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0" r:id="rId7"/>
    <p:sldId id="262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8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dirty="0"/>
              <a:t>ZZSC9020 CAPSTONE PROJECT:</a:t>
            </a:r>
            <a:br>
              <a:rPr lang="en-US" dirty="0"/>
            </a:br>
            <a:r>
              <a:rPr lang="en-US" dirty="0"/>
              <a:t>PREDICTING SHORT-TERM ELECTRICITY DEMAND—A COMMERCIAL MODEL FOR ENERGY GENERATORS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82865"/>
          </a:xfrm>
        </p:spPr>
        <p:txBody>
          <a:bodyPr>
            <a:normAutofit fontScale="70000" lnSpcReduction="20000"/>
          </a:bodyPr>
          <a:lstStyle/>
          <a:p>
            <a:r>
              <a:rPr lang="en-US" sz="1800" i="0" dirty="0">
                <a:effectLst/>
                <a:latin typeface="Times New Roman" panose="02020603050405020304" pitchFamily="18" charset="0"/>
              </a:rPr>
              <a:t>Group e: Abdul El-</a:t>
            </a:r>
            <a:r>
              <a:rPr lang="en-US" sz="1800" i="0" dirty="0" err="1">
                <a:effectLst/>
                <a:latin typeface="Times New Roman" panose="02020603050405020304" pitchFamily="18" charset="0"/>
              </a:rPr>
              <a:t>Hamawi</a:t>
            </a:r>
            <a:r>
              <a:rPr lang="en-US" sz="1800" i="0" dirty="0">
                <a:effectLst/>
                <a:latin typeface="Times New Roman" panose="02020603050405020304" pitchFamily="18" charset="0"/>
              </a:rPr>
              <a:t>, Chris </a:t>
            </a:r>
            <a:r>
              <a:rPr lang="en-US" sz="1800" i="0" dirty="0" err="1">
                <a:effectLst/>
                <a:latin typeface="Times New Roman" panose="02020603050405020304" pitchFamily="18" charset="0"/>
              </a:rPr>
              <a:t>Strods</a:t>
            </a:r>
            <a:r>
              <a:rPr lang="en-US" sz="1800" i="0" dirty="0">
                <a:effectLst/>
                <a:latin typeface="Times New Roman" panose="02020603050405020304" pitchFamily="18" charset="0"/>
              </a:rPr>
              <a:t>, David Anderson, Jamie Twiss, </a:t>
            </a:r>
            <a:r>
              <a:rPr lang="en-US" sz="1800" i="0" dirty="0" err="1">
                <a:effectLst/>
                <a:latin typeface="Times New Roman" panose="02020603050405020304" pitchFamily="18" charset="0"/>
              </a:rPr>
              <a:t>Shubhankar</a:t>
            </a:r>
            <a:r>
              <a:rPr lang="en-US" sz="1800" i="0" dirty="0">
                <a:effectLst/>
                <a:latin typeface="Times New Roman" panose="02020603050405020304" pitchFamily="18" charset="0"/>
              </a:rPr>
              <a:t> Dutta, AND </a:t>
            </a:r>
            <a:r>
              <a:rPr lang="en-US" sz="1800" i="0" dirty="0" err="1">
                <a:effectLst/>
                <a:latin typeface="Times New Roman" panose="02020603050405020304" pitchFamily="18" charset="0"/>
              </a:rPr>
              <a:t>Sonal</a:t>
            </a:r>
            <a:r>
              <a:rPr lang="en-US" sz="1800" i="0" dirty="0">
                <a:effectLst/>
                <a:latin typeface="Times New Roman" panose="02020603050405020304" pitchFamily="18" charset="0"/>
              </a:rPr>
              <a:t> Chawla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April 2022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094"/>
          </a:xfrm>
        </p:spPr>
        <p:txBody>
          <a:bodyPr anchor="t" anchorCtr="0"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C7ECF6F-BF82-438E-A1C2-50FB39B64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81684"/>
              </p:ext>
            </p:extLst>
          </p:nvPr>
        </p:nvGraphicFramePr>
        <p:xfrm>
          <a:off x="678329" y="1660960"/>
          <a:ext cx="81280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166342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5959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Suggested presenter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33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Executive summary</a:t>
                      </a:r>
                    </a:p>
                    <a:p>
                      <a:r>
                        <a:rPr lang="en-AU" dirty="0"/>
                        <a:t>Introduction and commercial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Jamie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94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Project approach—team structure, timeline, tooling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Sonal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4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 1 (Neural network)—approach and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Abdul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 1—results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Shuba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4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 2 (Machine learning)—approach and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Chris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9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 2—results</a:t>
                      </a:r>
                    </a:p>
                    <a:p>
                      <a:r>
                        <a:rPr lang="en-AU" dirty="0"/>
                        <a:t>Overall 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David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42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Slide template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62697-2531-4ED1-B80B-C53DB76F1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28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Slide template 3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FE5BF0-61B8-4C9D-A32B-516E157B0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 anchorCtr="0">
            <a:normAutofit/>
          </a:bodyPr>
          <a:lstStyle/>
          <a:p>
            <a:r>
              <a:rPr lang="en-AU" dirty="0"/>
              <a:t>Now we can calculate:</a:t>
            </a:r>
          </a:p>
          <a:p>
            <a:pPr lvl="1"/>
            <a:r>
              <a:rPr lang="en-AU" dirty="0"/>
              <a:t>The senior team predicting a strong competitive response</a:t>
            </a:r>
          </a:p>
          <a:p>
            <a:pPr lvl="1"/>
            <a:r>
              <a:rPr lang="en-AU" dirty="0"/>
              <a:t>The posterior probability of a strong competitive response, given the team’s prediction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E2FD7D-B9A5-48DA-9E26-FD0282AA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52111"/>
              </p:ext>
            </p:extLst>
          </p:nvPr>
        </p:nvGraphicFramePr>
        <p:xfrm>
          <a:off x="4654296" y="1090304"/>
          <a:ext cx="6735273" cy="449690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176584">
                  <a:extLst>
                    <a:ext uri="{9D8B030D-6E8A-4147-A177-3AD203B41FA5}">
                      <a16:colId xmlns:a16="http://schemas.microsoft.com/office/drawing/2014/main" val="3360758194"/>
                    </a:ext>
                  </a:extLst>
                </a:gridCol>
                <a:gridCol w="974729">
                  <a:extLst>
                    <a:ext uri="{9D8B030D-6E8A-4147-A177-3AD203B41FA5}">
                      <a16:colId xmlns:a16="http://schemas.microsoft.com/office/drawing/2014/main" val="74221642"/>
                    </a:ext>
                  </a:extLst>
                </a:gridCol>
                <a:gridCol w="974729">
                  <a:extLst>
                    <a:ext uri="{9D8B030D-6E8A-4147-A177-3AD203B41FA5}">
                      <a16:colId xmlns:a16="http://schemas.microsoft.com/office/drawing/2014/main" val="2211103731"/>
                    </a:ext>
                  </a:extLst>
                </a:gridCol>
                <a:gridCol w="1609231">
                  <a:extLst>
                    <a:ext uri="{9D8B030D-6E8A-4147-A177-3AD203B41FA5}">
                      <a16:colId xmlns:a16="http://schemas.microsoft.com/office/drawing/2014/main" val="1750059536"/>
                    </a:ext>
                  </a:extLst>
                </a:gridCol>
              </a:tblGrid>
              <a:tr h="2893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Probabilities</a:t>
                      </a:r>
                      <a:endParaRPr lang="en-AU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175708" marT="58569" marB="5856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536924"/>
                  </a:ext>
                </a:extLst>
              </a:tr>
              <a:tr h="2893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Senior team</a:t>
                      </a:r>
                      <a:endParaRPr lang="en-AU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175708" marT="58569" marB="58569" anchor="b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00297"/>
                  </a:ext>
                </a:extLst>
              </a:tr>
              <a:tr h="2893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175708" marT="58569" marB="58569" anchor="b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Comp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Less comp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858972"/>
                  </a:ext>
                </a:extLst>
              </a:tr>
              <a:tr h="2893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Team is correct</a:t>
                      </a:r>
                      <a:endParaRPr lang="en-AU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175708" marT="58569" marB="58569" anchor="b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0.75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342357"/>
                  </a:ext>
                </a:extLst>
              </a:tr>
              <a:tr h="2893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Team is incorrect</a:t>
                      </a:r>
                      <a:endParaRPr lang="en-AU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175708" marT="58569" marB="58569" anchor="b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0.25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131515"/>
                  </a:ext>
                </a:extLst>
              </a:tr>
              <a:tr h="2893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175708" marT="58569" marB="58569" anchor="b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448041"/>
                  </a:ext>
                </a:extLst>
              </a:tr>
              <a:tr h="44602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175708" marT="58569" marB="58569" anchor="b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Comp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Less comp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Probability of getting given result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356963"/>
                  </a:ext>
                </a:extLst>
              </a:tr>
              <a:tr h="2893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Team predicts competitive response</a:t>
                      </a:r>
                      <a:endParaRPr lang="en-AU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175708" marT="58569" marB="58569" anchor="b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0.375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0.15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0.525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545648"/>
                  </a:ext>
                </a:extLst>
              </a:tr>
              <a:tr h="2893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Team does not predict competitive response</a:t>
                      </a:r>
                      <a:endParaRPr lang="en-AU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175708" marT="58569" marB="58569" anchor="b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0.125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0.35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0.475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626017"/>
                  </a:ext>
                </a:extLst>
              </a:tr>
              <a:tr h="2893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175708" marT="58569" marB="58569" anchor="b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</a:t>
                      </a:r>
                      <a:endParaRPr lang="en-AU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885919"/>
                  </a:ext>
                </a:extLst>
              </a:tr>
              <a:tr h="2893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175708" marT="58569" marB="58569" anchor="b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873980"/>
                  </a:ext>
                </a:extLst>
              </a:tr>
              <a:tr h="2893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Posterior probabilities</a:t>
                      </a:r>
                      <a:endParaRPr lang="en-AU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175708" marT="58569" marB="58569" anchor="b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87637"/>
                  </a:ext>
                </a:extLst>
              </a:tr>
              <a:tr h="2893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175708" marT="58569" marB="58569" anchor="b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Comp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Less comp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286960"/>
                  </a:ext>
                </a:extLst>
              </a:tr>
              <a:tr h="2893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Team predicts competitive response</a:t>
                      </a:r>
                      <a:endParaRPr lang="en-AU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175708" marT="58569" marB="58569" anchor="b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0.714 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0.286 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153477"/>
                  </a:ext>
                </a:extLst>
              </a:tr>
              <a:tr h="28934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Team does not predict competitive response</a:t>
                      </a:r>
                      <a:endParaRPr lang="en-AU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175708" marT="58569" marB="58569" anchor="b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0.263 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0.737 </a:t>
                      </a:r>
                      <a:endParaRPr lang="en-AU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AU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8" marR="43927" marT="58569" marB="585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67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7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492" y="3016731"/>
            <a:ext cx="4924258" cy="536094"/>
          </a:xfrm>
        </p:spPr>
        <p:txBody>
          <a:bodyPr anchor="t" anchorCtr="0">
            <a:no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41299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16c05727-aa75-4e4a-9b5f-8a80a1165891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{0D89765D-862D-4795-80E5-6D5BDA5A98D2}tf33552983_win32</Template>
  <TotalTime>447</TotalTime>
  <Words>219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Franklin Gothic Book</vt:lpstr>
      <vt:lpstr>Franklin Gothic Demi</vt:lpstr>
      <vt:lpstr>Times New Roman</vt:lpstr>
      <vt:lpstr>Wingdings 2</vt:lpstr>
      <vt:lpstr>DividendVTI</vt:lpstr>
      <vt:lpstr>ZZSC9020 CAPSTONE PROJECT: PREDICTING SHORT-TERM ELECTRICITY DEMAND—A COMMERCIAL MODEL FOR ENERGY GENERATORS</vt:lpstr>
      <vt:lpstr>outline</vt:lpstr>
      <vt:lpstr>Slide template 2</vt:lpstr>
      <vt:lpstr>Slide template 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EXPANSTION INTO THE UNITED STATES: A DECISION-TREE APPROACH</dc:title>
  <dc:creator>mx az</dc:creator>
  <cp:lastModifiedBy>mx az</cp:lastModifiedBy>
  <cp:revision>25</cp:revision>
  <dcterms:created xsi:type="dcterms:W3CDTF">2021-07-18T02:53:46Z</dcterms:created>
  <dcterms:modified xsi:type="dcterms:W3CDTF">2022-04-01T21:17:45Z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