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artner.com/" TargetMode="External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hyperlink" Target="https://www.gartner.com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ource: https://www.gartner.com"/>
          <p:cNvSpPr txBox="1"/>
          <p:nvPr/>
        </p:nvSpPr>
        <p:spPr>
          <a:xfrm>
            <a:off x="7513618" y="4615078"/>
            <a:ext cx="5316729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defRPr b="0" sz="2800">
                <a:solidFill>
                  <a:schemeClr val="accent1">
                    <a:hueOff val="114395"/>
                    <a:lumOff val="-24975"/>
                  </a:schemeClr>
                </a:solidFill>
                <a:uFill>
                  <a:solidFill>
                    <a:srgbClr val="E4AF0A"/>
                  </a:solidFill>
                </a:uFill>
              </a:defRPr>
            </a:pPr>
            <a:r>
              <a:t>source: </a:t>
            </a:r>
            <a:r>
              <a:rPr>
                <a:hlinkClick r:id="rId2" invalidUrl="" action="" tgtFrame="" tooltip="" history="1" highlightClick="0" endSnd="0"/>
              </a:rPr>
              <a:t>https://www.gartner.com</a:t>
            </a:r>
          </a:p>
        </p:txBody>
      </p:sp>
      <p:pic>
        <p:nvPicPr>
          <p:cNvPr id="120" name="7F702FDC-9C81-4801-B49A-C44327975B3B-L0-001.png" descr="7F702FDC-9C81-4801-B49A-C44327975B3B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562" y="-1"/>
            <a:ext cx="6515126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ctangle"/>
          <p:cNvSpPr/>
          <p:nvPr/>
        </p:nvSpPr>
        <p:spPr>
          <a:xfrm>
            <a:off x="3239164" y="2558661"/>
            <a:ext cx="1093897" cy="1129032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6679" y="0"/>
            <a:ext cx="5350547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ectangle"/>
          <p:cNvSpPr/>
          <p:nvPr/>
        </p:nvSpPr>
        <p:spPr>
          <a:xfrm>
            <a:off x="2492704" y="3699497"/>
            <a:ext cx="1093897" cy="1129031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source: https://www.gartner.com"/>
          <p:cNvSpPr txBox="1"/>
          <p:nvPr/>
        </p:nvSpPr>
        <p:spPr>
          <a:xfrm>
            <a:off x="7513618" y="4615078"/>
            <a:ext cx="5316729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55600">
              <a:defRPr b="0" sz="2800">
                <a:solidFill>
                  <a:schemeClr val="accent1">
                    <a:hueOff val="114395"/>
                    <a:lumOff val="-24975"/>
                  </a:schemeClr>
                </a:solidFill>
                <a:uFill>
                  <a:solidFill>
                    <a:srgbClr val="E4AF0A"/>
                  </a:solidFill>
                </a:uFill>
              </a:defRPr>
            </a:pPr>
            <a:r>
              <a:t>source: </a:t>
            </a:r>
            <a:r>
              <a:rPr>
                <a:hlinkClick r:id="rId3" invalidUrl="" action="" tgtFrame="" tooltip="" history="1" highlightClick="0" endSnd="0"/>
              </a:rPr>
              <a:t>https://www.gartner.com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creen Shot 2562-09-21 at 01.05.24.png" descr="Screen Shot 2562-09-21 at 01.05.24.png"/>
          <p:cNvPicPr>
            <a:picLocks noChangeAspect="1"/>
          </p:cNvPicPr>
          <p:nvPr/>
        </p:nvPicPr>
        <p:blipFill>
          <a:blip r:embed="rId2">
            <a:extLst/>
          </a:blip>
          <a:srcRect l="31342" t="42907" r="31342" b="18930"/>
          <a:stretch>
            <a:fillRect/>
          </a:stretch>
        </p:blipFill>
        <p:spPr>
          <a:xfrm>
            <a:off x="2088752" y="1737154"/>
            <a:ext cx="8827161" cy="564232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acc  : 0.82…"/>
          <p:cNvSpPr txBox="1"/>
          <p:nvPr/>
        </p:nvSpPr>
        <p:spPr>
          <a:xfrm>
            <a:off x="4967808" y="7571354"/>
            <a:ext cx="2997912" cy="150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600"/>
            </a:pPr>
            <a:r>
              <a:t>acc  : 0.82</a:t>
            </a:r>
          </a:p>
          <a:p>
            <a:pPr algn="l">
              <a:defRPr sz="4600"/>
            </a:pPr>
            <a:r>
              <a:t>R^2  : 0.54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