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18" r:id="rId2"/>
    <p:sldId id="434" r:id="rId3"/>
    <p:sldId id="435" r:id="rId4"/>
    <p:sldId id="319" r:id="rId5"/>
    <p:sldId id="320" r:id="rId6"/>
    <p:sldId id="321" r:id="rId7"/>
    <p:sldId id="322" r:id="rId8"/>
    <p:sldId id="441" r:id="rId9"/>
    <p:sldId id="447" r:id="rId10"/>
    <p:sldId id="393" r:id="rId11"/>
    <p:sldId id="436" r:id="rId12"/>
    <p:sldId id="323" r:id="rId13"/>
    <p:sldId id="324" r:id="rId14"/>
    <p:sldId id="325" r:id="rId15"/>
    <p:sldId id="442" r:id="rId16"/>
    <p:sldId id="326" r:id="rId17"/>
    <p:sldId id="446" r:id="rId18"/>
    <p:sldId id="443" r:id="rId19"/>
    <p:sldId id="327" r:id="rId20"/>
    <p:sldId id="331" r:id="rId21"/>
    <p:sldId id="448" r:id="rId22"/>
    <p:sldId id="332" r:id="rId23"/>
    <p:sldId id="444" r:id="rId24"/>
    <p:sldId id="381" r:id="rId25"/>
    <p:sldId id="445" r:id="rId26"/>
    <p:sldId id="382" r:id="rId27"/>
    <p:sldId id="383" r:id="rId28"/>
    <p:sldId id="384" r:id="rId29"/>
    <p:sldId id="385" r:id="rId30"/>
    <p:sldId id="437" r:id="rId31"/>
    <p:sldId id="439" r:id="rId32"/>
    <p:sldId id="4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18"/>
            <p14:sldId id="434"/>
            <p14:sldId id="435"/>
            <p14:sldId id="319"/>
            <p14:sldId id="320"/>
            <p14:sldId id="321"/>
            <p14:sldId id="322"/>
            <p14:sldId id="441"/>
            <p14:sldId id="447"/>
            <p14:sldId id="393"/>
            <p14:sldId id="436"/>
            <p14:sldId id="323"/>
            <p14:sldId id="324"/>
            <p14:sldId id="325"/>
            <p14:sldId id="442"/>
            <p14:sldId id="326"/>
            <p14:sldId id="446"/>
            <p14:sldId id="443"/>
            <p14:sldId id="327"/>
            <p14:sldId id="331"/>
            <p14:sldId id="448"/>
            <p14:sldId id="332"/>
            <p14:sldId id="444"/>
            <p14:sldId id="381"/>
            <p14:sldId id="445"/>
            <p14:sldId id="382"/>
            <p14:sldId id="383"/>
            <p14:sldId id="384"/>
            <p14:sldId id="385"/>
            <p14:sldId id="437"/>
            <p14:sldId id="439"/>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72"/>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19656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10011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418342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85406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267746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Making decisions with code</a:t>
            </a:r>
          </a:p>
          <a:p>
            <a:r>
              <a:rPr lang="en-CA" sz="2400" dirty="0"/>
              <a:t>i</a:t>
            </a:r>
            <a:r>
              <a:rPr lang="en-CA" sz="2400" dirty="0" smtClean="0"/>
              <a:t>f statements</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57167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46455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"yes"</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not answer == </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not total &gt;= </a:t>
            </a:r>
            <a:r>
              <a:rPr lang="en-US" altLang="en-US" sz="2800" dirty="0">
                <a:solidFill>
                  <a:srgbClr val="000000"/>
                </a:solidFill>
                <a:latin typeface="Consolas" panose="020B0609020204030204" pitchFamily="49" charset="0"/>
                <a:cs typeface="Consolas" panose="020B0609020204030204" pitchFamily="49" charset="0"/>
              </a:rPr>
              <a:t>100 :</a:t>
            </a:r>
          </a:p>
          <a:p>
            <a:pPr lvl="0" eaLnBrk="0" fontAlgn="base" hangingPunct="0">
              <a:spcBef>
                <a:spcPct val="0"/>
              </a:spcBef>
              <a:spcAft>
                <a:spcPct val="0"/>
              </a:spcAft>
            </a:pP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Almost every if statement can be written two ways</a:t>
            </a:r>
            <a:endParaRPr lang="en-US" dirty="0"/>
          </a:p>
        </p:txBody>
      </p:sp>
      <p:sp>
        <p:nvSpPr>
          <p:cNvPr id="11" name="TextBox 10"/>
          <p:cNvSpPr txBox="1"/>
          <p:nvPr/>
        </p:nvSpPr>
        <p:spPr>
          <a:xfrm>
            <a:off x="838200" y="4361070"/>
            <a:ext cx="4349652" cy="1200329"/>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Which do you prefer?</a:t>
            </a:r>
            <a:endParaRPr lang="en-CA" sz="3600" dirty="0">
              <a:latin typeface="Segoe UI Light" panose="020B0502040204020203" pitchFamily="34" charset="0"/>
              <a:cs typeface="Segoe UI Light" panose="020B0502040204020203" pitchFamily="34" charset="0"/>
            </a:endParaRPr>
          </a:p>
          <a:p>
            <a:endParaRPr lang="en-CA" sz="3600" dirty="0" smtClean="0"/>
          </a:p>
        </p:txBody>
      </p:sp>
    </p:spTree>
    <p:extLst>
      <p:ext uri="{BB962C8B-B14F-4D97-AF65-F5344CB8AC3E}">
        <p14:creationId xmlns:p14="http://schemas.microsoft.com/office/powerpoint/2010/main" val="3606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Write it the way you would say it</a:t>
            </a:r>
            <a:endParaRPr lang="en-US" dirty="0"/>
          </a:p>
        </p:txBody>
      </p:sp>
      <p:sp>
        <p:nvSpPr>
          <p:cNvPr id="3" name="Content Placeholder 2"/>
          <p:cNvSpPr>
            <a:spLocks noGrp="1"/>
          </p:cNvSpPr>
          <p:nvPr>
            <p:ph sz="quarter" idx="10"/>
          </p:nvPr>
        </p:nvSpPr>
        <p:spPr/>
        <p:txBody>
          <a:bodyPr/>
          <a:lstStyle/>
          <a:p>
            <a:r>
              <a:rPr lang="en-CA" dirty="0" smtClean="0"/>
              <a:t>If course is completed – send certificate to student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courseCompleted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smtClean="0">
                <a:solidFill>
                  <a:srgbClr val="000000"/>
                </a:solidFill>
                <a:latin typeface="Consolas" panose="020B0609020204030204" pitchFamily="49" charset="0"/>
                <a:cs typeface="Consolas" panose="020B0609020204030204" pitchFamily="49" charset="0"/>
              </a:rPr>
              <a:t>:</a:t>
            </a:r>
            <a:endParaRPr lang="en-CA" dirty="0" smtClean="0"/>
          </a:p>
          <a:p>
            <a:r>
              <a:rPr lang="en-CA" dirty="0" smtClean="0"/>
              <a:t>If order total under $50 – add shipping</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total &lt; </a:t>
            </a:r>
            <a:r>
              <a:rPr lang="en-US" altLang="en-US" dirty="0" smtClean="0">
                <a:solidFill>
                  <a:srgbClr val="000000"/>
                </a:solidFill>
                <a:latin typeface="Consolas" panose="020B0609020204030204" pitchFamily="49" charset="0"/>
                <a:cs typeface="Consolas" panose="020B0609020204030204" pitchFamily="49" charset="0"/>
              </a:rPr>
              <a:t>50 </a:t>
            </a:r>
            <a:r>
              <a:rPr lang="en-US" altLang="en-US" dirty="0">
                <a:solidFill>
                  <a:srgbClr val="000000"/>
                </a:solidFill>
                <a:latin typeface="Consolas" panose="020B0609020204030204" pitchFamily="49" charset="0"/>
                <a:cs typeface="Consolas" panose="020B0609020204030204" pitchFamily="49" charset="0"/>
              </a:rPr>
              <a:t>:</a:t>
            </a:r>
          </a:p>
          <a:p>
            <a:r>
              <a:rPr lang="en-CA" dirty="0" smtClean="0"/>
              <a:t>If cat has not been vaccinated – call owner to set appointment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not </a:t>
            </a:r>
            <a:r>
              <a:rPr lang="en-US" altLang="en-US" dirty="0" smtClean="0">
                <a:solidFill>
                  <a:srgbClr val="000000"/>
                </a:solidFill>
                <a:latin typeface="Consolas" panose="020B0609020204030204" pitchFamily="49" charset="0"/>
                <a:cs typeface="Consolas" panose="020B0609020204030204" pitchFamily="49" charset="0"/>
              </a:rPr>
              <a:t>vaccinated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0000"/>
                </a:solidFill>
                <a:latin typeface="Consolas" panose="020B0609020204030204" pitchFamily="49" charset="0"/>
                <a:cs typeface="Consolas" panose="020B0609020204030204" pitchFamily="49" charset="0"/>
              </a:rPr>
              <a:t>:</a:t>
            </a:r>
          </a:p>
          <a:p>
            <a:pPr marL="0" indent="0">
              <a:buNone/>
            </a:pPr>
            <a:endParaRPr lang="en-US" dirty="0" smtClean="0"/>
          </a:p>
          <a:p>
            <a:endParaRPr lang="en-CA" dirty="0" smtClean="0"/>
          </a:p>
        </p:txBody>
      </p:sp>
    </p:spTree>
    <p:extLst>
      <p:ext uri="{BB962C8B-B14F-4D97-AF65-F5344CB8AC3E}">
        <p14:creationId xmlns:p14="http://schemas.microsoft.com/office/powerpoint/2010/main" val="344941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What do you think will happen if we type “YES” instead of “yes”</a:t>
            </a:r>
            <a:endParaRPr lang="en-US" dirty="0"/>
          </a:p>
        </p:txBody>
      </p:sp>
      <p:sp>
        <p:nvSpPr>
          <p:cNvPr id="11" name="TextBox 10"/>
          <p:cNvSpPr txBox="1"/>
          <p:nvPr/>
        </p:nvSpPr>
        <p:spPr>
          <a:xfrm>
            <a:off x="838201" y="4234070"/>
            <a:ext cx="10134600" cy="1754326"/>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One of the challenges of working with strings of characters, is that the computer considers “y” and “Y” to be two different letters. </a:t>
            </a:r>
          </a:p>
        </p:txBody>
      </p:sp>
    </p:spTree>
    <p:extLst>
      <p:ext uri="{BB962C8B-B14F-4D97-AF65-F5344CB8AC3E}">
        <p14:creationId xmlns:p14="http://schemas.microsoft.com/office/powerpoint/2010/main" val="19684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answer.lower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Is there a way we could change a string from  uppercase to lowercase?</a:t>
            </a:r>
            <a:endParaRPr lang="en-US" dirty="0"/>
          </a:p>
        </p:txBody>
      </p:sp>
      <p:sp>
        <p:nvSpPr>
          <p:cNvPr id="11" name="TextBox 10"/>
          <p:cNvSpPr txBox="1"/>
          <p:nvPr/>
        </p:nvSpPr>
        <p:spPr>
          <a:xfrm>
            <a:off x="838201" y="4234070"/>
            <a:ext cx="10404106"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There were functions we could call for string variables</a:t>
            </a:r>
          </a:p>
        </p:txBody>
      </p:sp>
      <p:sp>
        <p:nvSpPr>
          <p:cNvPr id="5" name="TextBox 4"/>
          <p:cNvSpPr txBox="1"/>
          <p:nvPr/>
        </p:nvSpPr>
        <p:spPr>
          <a:xfrm>
            <a:off x="838200" y="5365830"/>
            <a:ext cx="10134600"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a:t>
            </a:r>
            <a:r>
              <a:rPr lang="en-CA" sz="3600" b="1" dirty="0" smtClean="0">
                <a:latin typeface="Segoe UI Light" panose="020B0502040204020203" pitchFamily="34" charset="0"/>
                <a:cs typeface="Segoe UI Light" panose="020B0502040204020203" pitchFamily="34" charset="0"/>
              </a:rPr>
              <a:t>lower()</a:t>
            </a:r>
          </a:p>
        </p:txBody>
      </p:sp>
    </p:spTree>
    <p:extLst>
      <p:ext uri="{BB962C8B-B14F-4D97-AF65-F5344CB8AC3E}">
        <p14:creationId xmlns:p14="http://schemas.microsoft.com/office/powerpoint/2010/main" val="36839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try an if statement with numbers instead of strings</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150?</a:t>
            </a:r>
          </a:p>
          <a:p>
            <a:endParaRPr lang="en-CA" sz="3600" dirty="0" smtClean="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50?</a:t>
            </a:r>
          </a:p>
          <a:p>
            <a:endParaRPr lang="en-CA" sz="3600" dirty="0" smtClean="0"/>
          </a:p>
        </p:txBody>
      </p:sp>
      <p:sp>
        <p:nvSpPr>
          <p:cNvPr id="8" name="TextBox 7"/>
          <p:cNvSpPr txBox="1"/>
          <p:nvPr/>
        </p:nvSpPr>
        <p:spPr>
          <a:xfrm>
            <a:off x="838198" y="5430196"/>
            <a:ext cx="107602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exactly 100? </a:t>
            </a:r>
          </a:p>
          <a:p>
            <a:endParaRPr lang="en-CA" sz="3600" dirty="0" smtClean="0"/>
          </a:p>
        </p:txBody>
      </p:sp>
    </p:spTree>
    <p:extLst>
      <p:ext uri="{BB962C8B-B14F-4D97-AF65-F5344CB8AC3E}">
        <p14:creationId xmlns:p14="http://schemas.microsoft.com/office/powerpoint/2010/main" val="427628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numeric values and if statements</a:t>
            </a:r>
            <a:endParaRPr lang="en-US" dirty="0"/>
          </a:p>
        </p:txBody>
      </p:sp>
    </p:spTree>
    <p:extLst>
      <p:ext uri="{BB962C8B-B14F-4D97-AF65-F5344CB8AC3E}">
        <p14:creationId xmlns:p14="http://schemas.microsoft.com/office/powerpoint/2010/main" val="27953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Always test &gt;,&lt; and boundary conditions</a:t>
            </a:r>
            <a:endParaRPr lang="en-US" dirty="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3951556"/>
            <a:ext cx="9995451" cy="2862322"/>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So when you test this code, try:</a:t>
            </a:r>
          </a:p>
          <a:p>
            <a:pPr lvl="1"/>
            <a:r>
              <a:rPr lang="en-CA" sz="3600" dirty="0" smtClean="0">
                <a:latin typeface="Segoe UI Light" panose="020B0502040204020203" pitchFamily="34" charset="0"/>
                <a:cs typeface="Segoe UI Light" panose="020B0502040204020203" pitchFamily="34" charset="0"/>
              </a:rPr>
              <a:t>a value less than 100</a:t>
            </a:r>
          </a:p>
          <a:p>
            <a:pPr lvl="1"/>
            <a:r>
              <a:rPr lang="en-CA" sz="3600" dirty="0" smtClean="0">
                <a:latin typeface="Segoe UI Light" panose="020B0502040204020203" pitchFamily="34" charset="0"/>
                <a:cs typeface="Segoe UI Light" panose="020B0502040204020203" pitchFamily="34" charset="0"/>
              </a:rPr>
              <a:t>a value greater than 100</a:t>
            </a:r>
          </a:p>
          <a:p>
            <a:pPr lvl="1"/>
            <a:r>
              <a:rPr lang="en-CA" sz="3600" dirty="0" smtClean="0">
                <a:latin typeface="Segoe UI Light" panose="020B0502040204020203" pitchFamily="34" charset="0"/>
                <a:cs typeface="Segoe UI Light" panose="020B0502040204020203" pitchFamily="34" charset="0"/>
              </a:rPr>
              <a:t>exactly 100</a:t>
            </a:r>
          </a:p>
          <a:p>
            <a:endParaRPr lang="en-CA" sz="3600" dirty="0" smtClean="0"/>
          </a:p>
        </p:txBody>
      </p:sp>
    </p:spTree>
    <p:extLst>
      <p:ext uri="{BB962C8B-B14F-4D97-AF65-F5344CB8AC3E}">
        <p14:creationId xmlns:p14="http://schemas.microsoft.com/office/powerpoint/2010/main" val="1040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Handling user input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651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the user for a numeric value to use in an if statement</a:t>
            </a:r>
            <a:endParaRPr lang="en-US" dirty="0"/>
          </a:p>
        </p:txBody>
      </p:sp>
    </p:spTree>
    <p:extLst>
      <p:ext uri="{BB962C8B-B14F-4D97-AF65-F5344CB8AC3E}">
        <p14:creationId xmlns:p14="http://schemas.microsoft.com/office/powerpoint/2010/main" val="367217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How could we let the user enter the amount to deposit?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Why did our code crash?</a:t>
            </a:r>
          </a:p>
          <a:p>
            <a:endParaRPr lang="en-CA" sz="3600" dirty="0" smtClean="0"/>
          </a:p>
        </p:txBody>
      </p:sp>
      <p:sp>
        <p:nvSpPr>
          <p:cNvPr id="2" name="Rectangle 1"/>
          <p:cNvSpPr>
            <a:spLocks noChangeArrowheads="1"/>
          </p:cNvSpPr>
          <p:nvPr/>
        </p:nvSpPr>
        <p:spPr bwMode="auto">
          <a:xfrm>
            <a:off x="838200" y="1690688"/>
            <a:ext cx="1071107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38201" y="49615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How can we fix it?</a:t>
            </a:r>
          </a:p>
          <a:p>
            <a:endParaRPr lang="en-CA" sz="3600" dirty="0" smtClean="0"/>
          </a:p>
        </p:txBody>
      </p:sp>
      <p:pic>
        <p:nvPicPr>
          <p:cNvPr id="6" name="Picture 5"/>
          <p:cNvPicPr>
            <a:picLocks noChangeAspect="1"/>
          </p:cNvPicPr>
          <p:nvPr/>
        </p:nvPicPr>
        <p:blipFill>
          <a:blip r:embed="rId3"/>
          <a:stretch>
            <a:fillRect/>
          </a:stretch>
        </p:blipFill>
        <p:spPr>
          <a:xfrm>
            <a:off x="5905800" y="3565583"/>
            <a:ext cx="6693496" cy="2537302"/>
          </a:xfrm>
          <a:prstGeom prst="rect">
            <a:avLst/>
          </a:prstGeom>
        </p:spPr>
      </p:pic>
    </p:spTree>
    <p:extLst>
      <p:ext uri="{BB962C8B-B14F-4D97-AF65-F5344CB8AC3E}">
        <p14:creationId xmlns:p14="http://schemas.microsoft.com/office/powerpoint/2010/main" val="23348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Every day we are faced with decisions</a:t>
            </a:r>
            <a:endParaRPr lang="en-US" dirty="0"/>
          </a:p>
        </p:txBody>
      </p:sp>
      <p:sp>
        <p:nvSpPr>
          <p:cNvPr id="5" name="Content Placeholder 4"/>
          <p:cNvSpPr>
            <a:spLocks noGrp="1"/>
          </p:cNvSpPr>
          <p:nvPr>
            <p:ph sz="quarter" idx="10"/>
          </p:nvPr>
        </p:nvSpPr>
        <p:spPr/>
        <p:txBody>
          <a:bodyPr/>
          <a:lstStyle/>
          <a:p>
            <a:r>
              <a:rPr lang="en-CA" dirty="0" smtClean="0"/>
              <a:t>Should I drive or take the bus?</a:t>
            </a:r>
          </a:p>
          <a:p>
            <a:r>
              <a:rPr lang="en-CA" dirty="0" smtClean="0"/>
              <a:t>Should I cook at home or go out for dinner?</a:t>
            </a:r>
          </a:p>
          <a:p>
            <a:r>
              <a:rPr lang="en-CA" dirty="0" smtClean="0"/>
              <a:t>Which laptop should I buy?</a:t>
            </a:r>
            <a:endParaRPr lang="en-US" dirty="0"/>
          </a:p>
        </p:txBody>
      </p:sp>
    </p:spTree>
    <p:extLst>
      <p:ext uri="{BB962C8B-B14F-4D97-AF65-F5344CB8AC3E}">
        <p14:creationId xmlns:p14="http://schemas.microsoft.com/office/powerpoint/2010/main" val="333940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have to convert the string value returned by the input function to a number</a:t>
            </a:r>
            <a:endParaRPr lang="en-US" dirty="0"/>
          </a:p>
        </p:txBody>
      </p:sp>
      <p:sp>
        <p:nvSpPr>
          <p:cNvPr id="2" name="Rectangle 1"/>
          <p:cNvSpPr>
            <a:spLocks noChangeArrowheads="1"/>
          </p:cNvSpPr>
          <p:nvPr/>
        </p:nvSpPr>
        <p:spPr bwMode="auto">
          <a:xfrm>
            <a:off x="86627" y="1790003"/>
            <a:ext cx="11954577"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Segoe UI Light" panose="020B0502040204020203" pitchFamily="34" charset="0"/>
                <a:cs typeface="Segoe UI Light" panose="020B0502040204020203" pitchFamily="34" charset="0"/>
              </a:rPr>
              <a:t>Here is another way to do the same thing</a:t>
            </a:r>
            <a:endParaRPr lang="en-CA" altLang="en-US" sz="2800" dirty="0">
              <a:solidFill>
                <a:srgbClr val="000000"/>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deposit=float(input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deposit</a:t>
            </a:r>
            <a:r>
              <a:rPr lang="en-US" altLang="en-US" sz="2800" dirty="0">
                <a:solidFill>
                  <a:srgbClr val="000000"/>
                </a:solidFill>
                <a:latin typeface="Consolas" panose="020B0609020204030204" pitchFamily="49" charset="0"/>
                <a:cs typeface="Consolas" panose="020B0609020204030204" pitchFamily="49" charset="0"/>
              </a:rPr>
              <a:t> &gt; 100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"You get a free toaster!"</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9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Branching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28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you get a free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a:t>
            </a:r>
            <a:r>
              <a:rPr lang="en-CA" altLang="en-US" sz="2800" dirty="0" smtClean="0">
                <a:solidFill>
                  <a:srgbClr val="000000"/>
                </a:solidFill>
                <a:latin typeface="Consolas" panose="020B0609020204030204" pitchFamily="49" charset="0"/>
                <a:cs typeface="Consolas" panose="020B0609020204030204" pitchFamily="49" charset="0"/>
              </a:rPr>
              <a:t>lse: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The code in the</a:t>
            </a:r>
            <a:r>
              <a:rPr lang="en-CA" sz="3600" i="1" dirty="0" smtClean="0">
                <a:latin typeface="Segoe UI Light" panose="020B0502040204020203" pitchFamily="34" charset="0"/>
                <a:cs typeface="Segoe UI Light" panose="020B0502040204020203" pitchFamily="34" charset="0"/>
              </a:rPr>
              <a:t> </a:t>
            </a:r>
            <a:r>
              <a:rPr lang="en-CA" sz="3600" b="1" i="1" dirty="0" smtClean="0">
                <a:latin typeface="Segoe UI Light" panose="020B0502040204020203" pitchFamily="34" charset="0"/>
                <a:cs typeface="Segoe UI Light" panose="020B0502040204020203" pitchFamily="34" charset="0"/>
              </a:rPr>
              <a:t>else</a:t>
            </a:r>
            <a:r>
              <a:rPr lang="en-CA" sz="3600" i="1" dirty="0" smtClean="0">
                <a:latin typeface="Segoe UI Light" panose="020B0502040204020203" pitchFamily="34" charset="0"/>
                <a:cs typeface="Segoe UI Light" panose="020B0502040204020203" pitchFamily="34" charset="0"/>
              </a:rPr>
              <a:t> </a:t>
            </a:r>
            <a:r>
              <a:rPr lang="en-CA" sz="3600" dirty="0" smtClean="0">
                <a:latin typeface="Segoe UI Light" panose="020B0502040204020203" pitchFamily="34" charset="0"/>
                <a:cs typeface="Segoe UI Light" panose="020B0502040204020203" pitchFamily="34" charset="0"/>
              </a:rPr>
              <a:t>statement is only executed if the condition is NOT true</a:t>
            </a:r>
          </a:p>
        </p:txBody>
      </p:sp>
    </p:spTree>
    <p:extLst>
      <p:ext uri="{BB962C8B-B14F-4D97-AF65-F5344CB8AC3E}">
        <p14:creationId xmlns:p14="http://schemas.microsoft.com/office/powerpoint/2010/main" val="33492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Adding an else clause</a:t>
            </a:r>
            <a:endParaRPr lang="en-US" dirty="0"/>
          </a:p>
        </p:txBody>
      </p:sp>
    </p:spTree>
    <p:extLst>
      <p:ext uri="{BB962C8B-B14F-4D97-AF65-F5344CB8AC3E}">
        <p14:creationId xmlns:p14="http://schemas.microsoft.com/office/powerpoint/2010/main" val="52761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use </a:t>
            </a:r>
            <a:r>
              <a:rPr lang="en-CA" dirty="0" err="1" smtClean="0"/>
              <a:t>boolean</a:t>
            </a:r>
            <a:r>
              <a:rPr lang="en-CA" dirty="0" smtClean="0"/>
              <a:t> variables to remember if a condition is true or false</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8965381"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Make sure you test what happens when your if statement is true and what happens when your if statement is false.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78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Boolean variable and testing all paths</a:t>
            </a:r>
            <a:endParaRPr lang="en-US" dirty="0"/>
          </a:p>
        </p:txBody>
      </p:sp>
    </p:spTree>
    <p:extLst>
      <p:ext uri="{BB962C8B-B14F-4D97-AF65-F5344CB8AC3E}">
        <p14:creationId xmlns:p14="http://schemas.microsoft.com/office/powerpoint/2010/main" val="332669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does our code crash when we enter a value of 50 for a deposit?</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10111740"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Look at the error message: </a:t>
            </a:r>
            <a:r>
              <a:rPr lang="en-CA" sz="2800" b="1" dirty="0" smtClean="0">
                <a:latin typeface="Segoe UI Light" panose="020B0502040204020203" pitchFamily="34" charset="0"/>
                <a:cs typeface="Segoe UI Light" panose="020B0502040204020203" pitchFamily="34" charset="0"/>
              </a:rPr>
              <a:t>Name ‘</a:t>
            </a:r>
            <a:r>
              <a:rPr lang="en-CA" sz="2800" b="1" dirty="0" err="1" smtClean="0">
                <a:latin typeface="Segoe UI Light" panose="020B0502040204020203" pitchFamily="34" charset="0"/>
                <a:cs typeface="Segoe UI Light" panose="020B0502040204020203" pitchFamily="34" charset="0"/>
              </a:rPr>
              <a:t>freeToaster</a:t>
            </a:r>
            <a:r>
              <a:rPr lang="en-CA" sz="2800" b="1" dirty="0" smtClean="0">
                <a:latin typeface="Segoe UI Light" panose="020B0502040204020203" pitchFamily="34" charset="0"/>
                <a:cs typeface="Segoe UI Light" panose="020B0502040204020203" pitchFamily="34" charset="0"/>
              </a:rPr>
              <a:t>’ is not defined</a:t>
            </a:r>
            <a:r>
              <a:rPr lang="en-CA" sz="2800" b="1" dirty="0" smtClean="0"/>
              <a:t>.</a:t>
            </a:r>
            <a:endParaRPr lang="en-US" sz="2800" b="1" dirty="0"/>
          </a:p>
        </p:txBody>
      </p:sp>
      <p:pic>
        <p:nvPicPr>
          <p:cNvPr id="3" name="Picture 2"/>
          <p:cNvPicPr>
            <a:picLocks noChangeAspect="1"/>
          </p:cNvPicPr>
          <p:nvPr/>
        </p:nvPicPr>
        <p:blipFill>
          <a:blip r:embed="rId2"/>
          <a:stretch>
            <a:fillRect/>
          </a:stretch>
        </p:blipFill>
        <p:spPr>
          <a:xfrm>
            <a:off x="7808196" y="3537736"/>
            <a:ext cx="4095750" cy="1838325"/>
          </a:xfrm>
          <a:prstGeom prst="rect">
            <a:avLst/>
          </a:prstGeom>
        </p:spPr>
      </p:pic>
    </p:spTree>
    <p:extLst>
      <p:ext uri="{BB962C8B-B14F-4D97-AF65-F5344CB8AC3E}">
        <p14:creationId xmlns:p14="http://schemas.microsoft.com/office/powerpoint/2010/main" val="2531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always a good idea to initialize your variables!</a:t>
            </a:r>
            <a:endParaRPr lang="en-US" dirty="0"/>
          </a:p>
        </p:txBody>
      </p:sp>
      <p:sp>
        <p:nvSpPr>
          <p:cNvPr id="5" name="Rectangle 2"/>
          <p:cNvSpPr>
            <a:spLocks noChangeArrowheads="1"/>
          </p:cNvSpPr>
          <p:nvPr/>
        </p:nvSpPr>
        <p:spPr bwMode="auto">
          <a:xfrm>
            <a:off x="495300" y="759414"/>
            <a:ext cx="108318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#Initialize the variable to fix the error</a:t>
            </a:r>
          </a:p>
          <a:p>
            <a:pPr lvl="0"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freeToaster</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0000FF"/>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79514" y="759414"/>
            <a:ext cx="9284250" cy="10634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28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Aren’t you just making the code more complicated by using the Boolean variable?</a:t>
            </a:r>
            <a:endParaRPr lang="en-US" dirty="0"/>
          </a:p>
        </p:txBody>
      </p:sp>
      <p:sp>
        <p:nvSpPr>
          <p:cNvPr id="3" name="Content Placeholder 2"/>
          <p:cNvSpPr>
            <a:spLocks noGrp="1"/>
          </p:cNvSpPr>
          <p:nvPr>
            <p:ph sz="quarter" idx="10"/>
          </p:nvPr>
        </p:nvSpPr>
        <p:spPr/>
        <p:txBody>
          <a:bodyPr/>
          <a:lstStyle/>
          <a:p>
            <a:r>
              <a:rPr lang="en-CA" dirty="0" smtClean="0"/>
              <a:t>That depends…</a:t>
            </a:r>
          </a:p>
          <a:p>
            <a:r>
              <a:rPr lang="en-CA" dirty="0" smtClean="0"/>
              <a:t>What if you are writing a program, and there is more than one place you have to check that condition? You could check the condition once and remember the result in the Boolean variable</a:t>
            </a:r>
          </a:p>
          <a:p>
            <a:r>
              <a:rPr lang="en-CA" dirty="0" smtClean="0"/>
              <a:t>What if the condition is very complicated to figure out? It might be easier to read your code if you just use a Boolean variable (often called a flag) in your if statement</a:t>
            </a:r>
            <a:endParaRPr lang="en-US" dirty="0"/>
          </a:p>
        </p:txBody>
      </p:sp>
    </p:spTree>
    <p:extLst>
      <p:ext uri="{BB962C8B-B14F-4D97-AF65-F5344CB8AC3E}">
        <p14:creationId xmlns:p14="http://schemas.microsoft.com/office/powerpoint/2010/main" val="25632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now we have more ways to make typing mistakes! Can you find three?</a:t>
            </a:r>
            <a:endParaRPr lang="en-US" dirty="0"/>
          </a:p>
        </p:txBody>
      </p:sp>
      <p:sp>
        <p:nvSpPr>
          <p:cNvPr id="5" name="Rectangle 4"/>
          <p:cNvSpPr>
            <a:spLocks noChangeArrowheads="1"/>
          </p:cNvSpPr>
          <p:nvPr/>
        </p:nvSpPr>
        <p:spPr bwMode="auto">
          <a:xfrm>
            <a:off x="379514" y="1347866"/>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79514" y="4025522"/>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3696101" y="1655546"/>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7903"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90825"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96100" y="4315110"/>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74219" y="4946768"/>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4412" y="4946767"/>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2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choice we make depends on different conditions</a:t>
            </a:r>
            <a:endParaRPr lang="en-US" dirty="0"/>
          </a:p>
        </p:txBody>
      </p:sp>
      <p:sp>
        <p:nvSpPr>
          <p:cNvPr id="3" name="Content Placeholder 2"/>
          <p:cNvSpPr>
            <a:spLocks noGrp="1"/>
          </p:cNvSpPr>
          <p:nvPr>
            <p:ph sz="quarter" idx="10"/>
          </p:nvPr>
        </p:nvSpPr>
        <p:spPr/>
        <p:txBody>
          <a:bodyPr/>
          <a:lstStyle/>
          <a:p>
            <a:r>
              <a:rPr lang="en-CA" dirty="0"/>
              <a:t>Should I drive or take the bus</a:t>
            </a:r>
            <a:r>
              <a:rPr lang="en-CA" dirty="0" smtClean="0"/>
              <a:t>?</a:t>
            </a:r>
          </a:p>
          <a:p>
            <a:pPr lvl="1"/>
            <a:r>
              <a:rPr lang="en-CA" dirty="0" smtClean="0"/>
              <a:t>Am I late? What’s the price of gas?</a:t>
            </a:r>
            <a:endParaRPr lang="en-CA" dirty="0"/>
          </a:p>
          <a:p>
            <a:r>
              <a:rPr lang="en-CA" dirty="0"/>
              <a:t>Should I cook at home or go out for dinner</a:t>
            </a:r>
            <a:r>
              <a:rPr lang="en-CA" dirty="0" smtClean="0"/>
              <a:t>?</a:t>
            </a:r>
          </a:p>
          <a:p>
            <a:pPr lvl="1"/>
            <a:r>
              <a:rPr lang="en-CA" dirty="0" smtClean="0"/>
              <a:t>Do I have any food at home? Do I have enough money to go out?</a:t>
            </a:r>
          </a:p>
          <a:p>
            <a:r>
              <a:rPr lang="en-CA" dirty="0" smtClean="0"/>
              <a:t>Which </a:t>
            </a:r>
            <a:r>
              <a:rPr lang="en-CA" dirty="0"/>
              <a:t>laptop should I buy</a:t>
            </a:r>
            <a:r>
              <a:rPr lang="en-CA" dirty="0" smtClean="0"/>
              <a:t>?</a:t>
            </a:r>
          </a:p>
          <a:p>
            <a:pPr lvl="1"/>
            <a:r>
              <a:rPr lang="en-CA" dirty="0" smtClean="0"/>
              <a:t>How much RAM do I need? How much money do I have?</a:t>
            </a:r>
            <a:endParaRPr lang="en-US" dirty="0"/>
          </a:p>
        </p:txBody>
      </p:sp>
    </p:spTree>
    <p:extLst>
      <p:ext uri="{BB962C8B-B14F-4D97-AF65-F5344CB8AC3E}">
        <p14:creationId xmlns:p14="http://schemas.microsoft.com/office/powerpoint/2010/main" val="2950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Calculate shipping charges for a shopper</a:t>
            </a:r>
          </a:p>
          <a:p>
            <a:r>
              <a:rPr lang="en-CA" dirty="0" smtClean="0"/>
              <a:t>Ask the user to enter the amount for their total purchase</a:t>
            </a:r>
          </a:p>
          <a:p>
            <a:r>
              <a:rPr lang="en-CA" dirty="0" smtClean="0"/>
              <a:t>If their total is under $50 add $10, otherwise shipping is free</a:t>
            </a:r>
          </a:p>
          <a:p>
            <a:r>
              <a:rPr lang="en-CA" dirty="0" smtClean="0"/>
              <a:t>Tell the user their final total including shipping costs and format the number so it looks like a monetary value</a:t>
            </a:r>
            <a:endParaRPr lang="en-US" dirty="0" smtClean="0"/>
          </a:p>
          <a:p>
            <a:r>
              <a:rPr lang="en-CA" dirty="0" smtClean="0"/>
              <a:t>Don’t forget to test your solution with </a:t>
            </a:r>
          </a:p>
          <a:p>
            <a:pPr lvl="1"/>
            <a:r>
              <a:rPr lang="en-CA" dirty="0" smtClean="0"/>
              <a:t>a value &gt; 50</a:t>
            </a:r>
          </a:p>
          <a:p>
            <a:pPr lvl="1"/>
            <a:r>
              <a:rPr lang="en-CA" dirty="0" smtClean="0"/>
              <a:t>a value &lt; 50</a:t>
            </a:r>
          </a:p>
          <a:p>
            <a:pPr lvl="1"/>
            <a:r>
              <a:rPr lang="en-CA" dirty="0" smtClean="0"/>
              <a:t>a value of exactly 50</a:t>
            </a:r>
          </a:p>
        </p:txBody>
      </p:sp>
    </p:spTree>
    <p:extLst>
      <p:ext uri="{BB962C8B-B14F-4D97-AF65-F5344CB8AC3E}">
        <p14:creationId xmlns:p14="http://schemas.microsoft.com/office/powerpoint/2010/main" val="317464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Your code can now react to different conditions!</a:t>
            </a:r>
          </a:p>
          <a:p>
            <a:r>
              <a:rPr lang="en-CA" dirty="0" smtClean="0"/>
              <a:t>You can now solve problems that require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731156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8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your code is going to solve problems, it has to make decisions as well</a:t>
            </a:r>
            <a:endParaRPr lang="en-US" dirty="0"/>
          </a:p>
        </p:txBody>
      </p:sp>
      <p:sp>
        <p:nvSpPr>
          <p:cNvPr id="2" name="Content Placeholder 1"/>
          <p:cNvSpPr>
            <a:spLocks noGrp="1"/>
          </p:cNvSpPr>
          <p:nvPr>
            <p:ph sz="quarter" idx="10"/>
          </p:nvPr>
        </p:nvSpPr>
        <p:spPr/>
        <p:txBody>
          <a:bodyPr/>
          <a:lstStyle/>
          <a:p>
            <a:r>
              <a:rPr lang="en-CA" dirty="0" smtClean="0"/>
              <a:t>If the user maintained a bank account balance over $1000 waive the transaction fees</a:t>
            </a:r>
          </a:p>
          <a:p>
            <a:r>
              <a:rPr lang="en-CA" dirty="0" smtClean="0"/>
              <a:t>If a user cancels their appointment less than 24 hours before the appointment time, charge a cancellation fee</a:t>
            </a:r>
          </a:p>
          <a:p>
            <a:r>
              <a:rPr lang="en-CA" dirty="0" smtClean="0"/>
              <a:t>If the hockey player gets the puck in the net, add one to the score</a:t>
            </a:r>
          </a:p>
          <a:p>
            <a:endParaRPr lang="en-CA" dirty="0"/>
          </a:p>
          <a:p>
            <a:endParaRPr lang="en-CA" dirty="0" smtClean="0"/>
          </a:p>
          <a:p>
            <a:endParaRPr lang="en-CA" dirty="0" smtClean="0"/>
          </a:p>
        </p:txBody>
      </p:sp>
    </p:spTree>
    <p:extLst>
      <p:ext uri="{BB962C8B-B14F-4D97-AF65-F5344CB8AC3E}">
        <p14:creationId xmlns:p14="http://schemas.microsoft.com/office/powerpoint/2010/main" val="35890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906131"/>
            <a:ext cx="97674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2765564" y="2290515"/>
            <a:ext cx="636104"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8326318"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What do you think the == symbol means?</a:t>
            </a:r>
          </a:p>
        </p:txBody>
      </p:sp>
    </p:spTree>
    <p:extLst>
      <p:ext uri="{BB962C8B-B14F-4D97-AF65-F5344CB8AC3E}">
        <p14:creationId xmlns:p14="http://schemas.microsoft.com/office/powerpoint/2010/main" val="3774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37686" y="169068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is equal to</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Consolas" panose="020B0609020204030204" pitchFamily="49" charset="0"/>
                <a:cs typeface="Consolas" panose="020B0609020204030204" pitchFamily="49" charset="0"/>
              </a:rPr>
              <a:t>!= 	is not equal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is less than</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a:t>
            </a:r>
          </a:p>
          <a:p>
            <a:pPr marR="0" lvl="0" algn="l" defTabSz="914400" rtl="0" eaLnBrk="0" fontAlgn="base" latinLnBrk="0" hangingPunct="0">
              <a:lnSpc>
                <a:spcPct val="100000"/>
              </a:lnSpc>
              <a:spcBef>
                <a:spcPct val="0"/>
              </a:spcBef>
              <a:spcAft>
                <a:spcPct val="0"/>
              </a:spcAft>
              <a:buClrTx/>
              <a:buSzTx/>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 	is less than or equal to</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 or equal to</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You can use different symbols to check for different conditions</a:t>
            </a:r>
            <a:endParaRPr lang="en-US" dirty="0"/>
          </a:p>
        </p:txBody>
      </p:sp>
      <p:sp>
        <p:nvSpPr>
          <p:cNvPr id="6" name="Rectangle 2"/>
          <p:cNvSpPr>
            <a:spLocks noChangeArrowheads="1"/>
          </p:cNvSpPr>
          <p:nvPr/>
        </p:nvSpPr>
        <p:spPr bwMode="auto">
          <a:xfrm>
            <a:off x="6960705" y="1690688"/>
            <a:ext cx="490661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"no"</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total &lt; 100 :</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&lt;=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521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838199" y="2536847"/>
            <a:ext cx="1030357"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9634369"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Does it matter if that print statement is indented?</a:t>
            </a:r>
          </a:p>
        </p:txBody>
      </p:sp>
      <p:sp>
        <p:nvSpPr>
          <p:cNvPr id="6" name="TextBox 5"/>
          <p:cNvSpPr txBox="1"/>
          <p:nvPr/>
        </p:nvSpPr>
        <p:spPr>
          <a:xfrm>
            <a:off x="838200" y="4961570"/>
            <a:ext cx="91804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YES – the indented code is only executed if the condition is true</a:t>
            </a:r>
          </a:p>
        </p:txBody>
      </p:sp>
    </p:spTree>
    <p:extLst>
      <p:ext uri="{BB962C8B-B14F-4D97-AF65-F5344CB8AC3E}">
        <p14:creationId xmlns:p14="http://schemas.microsoft.com/office/powerpoint/2010/main" val="1110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i</a:t>
            </a:r>
            <a:r>
              <a:rPr lang="en-CA" dirty="0" smtClean="0"/>
              <a:t>f statements</a:t>
            </a:r>
            <a:endParaRPr lang="en-US" dirty="0"/>
          </a:p>
        </p:txBody>
      </p:sp>
    </p:spTree>
    <p:extLst>
      <p:ext uri="{BB962C8B-B14F-4D97-AF65-F5344CB8AC3E}">
        <p14:creationId xmlns:p14="http://schemas.microsoft.com/office/powerpoint/2010/main" val="583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Real world if statements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494891"/>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5804</TotalTime>
  <Words>944</Words>
  <Application>Microsoft Office PowerPoint</Application>
  <PresentationFormat>Widescreen</PresentationFormat>
  <Paragraphs>192</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Segoe UI</vt:lpstr>
      <vt:lpstr>Segoe UI Light</vt:lpstr>
      <vt:lpstr>MVA</vt:lpstr>
      <vt:lpstr>PowerPoint Presentation</vt:lpstr>
      <vt:lpstr>Every day we are faced with decisions</vt:lpstr>
      <vt:lpstr>The choice we make depends on different conditions</vt:lpstr>
      <vt:lpstr>If your code is going to solve problems, it has to make decisions as well</vt:lpstr>
      <vt:lpstr>If statements allow you to specify code that only executes if a specific condition is true</vt:lpstr>
      <vt:lpstr>You can use different symbols to check for different conditions</vt:lpstr>
      <vt:lpstr>If statements allow you to specify code that only executes if a specific condition is true</vt:lpstr>
      <vt:lpstr>if statements</vt:lpstr>
      <vt:lpstr>PowerPoint Presentation</vt:lpstr>
      <vt:lpstr>Almost every if statement can be written two ways</vt:lpstr>
      <vt:lpstr>Write it the way you would say it</vt:lpstr>
      <vt:lpstr>What do you think will happen if we type “YES” instead of “yes”</vt:lpstr>
      <vt:lpstr>Is there a way we could change a string from  uppercase to lowercase?</vt:lpstr>
      <vt:lpstr>What if we try an if statement with numbers instead of strings</vt:lpstr>
      <vt:lpstr>Working with numeric values and if statements</vt:lpstr>
      <vt:lpstr>Always test &gt;,&lt; and boundary conditions</vt:lpstr>
      <vt:lpstr>PowerPoint Presentation</vt:lpstr>
      <vt:lpstr>Asking the user for a numeric value to use in an if statement</vt:lpstr>
      <vt:lpstr>How could we let the user enter the amount to deposit?</vt:lpstr>
      <vt:lpstr>We have to convert the string value returned by the input function to a number</vt:lpstr>
      <vt:lpstr>PowerPoint Presentation</vt:lpstr>
      <vt:lpstr>What if you get a free toaster for over $100 and a free mug for under $100</vt:lpstr>
      <vt:lpstr>Adding an else clause</vt:lpstr>
      <vt:lpstr>You can use boolean variables to remember if a condition is true or false</vt:lpstr>
      <vt:lpstr>Using a Boolean variable and testing all paths</vt:lpstr>
      <vt:lpstr>Why does our code crash when we enter a value of 50 for a deposit?</vt:lpstr>
      <vt:lpstr>It’s always a good idea to initialize your variables!</vt:lpstr>
      <vt:lpstr>Aren’t you just making the code more complicated by using the Boolean variable?</vt:lpstr>
      <vt:lpstr>And now we have more ways to make typing mistakes! Can you find three?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131</cp:revision>
  <dcterms:created xsi:type="dcterms:W3CDTF">2014-06-11T19:38:55Z</dcterms:created>
  <dcterms:modified xsi:type="dcterms:W3CDTF">2014-09-23T20:44:54Z</dcterms:modified>
</cp:coreProperties>
</file>