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46" r:id="rId2"/>
    <p:sldId id="357" r:id="rId3"/>
    <p:sldId id="261" r:id="rId4"/>
    <p:sldId id="362" r:id="rId5"/>
    <p:sldId id="349" r:id="rId6"/>
    <p:sldId id="350" r:id="rId7"/>
    <p:sldId id="348" r:id="rId8"/>
    <p:sldId id="262" r:id="rId9"/>
    <p:sldId id="363" r:id="rId10"/>
    <p:sldId id="356" r:id="rId11"/>
    <p:sldId id="355" r:id="rId12"/>
    <p:sldId id="351" r:id="rId13"/>
    <p:sldId id="352" r:id="rId14"/>
    <p:sldId id="364" r:id="rId15"/>
    <p:sldId id="353" r:id="rId16"/>
    <p:sldId id="263" r:id="rId17"/>
    <p:sldId id="365" r:id="rId18"/>
    <p:sldId id="358" r:id="rId19"/>
    <p:sldId id="330" r:id="rId20"/>
    <p:sldId id="264" r:id="rId21"/>
    <p:sldId id="266" r:id="rId22"/>
    <p:sldId id="303" r:id="rId23"/>
    <p:sldId id="366" r:id="rId24"/>
    <p:sldId id="305" r:id="rId25"/>
    <p:sldId id="304" r:id="rId26"/>
    <p:sldId id="267" r:id="rId27"/>
    <p:sldId id="359" r:id="rId28"/>
    <p:sldId id="360" r:id="rId29"/>
    <p:sldId id="3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46"/>
            <p14:sldId id="357"/>
            <p14:sldId id="261"/>
            <p14:sldId id="362"/>
            <p14:sldId id="349"/>
            <p14:sldId id="350"/>
            <p14:sldId id="348"/>
            <p14:sldId id="262"/>
            <p14:sldId id="363"/>
            <p14:sldId id="356"/>
            <p14:sldId id="355"/>
            <p14:sldId id="351"/>
            <p14:sldId id="352"/>
            <p14:sldId id="364"/>
            <p14:sldId id="353"/>
            <p14:sldId id="263"/>
            <p14:sldId id="365"/>
            <p14:sldId id="358"/>
            <p14:sldId id="330"/>
            <p14:sldId id="264"/>
            <p14:sldId id="266"/>
            <p14:sldId id="303"/>
            <p14:sldId id="366"/>
            <p14:sldId id="305"/>
            <p14:sldId id="304"/>
            <p14:sldId id="267"/>
            <p14:sldId id="359"/>
            <p14:sldId id="360"/>
            <p14:sldId id="36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127" d="100"/>
          <a:sy n="127" d="100"/>
        </p:scale>
        <p:origin x="1242"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18191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427860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359724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01290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210988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85242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46660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50231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69817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1179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40938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980601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78800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04559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90495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3063942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3037758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2594003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419736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6660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00914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8093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4085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94335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102965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71533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CA" dirty="0" smtClean="0"/>
              <a:t>String variables and asking a user to enter a value</a:t>
            </a:r>
          </a:p>
          <a:p>
            <a:r>
              <a:rPr lang="en-CA" sz="2600" dirty="0" smtClean="0"/>
              <a:t>input</a:t>
            </a:r>
            <a:endParaRPr lang="en-US" sz="26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265976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 names</a:t>
            </a:r>
            <a:endParaRPr lang="en-US" dirty="0"/>
          </a:p>
        </p:txBody>
      </p:sp>
      <p:sp>
        <p:nvSpPr>
          <p:cNvPr id="3" name="Content Placeholder 2"/>
          <p:cNvSpPr>
            <a:spLocks noGrp="1"/>
          </p:cNvSpPr>
          <p:nvPr>
            <p:ph sz="quarter" idx="10"/>
          </p:nvPr>
        </p:nvSpPr>
        <p:spPr/>
        <p:txBody>
          <a:bodyPr/>
          <a:lstStyle/>
          <a:p>
            <a:r>
              <a:rPr lang="en-CA" dirty="0" smtClean="0"/>
              <a:t>Rules</a:t>
            </a:r>
          </a:p>
          <a:p>
            <a:pPr lvl="1"/>
            <a:r>
              <a:rPr lang="en-CA" dirty="0" smtClean="0"/>
              <a:t>Can </a:t>
            </a:r>
            <a:r>
              <a:rPr lang="en-CA" dirty="0"/>
              <a:t>not contain </a:t>
            </a:r>
            <a:r>
              <a:rPr lang="en-CA" dirty="0" smtClean="0"/>
              <a:t>spaces</a:t>
            </a:r>
          </a:p>
          <a:p>
            <a:pPr lvl="1"/>
            <a:r>
              <a:rPr lang="en-CA" dirty="0"/>
              <a:t>Are case </a:t>
            </a:r>
            <a:r>
              <a:rPr lang="en-CA" dirty="0" smtClean="0"/>
              <a:t>sensitive</a:t>
            </a:r>
          </a:p>
          <a:p>
            <a:pPr lvl="2"/>
            <a:r>
              <a:rPr lang="en-CA" dirty="0" err="1" smtClean="0"/>
              <a:t>firstName</a:t>
            </a:r>
            <a:r>
              <a:rPr lang="en-CA" dirty="0" smtClean="0"/>
              <a:t> and </a:t>
            </a:r>
            <a:r>
              <a:rPr lang="en-CA" dirty="0" err="1" smtClean="0"/>
              <a:t>firstname</a:t>
            </a:r>
            <a:r>
              <a:rPr lang="en-CA" dirty="0" smtClean="0"/>
              <a:t> would be two different variables</a:t>
            </a:r>
          </a:p>
          <a:p>
            <a:pPr lvl="1"/>
            <a:r>
              <a:rPr lang="en-CA" dirty="0" smtClean="0"/>
              <a:t>Cannot start with a number</a:t>
            </a:r>
            <a:endParaRPr lang="en-CA" dirty="0"/>
          </a:p>
          <a:p>
            <a:r>
              <a:rPr lang="en-CA" dirty="0" smtClean="0"/>
              <a:t>Guidelines</a:t>
            </a:r>
          </a:p>
          <a:p>
            <a:pPr lvl="1"/>
            <a:r>
              <a:rPr lang="en-CA" dirty="0"/>
              <a:t>S</a:t>
            </a:r>
            <a:r>
              <a:rPr lang="en-CA" dirty="0" smtClean="0"/>
              <a:t>hould </a:t>
            </a:r>
            <a:r>
              <a:rPr lang="en-CA" dirty="0"/>
              <a:t>be descriptive but not too long (</a:t>
            </a:r>
            <a:r>
              <a:rPr lang="en-CA" dirty="0" err="1"/>
              <a:t>favoriteSign</a:t>
            </a:r>
            <a:r>
              <a:rPr lang="en-CA" dirty="0"/>
              <a:t> not </a:t>
            </a:r>
            <a:r>
              <a:rPr lang="en-CA" dirty="0" err="1"/>
              <a:t>yourFavoriteSignInTheHoroscope</a:t>
            </a:r>
            <a:r>
              <a:rPr lang="en-CA" dirty="0"/>
              <a:t>)</a:t>
            </a:r>
          </a:p>
          <a:p>
            <a:pPr lvl="1"/>
            <a:r>
              <a:rPr lang="en-CA" dirty="0" smtClean="0"/>
              <a:t>Use a casing "scheme"</a:t>
            </a:r>
          </a:p>
          <a:p>
            <a:pPr lvl="2"/>
            <a:r>
              <a:rPr lang="en-CA" dirty="0" err="1" smtClean="0"/>
              <a:t>camelCasing</a:t>
            </a:r>
            <a:r>
              <a:rPr lang="en-CA" dirty="0" smtClean="0"/>
              <a:t> or </a:t>
            </a:r>
            <a:r>
              <a:rPr lang="en-CA" dirty="0" err="1" smtClean="0"/>
              <a:t>PascalCasing</a:t>
            </a:r>
            <a:endParaRPr lang="en-CA" dirty="0"/>
          </a:p>
          <a:p>
            <a:endParaRPr lang="en-CA" dirty="0"/>
          </a:p>
          <a:p>
            <a:pPr marL="0" indent="0">
              <a:buNone/>
            </a:pPr>
            <a:endParaRPr lang="en-CA" dirty="0"/>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of the following do you think would be good names for variables?</a:t>
            </a:r>
            <a:endParaRPr lang="en-US" dirty="0"/>
          </a:p>
        </p:txBody>
      </p:sp>
      <p:sp>
        <p:nvSpPr>
          <p:cNvPr id="3" name="Content Placeholder 2"/>
          <p:cNvSpPr>
            <a:spLocks noGrp="1"/>
          </p:cNvSpPr>
          <p:nvPr>
            <p:ph sz="quarter" idx="10"/>
          </p:nvPr>
        </p:nvSpPr>
        <p:spPr/>
        <p:txBody>
          <a:bodyPr/>
          <a:lstStyle/>
          <a:p>
            <a:r>
              <a:rPr lang="en-CA" dirty="0" smtClean="0"/>
              <a:t>Variable1</a:t>
            </a:r>
          </a:p>
          <a:p>
            <a:r>
              <a:rPr lang="en-CA" dirty="0" smtClean="0"/>
              <a:t>First Name</a:t>
            </a:r>
          </a:p>
          <a:p>
            <a:r>
              <a:rPr lang="en-CA" dirty="0" smtClean="0"/>
              <a:t>Date</a:t>
            </a:r>
          </a:p>
          <a:p>
            <a:r>
              <a:rPr lang="en-CA" dirty="0" smtClean="0"/>
              <a:t>3Name</a:t>
            </a:r>
          </a:p>
          <a:p>
            <a:r>
              <a:rPr lang="en-CA" dirty="0" smtClean="0"/>
              <a:t>DOB</a:t>
            </a:r>
          </a:p>
          <a:p>
            <a:r>
              <a:rPr lang="en-CA" dirty="0" err="1" smtClean="0"/>
              <a:t>DateOfBirth</a:t>
            </a:r>
            <a:endParaRPr lang="en-CA" dirty="0" smtClean="0"/>
          </a:p>
          <a:p>
            <a:r>
              <a:rPr lang="en-CA" dirty="0" err="1" smtClean="0"/>
              <a:t>YourFavoriteSignInTheHoroscope</a:t>
            </a:r>
            <a:endParaRPr lang="en-CA" dirty="0" smtClean="0"/>
          </a:p>
          <a:p>
            <a:pPr marL="0" indent="0">
              <a:buNone/>
            </a:pPr>
            <a:endParaRPr lang="en-CA" dirty="0" smtClean="0"/>
          </a:p>
        </p:txBody>
      </p:sp>
    </p:spTree>
    <p:extLst>
      <p:ext uri="{BB962C8B-B14F-4D97-AF65-F5344CB8AC3E}">
        <p14:creationId xmlns:p14="http://schemas.microsoft.com/office/powerpoint/2010/main" val="1527055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output</a:t>
            </a:r>
            <a:endParaRPr lang="en-US" dirty="0"/>
          </a:p>
        </p:txBody>
      </p:sp>
    </p:spTree>
    <p:extLst>
      <p:ext uri="{BB962C8B-B14F-4D97-AF65-F5344CB8AC3E}">
        <p14:creationId xmlns:p14="http://schemas.microsoft.com/office/powerpoint/2010/main" val="4179157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smtClean="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02898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Manipulating values with string functions</a:t>
            </a:r>
            <a:endParaRPr lang="en-US" dirty="0"/>
          </a:p>
        </p:txBody>
      </p:sp>
    </p:spTree>
    <p:extLst>
      <p:ext uri="{BB962C8B-B14F-4D97-AF65-F5344CB8AC3E}">
        <p14:creationId xmlns:p14="http://schemas.microsoft.com/office/powerpoint/2010/main" val="3812521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00200" y="2205151"/>
            <a:ext cx="2887367" cy="3285899"/>
          </a:xfrm>
        </p:spPr>
      </p:pic>
      <p:sp>
        <p:nvSpPr>
          <p:cNvPr id="6" name="Content Placeholder 5"/>
          <p:cNvSpPr>
            <a:spLocks noGrp="1"/>
          </p:cNvSpPr>
          <p:nvPr>
            <p:ph sz="quarter" idx="4"/>
          </p:nvPr>
        </p:nvSpPr>
        <p:spPr/>
        <p:txBody>
          <a:bodyPr/>
          <a:lstStyle/>
          <a:p>
            <a:r>
              <a:rPr lang="en-CA" dirty="0" smtClean="0"/>
              <a:t>Lower, upper, and </a:t>
            </a:r>
            <a:r>
              <a:rPr lang="en-CA" dirty="0" err="1" smtClean="0"/>
              <a:t>swapcase</a:t>
            </a:r>
            <a:r>
              <a:rPr lang="en-CA" dirty="0" smtClean="0"/>
              <a:t> are different string functions</a:t>
            </a:r>
          </a:p>
          <a:p>
            <a:r>
              <a:rPr lang="en-CA" dirty="0" smtClean="0"/>
              <a:t>Because we are storing a string in the variable, we can use any of the Python string functions to manipulate the string</a:t>
            </a:r>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7954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 the pop up list?</a:t>
            </a:r>
            <a:endParaRPr lang="en-US" dirty="0"/>
          </a:p>
        </p:txBody>
      </p:sp>
      <p:sp>
        <p:nvSpPr>
          <p:cNvPr id="4" name="Rectangle 1"/>
          <p:cNvSpPr>
            <a:spLocks noChangeArrowheads="1"/>
          </p:cNvSpPr>
          <p:nvPr/>
        </p:nvSpPr>
        <p:spPr bwMode="auto">
          <a:xfrm>
            <a:off x="838200" y="1690688"/>
            <a:ext cx="52644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Light" panose="020B0502040204020203" pitchFamily="34" charset="0"/>
                <a:cs typeface="Segoe UI Light" panose="020B0502040204020203" pitchFamily="34"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You can also use CTRL+J or CTRL+SPACE to launch IntelliSense</a:t>
            </a:r>
            <a:endParaRPr kumimoji="0" lang="en-US" altLang="en-US" sz="2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6242605" y="1690688"/>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Two way conversations allow you to do more with computers</a:t>
            </a:r>
            <a:endParaRPr lang="en-US" dirty="0"/>
          </a:p>
        </p:txBody>
      </p:sp>
      <p:sp>
        <p:nvSpPr>
          <p:cNvPr id="5" name="Content Placeholder 4"/>
          <p:cNvSpPr>
            <a:spLocks noGrp="1"/>
          </p:cNvSpPr>
          <p:nvPr>
            <p:ph sz="quarter" idx="10"/>
          </p:nvPr>
        </p:nvSpPr>
        <p:spPr/>
        <p:txBody>
          <a:bodyPr/>
          <a:lstStyle/>
          <a:p>
            <a:r>
              <a:rPr lang="en-CA" dirty="0"/>
              <a:t>Websites need your address and payment information so they can ship you products</a:t>
            </a:r>
          </a:p>
          <a:p>
            <a:r>
              <a:rPr lang="en-CA" dirty="0"/>
              <a:t>Insurance companies need information to calculate how much you would pay for car insurance</a:t>
            </a:r>
          </a:p>
          <a:p>
            <a:r>
              <a:rPr lang="en-CA" dirty="0"/>
              <a:t>Even calculators need you to enter the numbers before they can tell you the answer</a:t>
            </a:r>
          </a:p>
          <a:p>
            <a:r>
              <a:rPr lang="en-CA" dirty="0"/>
              <a:t>Cortana will tell you a joke if you ask her</a:t>
            </a:r>
            <a:endParaRPr lang="en-US" dirty="0"/>
          </a:p>
        </p:txBody>
      </p:sp>
    </p:spTree>
    <p:extLst>
      <p:ext uri="{BB962C8B-B14F-4D97-AF65-F5344CB8AC3E}">
        <p14:creationId xmlns:p14="http://schemas.microsoft.com/office/powerpoint/2010/main" val="5054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Programmers do not memorize all these functions!! </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a:solidFill>
                  <a:srgbClr val="000000"/>
                </a:solidFill>
              </a:rPr>
              <a:t>So how do programmers find them when they need them?</a:t>
            </a:r>
          </a:p>
          <a:p>
            <a:pPr marL="457200" lvl="0" indent="-457200" defTabSz="914400" eaLnBrk="0" fontAlgn="base" hangingPunct="0">
              <a:spcBef>
                <a:spcPct val="0"/>
              </a:spcBef>
              <a:spcAft>
                <a:spcPct val="0"/>
              </a:spcAft>
            </a:pPr>
            <a:r>
              <a:rPr lang="en-US" altLang="en-US" dirty="0">
                <a:solidFill>
                  <a:srgbClr val="000000"/>
                </a:solidFill>
              </a:rPr>
              <a:t>IntelliSense</a:t>
            </a:r>
            <a:endParaRPr lang="en-CA" altLang="en-US" dirty="0">
              <a:solidFill>
                <a:srgbClr val="000000"/>
              </a:solidFill>
            </a:endParaRPr>
          </a:p>
          <a:p>
            <a:pPr marL="457200" lvl="0" indent="-457200" defTabSz="914400" eaLnBrk="0" fontAlgn="base" hangingPunct="0">
              <a:spcBef>
                <a:spcPct val="0"/>
              </a:spcBef>
              <a:spcAft>
                <a:spcPct val="0"/>
              </a:spcAft>
            </a:pPr>
            <a:r>
              <a:rPr lang="en-CA" altLang="en-US" dirty="0">
                <a:solidFill>
                  <a:srgbClr val="000000"/>
                </a:solidFill>
              </a:rPr>
              <a:t>Documentation</a:t>
            </a:r>
          </a:p>
          <a:p>
            <a:pPr marL="457200" lvl="0" indent="-457200" defTabSz="914400" eaLnBrk="0" fontAlgn="base" hangingPunct="0">
              <a:spcBef>
                <a:spcPct val="0"/>
              </a:spcBef>
              <a:spcAft>
                <a:spcPct val="0"/>
              </a:spcAft>
            </a:pPr>
            <a:r>
              <a:rPr lang="en-CA" altLang="en-US" dirty="0">
                <a:solidFill>
                  <a:srgbClr val="000000"/>
                </a:solidFill>
              </a:rPr>
              <a:t>Internet searches</a:t>
            </a:r>
            <a:endParaRPr lang="en-US" altLang="en-US" dirty="0"/>
          </a:p>
          <a:p>
            <a:endParaRPr lang="en-US" dirty="0"/>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6" name="Rectangle 2"/>
          <p:cNvSpPr>
            <a:spLocks noChangeArrowheads="1"/>
          </p:cNvSpPr>
          <p:nvPr/>
        </p:nvSpPr>
        <p:spPr bwMode="auto">
          <a:xfrm>
            <a:off x="838200" y="2490911"/>
            <a:ext cx="995569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Have a user enter their postal code and then display that postal </a:t>
            </a:r>
            <a:r>
              <a:rPr lang="en-CA" altLang="en-US" sz="2800" dirty="0">
                <a:solidFill>
                  <a:srgbClr val="000000"/>
                </a:solidFill>
                <a:latin typeface="Segoe UI Light" panose="020B0502040204020203" pitchFamily="34" charset="0"/>
                <a:cs typeface="Segoe UI Light" panose="020B0502040204020203" pitchFamily="34" charset="0"/>
              </a:rPr>
              <a:t>code </a:t>
            </a:r>
            <a:r>
              <a:rPr lang="en-CA" altLang="en-US" sz="2800" dirty="0" smtClean="0">
                <a:solidFill>
                  <a:srgbClr val="000000"/>
                </a:solidFill>
                <a:latin typeface="Segoe UI Light" panose="020B0502040204020203" pitchFamily="34" charset="0"/>
                <a:cs typeface="Segoe UI Light" panose="020B0502040204020203" pitchFamily="34" charset="0"/>
              </a:rPr>
              <a:t>in upper </a:t>
            </a:r>
            <a:r>
              <a:rPr lang="en-CA" altLang="en-US" sz="2800" dirty="0">
                <a:solidFill>
                  <a:srgbClr val="000000"/>
                </a:solidFill>
                <a:latin typeface="Segoe UI Light" panose="020B0502040204020203" pitchFamily="34" charset="0"/>
                <a:cs typeface="Segoe UI Light" panose="020B0502040204020203" pitchFamily="34" charset="0"/>
              </a:rPr>
              <a:t>case </a:t>
            </a:r>
            <a:r>
              <a:rPr lang="en-CA" altLang="en-US" sz="2800" dirty="0" smtClean="0">
                <a:solidFill>
                  <a:srgbClr val="000000"/>
                </a:solidFill>
                <a:latin typeface="Segoe UI Light" panose="020B0502040204020203" pitchFamily="34" charset="0"/>
                <a:cs typeface="Segoe UI Light" panose="020B0502040204020203" pitchFamily="34" charset="0"/>
              </a:rPr>
              <a:t>letters even if the user typed it in lowercase?</a:t>
            </a:r>
            <a:endParaRPr lang="en-US" altLang="en-US" sz="2800" dirty="0">
              <a:latin typeface="Segoe UI Light" panose="020B0502040204020203" pitchFamily="34" charset="0"/>
              <a:cs typeface="Segoe UI Light" panose="020B0502040204020203" pitchFamily="34"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smtClean="0"/>
              <a:t>Converting </a:t>
            </a:r>
            <a:r>
              <a:rPr lang="en-CA" smtClean="0"/>
              <a:t>to </a:t>
            </a:r>
            <a:r>
              <a:rPr lang="en-CA" dirty="0" smtClean="0"/>
              <a:t>uppercase</a:t>
            </a:r>
            <a:endParaRPr lang="en-US" dirty="0"/>
          </a:p>
        </p:txBody>
      </p:sp>
    </p:spTree>
    <p:extLst>
      <p:ext uri="{BB962C8B-B14F-4D97-AF65-F5344CB8AC3E}">
        <p14:creationId xmlns:p14="http://schemas.microsoft.com/office/powerpoint/2010/main" val="888814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a:t>
            </a:r>
            <a:endParaRPr lang="en-US" dirty="0"/>
          </a:p>
        </p:txBody>
      </p:sp>
      <p:sp>
        <p:nvSpPr>
          <p:cNvPr id="6" name="Rectangle 2"/>
          <p:cNvSpPr>
            <a:spLocks noChangeArrowheads="1"/>
          </p:cNvSpPr>
          <p:nvPr/>
        </p:nvSpPr>
        <p:spPr bwMode="auto">
          <a:xfrm>
            <a:off x="838200" y="1328794"/>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The intellisense didn’t appear to help us select 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a:t>
            </a:r>
            <a:endParaRPr lang="en-CA" altLang="en-US" sz="2800" dirty="0" smtClean="0">
              <a:solidFill>
                <a:srgbClr val="000000"/>
              </a:solidFill>
              <a:latin typeface="Calibri" panose="020F0502020204030204" pitchFamily="34" charset="0"/>
              <a:cs typeface="Consolas" panose="020B0609020204030204" pitchFamily="49" charset="0"/>
            </a:endParaRP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062272"/>
            <a:ext cx="10810461" cy="4247317"/>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Segoe UI Light" panose="020B0502040204020203" pitchFamily="34" charset="0"/>
                <a:cs typeface="Segoe UI Light" panose="020B0502040204020203" pitchFamily="34" charset="0"/>
              </a:rPr>
              <a:t>That’s because our program didn’t know we were going to store a </a:t>
            </a:r>
            <a:r>
              <a:rPr lang="en-CA" altLang="en-US" sz="2800">
                <a:solidFill>
                  <a:srgbClr val="000000"/>
                </a:solidFill>
                <a:latin typeface="Segoe UI Light" panose="020B0502040204020203" pitchFamily="34" charset="0"/>
                <a:cs typeface="Segoe UI Light" panose="020B0502040204020203" pitchFamily="34" charset="0"/>
              </a:rPr>
              <a:t>string </a:t>
            </a:r>
            <a:r>
              <a:rPr lang="en-CA" altLang="en-US" sz="2800" smtClean="0">
                <a:solidFill>
                  <a:srgbClr val="000000"/>
                </a:solidFill>
                <a:latin typeface="Segoe UI Light" panose="020B0502040204020203" pitchFamily="34" charset="0"/>
                <a:cs typeface="Segoe UI Light" panose="020B0502040204020203" pitchFamily="34" charset="0"/>
              </a:rPr>
              <a:t>value </a:t>
            </a:r>
            <a:r>
              <a:rPr lang="en-CA" altLang="en-US" sz="2800" dirty="0">
                <a:solidFill>
                  <a:srgbClr val="000000"/>
                </a:solidFill>
                <a:latin typeface="Segoe UI Light" panose="020B0502040204020203" pitchFamily="34" charset="0"/>
                <a:cs typeface="Segoe UI Light" panose="020B0502040204020203" pitchFamily="34" charset="0"/>
              </a:rPr>
              <a:t>in the </a:t>
            </a:r>
            <a:r>
              <a:rPr lang="en-CA" altLang="en-US" sz="2800" dirty="0" err="1">
                <a:solidFill>
                  <a:srgbClr val="000000"/>
                </a:solidFill>
                <a:latin typeface="Segoe UI Light" panose="020B0502040204020203" pitchFamily="34" charset="0"/>
                <a:cs typeface="Segoe UI Light" panose="020B0502040204020203" pitchFamily="34" charset="0"/>
              </a:rPr>
              <a:t>postalCode</a:t>
            </a:r>
            <a:r>
              <a:rPr lang="en-CA" altLang="en-US" sz="2800" dirty="0">
                <a:solidFill>
                  <a:srgbClr val="000000"/>
                </a:solidFill>
                <a:latin typeface="Segoe UI Light" panose="020B0502040204020203" pitchFamily="34" charset="0"/>
                <a:cs typeface="Segoe UI Light" panose="020B0502040204020203" pitchFamily="34" charset="0"/>
              </a:rPr>
              <a:t> variable. </a:t>
            </a:r>
            <a:r>
              <a:rPr lang="en-CA" altLang="en-US" sz="2800" dirty="0" smtClean="0">
                <a:solidFill>
                  <a:srgbClr val="000000"/>
                </a:solidFill>
                <a:latin typeface="Segoe UI Light" panose="020B0502040204020203" pitchFamily="34" charset="0"/>
                <a:cs typeface="Segoe UI Light" panose="020B0502040204020203" pitchFamily="34" charset="0"/>
              </a:rPr>
              <a:t>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 is only for strings.</a:t>
            </a:r>
          </a:p>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A </a:t>
            </a:r>
            <a:r>
              <a:rPr lang="en-CA" altLang="en-US" sz="2800" dirty="0">
                <a:solidFill>
                  <a:srgbClr val="000000"/>
                </a:solidFill>
                <a:latin typeface="Segoe UI Light" panose="020B0502040204020203" pitchFamily="34" charset="0"/>
                <a:cs typeface="Segoe UI Light" panose="020B0502040204020203" pitchFamily="34" charset="0"/>
              </a:rPr>
              <a:t>good habit when coding in any language is to initialize your variables. That means when you create them you give them an initial value</a:t>
            </a:r>
            <a:r>
              <a:rPr lang="en-CA" altLang="en-US" sz="2800" dirty="0">
                <a:solidFill>
                  <a:srgbClr val="000000"/>
                </a:solidFill>
                <a:latin typeface="Calibri" panose="020F0502020204030204" pitchFamily="34" charset="0"/>
                <a:cs typeface="Consolas" panose="020B0609020204030204" pitchFamily="49" charset="0"/>
              </a:rPr>
              <a:t>.</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smtClean="0">
                <a:solidFill>
                  <a:srgbClr val="000000"/>
                </a:solidFill>
                <a:latin typeface="Segoe UI Light" panose="020B0502040204020203" pitchFamily="34" charset="0"/>
                <a:cs typeface="Segoe UI Light" panose="020B0502040204020203" pitchFamily="34" charset="0"/>
              </a:rPr>
              <a:t>Ask someone for their name and then display the </a:t>
            </a:r>
            <a:r>
              <a:rPr lang="en-CA" altLang="en-US" sz="2800" dirty="0">
                <a:solidFill>
                  <a:srgbClr val="000000"/>
                </a:solidFill>
                <a:latin typeface="Segoe UI Light" panose="020B0502040204020203" pitchFamily="34" charset="0"/>
                <a:cs typeface="Segoe UI Light" panose="020B0502040204020203" pitchFamily="34" charset="0"/>
              </a:rPr>
              <a:t>name someone </a:t>
            </a:r>
            <a:r>
              <a:rPr lang="en-CA" altLang="en-US" sz="2800" dirty="0" smtClean="0">
                <a:solidFill>
                  <a:srgbClr val="000000"/>
                </a:solidFill>
                <a:latin typeface="Segoe UI Light" panose="020B0502040204020203" pitchFamily="34" charset="0"/>
                <a:cs typeface="Segoe UI Light" panose="020B0502040204020203" pitchFamily="34" charset="0"/>
              </a:rPr>
              <a:t>with </a:t>
            </a:r>
            <a:r>
              <a:rPr lang="en-CA" altLang="en-US" sz="2800" dirty="0">
                <a:solidFill>
                  <a:srgbClr val="000000"/>
                </a:solidFill>
                <a:latin typeface="Segoe UI Light" panose="020B0502040204020203" pitchFamily="34" charset="0"/>
                <a:cs typeface="Segoe UI Light" panose="020B0502040204020203" pitchFamily="34" charset="0"/>
              </a:rPr>
              <a:t>the first letter of their first and last name uppercase and the rest of their name lowercase?</a:t>
            </a:r>
          </a:p>
          <a:p>
            <a:endParaRPr lang="en-US" sz="2800" dirty="0">
              <a:latin typeface="Segoe UI Light" panose="020B0502040204020203" pitchFamily="34" charset="0"/>
              <a:cs typeface="Segoe UI Light" panose="020B0502040204020203" pitchFamily="34" charset="0"/>
            </a:endParaRPr>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609333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allows a person to personalize a story</a:t>
            </a:r>
          </a:p>
          <a:p>
            <a:r>
              <a:rPr lang="en-CA" dirty="0" smtClean="0"/>
              <a:t>Take a page from a book or make up a story. Ask the user to enter information you can replace in the story such as their name, a place, or insert adjectives or adverbs into the story. Then display the personalized story to the user</a:t>
            </a:r>
          </a:p>
          <a:p>
            <a:r>
              <a:rPr lang="en-CA" dirty="0" smtClean="0"/>
              <a:t>For extra credit make sure you correct anything they type in with the incorrect case (e.g. if they type an adjective in uppercase you may want to display it in lowercase)</a:t>
            </a:r>
            <a:endParaRPr lang="en-US" dirty="0"/>
          </a:p>
        </p:txBody>
      </p:sp>
    </p:spTree>
    <p:extLst>
      <p:ext uri="{BB962C8B-B14F-4D97-AF65-F5344CB8AC3E}">
        <p14:creationId xmlns:p14="http://schemas.microsoft.com/office/powerpoint/2010/main" val="25795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interact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615061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73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ask a user for information?</a:t>
            </a:r>
            <a:endParaRPr lang="en-US" dirty="0"/>
          </a:p>
        </p:txBody>
      </p:sp>
      <p:sp>
        <p:nvSpPr>
          <p:cNvPr id="4" name="Content Placeholder 3"/>
          <p:cNvSpPr>
            <a:spLocks noGrp="1"/>
          </p:cNvSpPr>
          <p:nvPr>
            <p:ph sz="quarter" idx="10"/>
          </p:nvPr>
        </p:nvSpPr>
        <p:spPr>
          <a:xfrm>
            <a:off x="838200" y="3790942"/>
            <a:ext cx="10515600" cy="2800358"/>
          </a:xfrm>
        </p:spPr>
        <p:txBody>
          <a:bodyPr>
            <a:normAutofit fontScale="92500"/>
          </a:bodyPr>
          <a:lstStyle/>
          <a:p>
            <a:pPr marL="0" indent="0">
              <a:buNone/>
            </a:pPr>
            <a:r>
              <a:rPr lang="en-CA" dirty="0" smtClean="0"/>
              <a:t>The </a:t>
            </a:r>
            <a:r>
              <a:rPr lang="en-CA" b="1" dirty="0" smtClean="0"/>
              <a:t>input</a:t>
            </a:r>
            <a:r>
              <a:rPr lang="en-CA" dirty="0" smtClean="0"/>
              <a:t> function allows you to specify a message to display and returns the value typed in by the user.</a:t>
            </a:r>
          </a:p>
          <a:p>
            <a:pPr marL="0" indent="0">
              <a:buNone/>
            </a:pPr>
            <a:r>
              <a:rPr lang="en-CA" dirty="0" smtClean="0"/>
              <a:t>We use a variable to remember the value entered by the user.</a:t>
            </a:r>
          </a:p>
          <a:p>
            <a:pPr marL="0" indent="0">
              <a:buNone/>
            </a:pPr>
            <a:r>
              <a:rPr lang="en-CA" dirty="0" smtClean="0"/>
              <a:t>We called our variable “name” but you can call it just about anything as long the variable name doesn’t contain spaces</a:t>
            </a:r>
            <a:endParaRPr lang="en-CA" dirty="0"/>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input</a:t>
            </a:r>
            <a:endParaRPr lang="en-US" dirty="0"/>
          </a:p>
        </p:txBody>
      </p:sp>
    </p:spTree>
    <p:extLst>
      <p:ext uri="{BB962C8B-B14F-4D97-AF65-F5344CB8AC3E}">
        <p14:creationId xmlns:p14="http://schemas.microsoft.com/office/powerpoint/2010/main" val="7976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Tree>
    <p:extLst>
      <p:ext uri="{BB962C8B-B14F-4D97-AF65-F5344CB8AC3E}">
        <p14:creationId xmlns:p14="http://schemas.microsoft.com/office/powerpoint/2010/main" val="3424637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smtClean="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Real Genius</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smtClean="0"/>
              <a:t>favoriteMovie</a:t>
            </a:r>
            <a:endParaRPr lang="en-US" sz="3600" dirty="0"/>
          </a:p>
        </p:txBody>
      </p:sp>
    </p:spTree>
    <p:extLst>
      <p:ext uri="{BB962C8B-B14F-4D97-AF65-F5344CB8AC3E}">
        <p14:creationId xmlns:p14="http://schemas.microsoft.com/office/powerpoint/2010/main" val="3074849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access the value you stored later in your code</a:t>
            </a:r>
            <a:endParaRPr lang="en-US" dirty="0"/>
          </a:p>
        </p:txBody>
      </p:sp>
      <p:pic>
        <p:nvPicPr>
          <p:cNvPr id="6" name="Content Placeholder 5"/>
          <p:cNvPicPr>
            <a:picLocks noGrp="1" noChangeAspect="1"/>
          </p:cNvPicPr>
          <p:nvPr>
            <p:ph sz="quarter" idx="10"/>
          </p:nvPr>
        </p:nvPicPr>
        <p:blipFill>
          <a:blip r:embed="rId3"/>
          <a:stretch>
            <a:fillRect/>
          </a:stretch>
        </p:blipFill>
        <p:spPr>
          <a:xfrm>
            <a:off x="1723603" y="3640132"/>
            <a:ext cx="7053511" cy="2174028"/>
          </a:xfrm>
          <a:prstGeom prst="rect">
            <a:avLst/>
          </a:prstGeom>
        </p:spPr>
      </p:pic>
      <p:sp>
        <p:nvSpPr>
          <p:cNvPr id="5" name="Rectangle 1"/>
          <p:cNvSpPr>
            <a:spLocks noChangeArrowheads="1"/>
          </p:cNvSpPr>
          <p:nvPr/>
        </p:nvSpPr>
        <p:spPr bwMode="auto">
          <a:xfrm>
            <a:off x="838200" y="2263761"/>
            <a:ext cx="767710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change the value of a variable  later in the code</a:t>
            </a:r>
            <a:endParaRPr lang="en-US" dirty="0"/>
          </a:p>
        </p:txBody>
      </p:sp>
      <p:sp>
        <p:nvSpPr>
          <p:cNvPr id="5" name="Rectangle 1"/>
          <p:cNvSpPr>
            <a:spLocks noChangeArrowheads="1"/>
          </p:cNvSpPr>
          <p:nvPr/>
        </p:nvSpPr>
        <p:spPr bwMode="auto">
          <a:xfrm>
            <a:off x="838200" y="2072275"/>
            <a:ext cx="767710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What is your name? "</a:t>
            </a: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name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Mary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smtClean="0">
                <a:solidFill>
                  <a:srgbClr val="0000FF"/>
                </a:solidFill>
                <a:latin typeface="Consolas" panose="020B0609020204030204" pitchFamily="49" charset="0"/>
                <a:cs typeface="Consolas" panose="020B0609020204030204" pitchFamily="49" charset="0"/>
              </a:rPr>
              <a:t>print</a:t>
            </a:r>
            <a:r>
              <a:rPr lang="en-US" altLang="en-US" sz="2800" dirty="0" smtClean="0">
                <a:solidFill>
                  <a:srgbClr val="000000"/>
                </a:solidFill>
                <a:latin typeface="Consolas" panose="020B0609020204030204" pitchFamily="49" charset="0"/>
                <a:cs typeface="Consolas" panose="020B0609020204030204" pitchFamily="49" charset="0"/>
              </a:rPr>
              <a:t>(name) </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Accessing a value entered by a user</a:t>
            </a:r>
            <a:endParaRPr lang="en-US" dirty="0"/>
          </a:p>
        </p:txBody>
      </p:sp>
    </p:spTree>
    <p:extLst>
      <p:ext uri="{BB962C8B-B14F-4D97-AF65-F5344CB8AC3E}">
        <p14:creationId xmlns:p14="http://schemas.microsoft.com/office/powerpoint/2010/main" val="1063271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6040</TotalTime>
  <Words>768</Words>
  <Application>Microsoft Office PowerPoint</Application>
  <PresentationFormat>Widescreen</PresentationFormat>
  <Paragraphs>164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Segoe UI</vt:lpstr>
      <vt:lpstr>Segoe UI Light</vt:lpstr>
      <vt:lpstr>MVA</vt:lpstr>
      <vt:lpstr>PowerPoint Presentation</vt:lpstr>
      <vt:lpstr>Two way conversations allow you to do more with computers</vt:lpstr>
      <vt:lpstr>How can we ask a user for information?</vt:lpstr>
      <vt:lpstr>Asking a user for input</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Accessing a value entered by a user</vt:lpstr>
      <vt:lpstr>Variable names</vt:lpstr>
      <vt:lpstr>Which of the following do you think would be good names for variables?</vt:lpstr>
      <vt:lpstr>You can combine variables and strings with the + symbol</vt:lpstr>
      <vt:lpstr>Often you need to add punctuation or spaces to format the output correctly</vt:lpstr>
      <vt:lpstr>Formatting output</vt:lpstr>
      <vt:lpstr>Now you can create a story teller program!</vt:lpstr>
      <vt:lpstr>Variables also allow you to manipulate the contents of the variable</vt:lpstr>
      <vt:lpstr>Manipulating values with string functions</vt:lpstr>
      <vt:lpstr>Geek Tip!</vt:lpstr>
      <vt:lpstr>Did you notice the pop up list?</vt:lpstr>
      <vt:lpstr>What do you think these functions will do?</vt:lpstr>
      <vt:lpstr>Programmers do not memorize all these functions!! </vt:lpstr>
      <vt:lpstr>How could we…</vt:lpstr>
      <vt:lpstr>Converting to uppercase</vt:lpstr>
      <vt:lpstr>Did you notice?</vt:lpstr>
      <vt:lpstr>How could we…</vt:lpstr>
      <vt:lpstr>Functions and variables allow us to make new mistakes in our code…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2014-09-22T20:24:23Z</dcterms:modified>
</cp:coreProperties>
</file>