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58" r:id="rId2"/>
    <p:sldId id="377" r:id="rId3"/>
    <p:sldId id="378" r:id="rId4"/>
    <p:sldId id="359" r:id="rId5"/>
    <p:sldId id="360" r:id="rId6"/>
    <p:sldId id="382" r:id="rId7"/>
    <p:sldId id="361" r:id="rId8"/>
    <p:sldId id="383" r:id="rId9"/>
    <p:sldId id="387" r:id="rId10"/>
    <p:sldId id="362" r:id="rId11"/>
    <p:sldId id="363" r:id="rId12"/>
    <p:sldId id="364" r:id="rId13"/>
    <p:sldId id="365" r:id="rId14"/>
    <p:sldId id="384" r:id="rId15"/>
    <p:sldId id="366" r:id="rId16"/>
    <p:sldId id="367" r:id="rId17"/>
    <p:sldId id="368" r:id="rId18"/>
    <p:sldId id="370" r:id="rId19"/>
    <p:sldId id="385" r:id="rId20"/>
    <p:sldId id="371" r:id="rId21"/>
    <p:sldId id="372" r:id="rId22"/>
    <p:sldId id="373" r:id="rId23"/>
    <p:sldId id="374" r:id="rId24"/>
    <p:sldId id="375" r:id="rId25"/>
    <p:sldId id="376" r:id="rId26"/>
    <p:sldId id="386" r:id="rId27"/>
    <p:sldId id="379" r:id="rId28"/>
    <p:sldId id="380" r:id="rId29"/>
    <p:sldId id="3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8"/>
            <p14:sldId id="377"/>
            <p14:sldId id="378"/>
            <p14:sldId id="359"/>
            <p14:sldId id="360"/>
            <p14:sldId id="382"/>
            <p14:sldId id="361"/>
            <p14:sldId id="383"/>
            <p14:sldId id="387"/>
            <p14:sldId id="362"/>
            <p14:sldId id="363"/>
            <p14:sldId id="364"/>
            <p14:sldId id="365"/>
            <p14:sldId id="384"/>
            <p14:sldId id="366"/>
            <p14:sldId id="367"/>
            <p14:sldId id="368"/>
            <p14:sldId id="370"/>
            <p14:sldId id="385"/>
            <p14:sldId id="371"/>
            <p14:sldId id="372"/>
            <p14:sldId id="373"/>
            <p14:sldId id="374"/>
            <p14:sldId id="375"/>
            <p14:sldId id="376"/>
            <p14:sldId id="386"/>
            <p14:sldId id="379"/>
            <p14:sldId id="380"/>
            <p14:sldId id="38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127" d="100"/>
          <a:sy n="127" d="100"/>
        </p:scale>
        <p:origin x="1242"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02076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88474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85575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93732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13280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701965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70196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63144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125396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2926459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359693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295105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2779116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286960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414627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34622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4886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256622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304008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259728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414377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251321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trftime.or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babel.pocoo.or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labix.org/python-dateuti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Working with dates and times</a:t>
            </a:r>
          </a:p>
          <a:p>
            <a:r>
              <a:rPr lang="en-CA" sz="2400" dirty="0" err="1" smtClean="0"/>
              <a:t>datetime</a:t>
            </a:r>
            <a:endParaRPr lang="en-US" sz="24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753049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But what if you want to display the date with a different format?</a:t>
            </a:r>
            <a:endParaRPr lang="en-US" dirty="0"/>
          </a:p>
        </p:txBody>
      </p:sp>
      <p:sp>
        <p:nvSpPr>
          <p:cNvPr id="2" name="Content Placeholder 1"/>
          <p:cNvSpPr>
            <a:spLocks noGrp="1"/>
          </p:cNvSpPr>
          <p:nvPr>
            <p:ph sz="quarter" idx="10"/>
          </p:nvPr>
        </p:nvSpPr>
        <p:spPr/>
        <p:txBody>
          <a:bodyPr/>
          <a:lstStyle/>
          <a:p>
            <a:r>
              <a:rPr lang="en-CA" dirty="0" smtClean="0"/>
              <a:t>Welcome to one of the things that drives programmers insane! </a:t>
            </a:r>
          </a:p>
          <a:p>
            <a:r>
              <a:rPr lang="en-CA" dirty="0" smtClean="0"/>
              <a:t>Different countries and different users like different date formats, often the default isn’t what you need</a:t>
            </a:r>
          </a:p>
          <a:p>
            <a:r>
              <a:rPr lang="en-CA" dirty="0" smtClean="0"/>
              <a:t>There is always a way to handle it, but it will take a little time and extra code</a:t>
            </a:r>
          </a:p>
          <a:p>
            <a:r>
              <a:rPr lang="en-CA" dirty="0" smtClean="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t>
            </a:r>
            <a:r>
              <a:rPr lang="en-CA" dirty="0" err="1" smtClean="0"/>
              <a:t>strftime</a:t>
            </a:r>
            <a:r>
              <a:rPr lang="en-CA" dirty="0" smtClean="0"/>
              <a:t> to format dates</a:t>
            </a:r>
            <a:endParaRPr lang="en-US" dirty="0"/>
          </a:p>
        </p:txBody>
      </p:sp>
      <p:sp>
        <p:nvSpPr>
          <p:cNvPr id="4" name="Rectangle 1"/>
          <p:cNvSpPr>
            <a:spLocks noGrp="1" noChangeArrowheads="1"/>
          </p:cNvSpPr>
          <p:nvPr>
            <p:ph sz="quarter" idx="10"/>
          </p:nvPr>
        </p:nvSpPr>
        <p:spPr bwMode="auto">
          <a:xfrm>
            <a:off x="379514" y="1746623"/>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876472" y="4472893"/>
            <a:ext cx="7611238" cy="3742192"/>
          </a:xfrm>
          <a:prstGeom prst="rect">
            <a:avLst/>
          </a:prstGeom>
        </p:spPr>
      </p:pic>
    </p:spTree>
    <p:extLst>
      <p:ext uri="{BB962C8B-B14F-4D97-AF65-F5344CB8AC3E}">
        <p14:creationId xmlns:p14="http://schemas.microsoft.com/office/powerpoint/2010/main" val="4831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the heck are %d %b and %Y?</a:t>
            </a:r>
            <a:endParaRPr lang="en-US" dirty="0"/>
          </a:p>
        </p:txBody>
      </p:sp>
      <p:sp>
        <p:nvSpPr>
          <p:cNvPr id="3" name="Content Placeholder 2"/>
          <p:cNvSpPr>
            <a:spLocks noGrp="1"/>
          </p:cNvSpPr>
          <p:nvPr>
            <p:ph sz="quarter" idx="10"/>
          </p:nvPr>
        </p:nvSpPr>
        <p:spPr/>
        <p:txBody>
          <a:bodyPr/>
          <a:lstStyle/>
          <a:p>
            <a:r>
              <a:rPr lang="en-CA" dirty="0" smtClean="0"/>
              <a:t>%d is the day of the month</a:t>
            </a:r>
          </a:p>
          <a:p>
            <a:r>
              <a:rPr lang="en-CA" dirty="0" smtClean="0"/>
              <a:t>%b is the abbreviation for the month</a:t>
            </a:r>
          </a:p>
          <a:p>
            <a:r>
              <a:rPr lang="en-CA" dirty="0" smtClean="0"/>
              <a:t>%Y is the 4 digit year</a:t>
            </a:r>
            <a:endParaRPr lang="en-US" dirty="0"/>
          </a:p>
        </p:txBody>
      </p:sp>
    </p:spTree>
    <p:extLst>
      <p:ext uri="{BB962C8B-B14F-4D97-AF65-F5344CB8AC3E}">
        <p14:creationId xmlns:p14="http://schemas.microsoft.com/office/powerpoint/2010/main" val="1968178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Here’s a few more you may find useful</a:t>
            </a:r>
            <a:endParaRPr lang="en-US" dirty="0"/>
          </a:p>
        </p:txBody>
      </p:sp>
      <p:sp>
        <p:nvSpPr>
          <p:cNvPr id="3" name="Content Placeholder 2"/>
          <p:cNvSpPr>
            <a:spLocks noGrp="1"/>
          </p:cNvSpPr>
          <p:nvPr>
            <p:ph sz="quarter" idx="10"/>
          </p:nvPr>
        </p:nvSpPr>
        <p:spPr/>
        <p:txBody>
          <a:bodyPr/>
          <a:lstStyle/>
          <a:p>
            <a:r>
              <a:rPr lang="en-CA" dirty="0" smtClean="0"/>
              <a:t>%b is the month abbreviation</a:t>
            </a:r>
          </a:p>
          <a:p>
            <a:r>
              <a:rPr lang="en-CA" dirty="0" smtClean="0"/>
              <a:t>%B is the full month name</a:t>
            </a:r>
          </a:p>
          <a:p>
            <a:r>
              <a:rPr lang="en-CA" dirty="0" smtClean="0"/>
              <a:t>%y is two digit year</a:t>
            </a:r>
          </a:p>
          <a:p>
            <a:r>
              <a:rPr lang="en-CA" dirty="0" smtClean="0"/>
              <a:t>%a is the day of the week abbreviated</a:t>
            </a:r>
          </a:p>
          <a:p>
            <a:r>
              <a:rPr lang="en-CA" dirty="0" smtClean="0"/>
              <a:t>%A is the day of the week</a:t>
            </a:r>
          </a:p>
          <a:p>
            <a:pPr marL="0" indent="0">
              <a:buNone/>
            </a:pPr>
            <a:endParaRPr lang="en-CA" dirty="0"/>
          </a:p>
          <a:p>
            <a:r>
              <a:rPr lang="en-CA" dirty="0" smtClean="0"/>
              <a:t>For a full list visit </a:t>
            </a:r>
            <a:r>
              <a:rPr lang="en-CA" dirty="0" smtClean="0">
                <a:hlinkClick r:id="rId3"/>
              </a:rPr>
              <a:t>strftime.org</a:t>
            </a:r>
            <a:r>
              <a:rPr lang="en-CA" dirty="0" smtClean="0"/>
              <a:t> </a:t>
            </a:r>
            <a:endParaRPr lang="en-US" dirty="0"/>
          </a:p>
        </p:txBody>
      </p:sp>
    </p:spTree>
    <p:extLst>
      <p:ext uri="{BB962C8B-B14F-4D97-AF65-F5344CB8AC3E}">
        <p14:creationId xmlns:p14="http://schemas.microsoft.com/office/powerpoint/2010/main" val="4033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dates</a:t>
            </a:r>
            <a:endParaRPr lang="en-US" dirty="0"/>
          </a:p>
        </p:txBody>
      </p:sp>
    </p:spTree>
    <p:extLst>
      <p:ext uri="{BB962C8B-B14F-4D97-AF65-F5344CB8AC3E}">
        <p14:creationId xmlns:p14="http://schemas.microsoft.com/office/powerpoint/2010/main" val="149354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smtClean="0"/>
              <a:t>“Please attend our event Sunday, July </a:t>
            </a:r>
            <a:r>
              <a:rPr lang="en-CA" dirty="0" smtClean="0"/>
              <a:t>20 </a:t>
            </a:r>
            <a:r>
              <a:rPr lang="en-CA" dirty="0" smtClean="0"/>
              <a:t>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032930" y="4687266"/>
            <a:ext cx="8159070" cy="3112223"/>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if I don’t want English?</a:t>
            </a:r>
            <a:endParaRPr lang="en-US" dirty="0"/>
          </a:p>
        </p:txBody>
      </p:sp>
      <p:sp>
        <p:nvSpPr>
          <p:cNvPr id="3" name="Content Placeholder 2"/>
          <p:cNvSpPr>
            <a:spLocks noGrp="1"/>
          </p:cNvSpPr>
          <p:nvPr>
            <p:ph sz="quarter" idx="10"/>
          </p:nvPr>
        </p:nvSpPr>
        <p:spPr/>
        <p:txBody>
          <a:bodyPr/>
          <a:lstStyle/>
          <a:p>
            <a:r>
              <a:rPr lang="en-CA" dirty="0"/>
              <a:t>In programmer speak we call that localization</a:t>
            </a:r>
          </a:p>
          <a:p>
            <a:r>
              <a:rPr lang="en-CA" dirty="0"/>
              <a:t>Did I mention working with dates can be challenging?</a:t>
            </a:r>
          </a:p>
          <a:p>
            <a:r>
              <a:rPr lang="en-CA" dirty="0"/>
              <a:t>By default the program uses the language of the machine where it is running</a:t>
            </a:r>
          </a:p>
          <a:p>
            <a:r>
              <a:rPr lang="en-CA" dirty="0"/>
              <a:t>But… since you can’t always rely on computer settings it is possible to force Python to use a particular language</a:t>
            </a:r>
          </a:p>
          <a:p>
            <a:r>
              <a:rPr lang="en-CA" dirty="0"/>
              <a:t>It just takes more time and more code. We won’t go into that now, but if you need to do it check out the babel Python library </a:t>
            </a:r>
            <a:r>
              <a:rPr lang="en-CA" dirty="0">
                <a:hlinkClick r:id="rId3"/>
              </a:rPr>
              <a:t>http://babel.pocoo.org/</a:t>
            </a:r>
            <a:r>
              <a:rPr lang="en-CA" dirty="0"/>
              <a:t> </a:t>
            </a:r>
            <a:endParaRPr lang="en-US" dirty="0"/>
          </a:p>
        </p:txBody>
      </p:sp>
    </p:spTree>
    <p:extLst>
      <p:ext uri="{BB962C8B-B14F-4D97-AF65-F5344CB8AC3E}">
        <p14:creationId xmlns:p14="http://schemas.microsoft.com/office/powerpoint/2010/main" val="404981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get back to calculating days until your birthday, </a:t>
            </a:r>
            <a:br>
              <a:rPr lang="en-CA" dirty="0" smtClean="0"/>
            </a:br>
            <a:r>
              <a:rPr lang="en-CA" dirty="0" smtClean="0"/>
              <a:t>I need to ask your birthday.</a:t>
            </a:r>
            <a:endParaRPr lang="en-US" dirty="0"/>
          </a:p>
        </p:txBody>
      </p:sp>
      <p:sp>
        <p:nvSpPr>
          <p:cNvPr id="4" name="Rectangle 1"/>
          <p:cNvSpPr>
            <a:spLocks noGrp="1" noChangeArrowheads="1"/>
          </p:cNvSpPr>
          <p:nvPr>
            <p:ph sz="quarter" idx="10"/>
          </p:nvPr>
        </p:nvSpPr>
        <p:spPr bwMode="auto">
          <a:xfrm>
            <a:off x="465154" y="1720597"/>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79514" y="3149599"/>
            <a:ext cx="9228569" cy="3108543"/>
          </a:xfrm>
          <a:prstGeom prst="rect">
            <a:avLst/>
          </a:prstGeom>
          <a:noFill/>
        </p:spPr>
        <p:txBody>
          <a:bodyPr wrap="square" rtlCol="0">
            <a:spAutoFit/>
          </a:bodyPr>
          <a:lstStyle/>
          <a:p>
            <a:r>
              <a:rPr lang="en-CA" sz="2800" dirty="0" smtClean="0">
                <a:latin typeface="Segoe UI" panose="020B0502040204020203" pitchFamily="34" charset="0"/>
                <a:cs typeface="Segoe UI" panose="020B0502040204020203" pitchFamily="34" charset="0"/>
              </a:rPr>
              <a:t>What </a:t>
            </a:r>
            <a:r>
              <a:rPr lang="en-CA" sz="2800" dirty="0" err="1" smtClean="0">
                <a:latin typeface="Segoe UI" panose="020B0502040204020203" pitchFamily="34" charset="0"/>
                <a:cs typeface="Segoe UI" panose="020B0502040204020203" pitchFamily="34" charset="0"/>
              </a:rPr>
              <a:t>datatype</a:t>
            </a:r>
            <a:r>
              <a:rPr lang="en-CA" sz="2800" dirty="0" smtClean="0">
                <a:latin typeface="Segoe UI" panose="020B0502040204020203" pitchFamily="34" charset="0"/>
                <a:cs typeface="Segoe UI" panose="020B0502040204020203" pitchFamily="34" charset="0"/>
              </a:rPr>
              <a:t> is birthday?</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string</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if we want to treat it like a date (for example use the </a:t>
            </a:r>
            <a:r>
              <a:rPr lang="en-CA" sz="2800" dirty="0" err="1" smtClean="0">
                <a:latin typeface="Segoe UI" panose="020B0502040204020203" pitchFamily="34" charset="0"/>
                <a:cs typeface="Segoe UI" panose="020B0502040204020203" pitchFamily="34" charset="0"/>
              </a:rPr>
              <a:t>datetime</a:t>
            </a:r>
            <a:r>
              <a:rPr lang="en-CA" sz="2800" dirty="0" smtClean="0">
                <a:latin typeface="Segoe UI" panose="020B0502040204020203" pitchFamily="34" charset="0"/>
                <a:cs typeface="Segoe UI" panose="020B0502040204020203" pitchFamily="34" charset="0"/>
              </a:rPr>
              <a:t> functions to print it in a particular format) we must convert it to a date</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strptime</a:t>
            </a:r>
            <a:r>
              <a:rPr lang="en-CA" dirty="0" smtClean="0"/>
              <a:t> function allows you to convert a string to a date</a:t>
            </a:r>
            <a:endParaRPr lang="en-US" dirty="0"/>
          </a:p>
        </p:txBody>
      </p:sp>
      <p:sp>
        <p:nvSpPr>
          <p:cNvPr id="3" name="Rectangle 1"/>
          <p:cNvSpPr>
            <a:spLocks noChangeArrowheads="1"/>
          </p:cNvSpPr>
          <p:nvPr/>
        </p:nvSpPr>
        <p:spPr bwMode="auto">
          <a:xfrm>
            <a:off x="379514" y="1488245"/>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547242" y="5429535"/>
            <a:ext cx="8073601" cy="2654635"/>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a date value</a:t>
            </a:r>
            <a:endParaRPr lang="en-US" dirty="0"/>
          </a:p>
        </p:txBody>
      </p:sp>
    </p:spTree>
    <p:extLst>
      <p:ext uri="{BB962C8B-B14F-4D97-AF65-F5344CB8AC3E}">
        <p14:creationId xmlns:p14="http://schemas.microsoft.com/office/powerpoint/2010/main" val="250040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spend a lot of time thinking about deadlines and schedules</a:t>
            </a:r>
            <a:endParaRPr lang="en-US" dirty="0"/>
          </a:p>
        </p:txBody>
      </p:sp>
      <p:sp>
        <p:nvSpPr>
          <p:cNvPr id="5" name="Content Placeholder 4"/>
          <p:cNvSpPr>
            <a:spLocks noGrp="1"/>
          </p:cNvSpPr>
          <p:nvPr>
            <p:ph sz="quarter" idx="10"/>
          </p:nvPr>
        </p:nvSpPr>
        <p:spPr/>
        <p:txBody>
          <a:bodyPr/>
          <a:lstStyle/>
          <a:p>
            <a:r>
              <a:rPr lang="en-CA" dirty="0" smtClean="0"/>
              <a:t>How many days do I have until my birthday?</a:t>
            </a:r>
          </a:p>
          <a:p>
            <a:r>
              <a:rPr lang="en-CA" dirty="0" smtClean="0"/>
              <a:t>When is my project due?</a:t>
            </a:r>
          </a:p>
          <a:p>
            <a:r>
              <a:rPr lang="en-CA" dirty="0" smtClean="0"/>
              <a:t>I want to book an appointment in two weeks, what will the date be?</a:t>
            </a:r>
          </a:p>
        </p:txBody>
      </p:sp>
    </p:spTree>
    <p:extLst>
      <p:ext uri="{BB962C8B-B14F-4D97-AF65-F5344CB8AC3E}">
        <p14:creationId xmlns:p14="http://schemas.microsoft.com/office/powerpoint/2010/main" val="34014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But what if the user doesn’t enter the date in the format I specify in </a:t>
            </a:r>
            <a:r>
              <a:rPr lang="en-CA" dirty="0" err="1" smtClean="0"/>
              <a:t>strptime</a:t>
            </a:r>
            <a:r>
              <a:rPr lang="en-CA" dirty="0" smtClean="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smtClean="0"/>
              <a:t>Your code will crash so…</a:t>
            </a:r>
          </a:p>
          <a:p>
            <a:r>
              <a:rPr lang="en-CA" dirty="0" smtClean="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smtClean="0">
                <a:solidFill>
                  <a:srgbClr val="A31515"/>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endParaRPr lang="en-CA" sz="2800" dirty="0" smtClean="0"/>
          </a:p>
          <a:p>
            <a:r>
              <a:rPr lang="en-CA" dirty="0" smtClean="0"/>
              <a:t>Add error handling, which we will cover in a later module</a:t>
            </a:r>
            <a:endParaRPr lang="en-US" dirty="0"/>
          </a:p>
        </p:txBody>
      </p:sp>
      <p:sp>
        <p:nvSpPr>
          <p:cNvPr id="5" name="Rectangle 4"/>
          <p:cNvSpPr/>
          <p:nvPr/>
        </p:nvSpPr>
        <p:spPr>
          <a:xfrm>
            <a:off x="379513" y="1772425"/>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create a countdown to say how many days until a big event or holiday</a:t>
            </a:r>
          </a:p>
          <a:p>
            <a:endParaRPr lang="en-CA" dirty="0" smtClean="0"/>
          </a:p>
          <a:p>
            <a:endParaRPr lang="en-CA" dirty="0" smtClean="0"/>
          </a:p>
          <a:p>
            <a:endParaRPr lang="en-CA" dirty="0"/>
          </a:p>
          <a:p>
            <a:endParaRPr lang="en-CA" dirty="0" smtClean="0"/>
          </a:p>
        </p:txBody>
      </p:sp>
      <p:sp>
        <p:nvSpPr>
          <p:cNvPr id="4" name="Rectangle 1"/>
          <p:cNvSpPr>
            <a:spLocks noChangeArrowheads="1"/>
          </p:cNvSpPr>
          <p:nvPr/>
        </p:nvSpPr>
        <p:spPr bwMode="auto">
          <a:xfrm>
            <a:off x="177172" y="2479148"/>
            <a:ext cx="1201482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d</a:t>
            </a:r>
            <a:r>
              <a:rPr lang="en-CA" altLang="en-US" sz="2800" dirty="0" smtClean="0">
                <a:solidFill>
                  <a:srgbClr val="000000"/>
                </a:solidFill>
                <a:latin typeface="Consolas" panose="020B0609020204030204" pitchFamily="49" charset="0"/>
                <a:cs typeface="Consolas" panose="020B0609020204030204" pitchFamily="49" charset="0"/>
              </a:rPr>
              <a:t>ifference = </a:t>
            </a:r>
            <a:r>
              <a:rPr lang="en-CA" altLang="en-US" sz="2800" dirty="0" err="1" smtClean="0">
                <a:solidFill>
                  <a:srgbClr val="000000"/>
                </a:solidFill>
                <a:latin typeface="Consolas" panose="020B0609020204030204" pitchFamily="49" charset="0"/>
                <a:cs typeface="Consolas" panose="020B0609020204030204" pitchFamily="49" charset="0"/>
              </a:rPr>
              <a:t>nextBirthday</a:t>
            </a:r>
            <a:r>
              <a:rPr lang="en-CA" altLang="en-US" sz="2800" dirty="0" smtClean="0">
                <a:solidFill>
                  <a:srgbClr val="000000"/>
                </a:solidFill>
                <a:latin typeface="Consolas" panose="020B0609020204030204" pitchFamily="49" charset="0"/>
                <a:cs typeface="Consolas" panose="020B0609020204030204" pitchFamily="49" charset="0"/>
              </a:rPr>
              <a:t> - </a:t>
            </a:r>
            <a:r>
              <a:rPr lang="en-CA" altLang="en-US" sz="2800" dirty="0" err="1" smtClean="0">
                <a:solidFill>
                  <a:srgbClr val="000000"/>
                </a:solidFill>
                <a:latin typeface="Consolas" panose="020B0609020204030204" pitchFamily="49" charset="0"/>
                <a:cs typeface="Consolas" panose="020B0609020204030204" pitchFamily="49" charset="0"/>
              </a:rPr>
              <a:t>currentDate</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lang="en-US" altLang="en-US" sz="2800" dirty="0" err="1">
                <a:solidFill>
                  <a:srgbClr val="000000"/>
                </a:solidFill>
                <a:latin typeface="Consolas" panose="020B0609020204030204" pitchFamily="49" charset="0"/>
                <a:cs typeface="Consolas" panose="020B0609020204030204" pitchFamily="49" charset="0"/>
              </a:rPr>
              <a:t>d</a:t>
            </a:r>
            <a:r>
              <a:rPr lang="en-US" altLang="en-US" sz="2800" dirty="0" err="1" smtClean="0">
                <a:solidFill>
                  <a:srgbClr val="000000"/>
                </a:solidFill>
                <a:latin typeface="Consolas" panose="020B0609020204030204" pitchFamily="49" charset="0"/>
                <a:cs typeface="Consolas" panose="020B0609020204030204" pitchFamily="49" charset="0"/>
              </a:rPr>
              <a:t>ifference.days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tell someone when the milk in their fridge will expire</a:t>
            </a:r>
          </a:p>
          <a:p>
            <a:endParaRPr lang="en-CA" dirty="0" smtClean="0"/>
          </a:p>
          <a:p>
            <a:endParaRPr lang="en-CA" dirty="0" smtClean="0"/>
          </a:p>
          <a:p>
            <a:endParaRPr lang="en-CA" dirty="0"/>
          </a:p>
          <a:p>
            <a:endParaRPr lang="en-CA" dirty="0" smtClean="0"/>
          </a:p>
        </p:txBody>
      </p:sp>
      <p:sp>
        <p:nvSpPr>
          <p:cNvPr id="5" name="Rectangle 1"/>
          <p:cNvSpPr>
            <a:spLocks noChangeArrowheads="1"/>
          </p:cNvSpPr>
          <p:nvPr/>
        </p:nvSpPr>
        <p:spPr bwMode="auto">
          <a:xfrm>
            <a:off x="374341" y="2109778"/>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will be amazed how often you need to work with dates!</a:t>
            </a:r>
            <a:endParaRPr lang="en-US" dirty="0"/>
          </a:p>
        </p:txBody>
      </p:sp>
      <p:sp>
        <p:nvSpPr>
          <p:cNvPr id="3" name="Content Placeholder 2"/>
          <p:cNvSpPr>
            <a:spLocks noGrp="1"/>
          </p:cNvSpPr>
          <p:nvPr>
            <p:ph sz="quarter" idx="10"/>
          </p:nvPr>
        </p:nvSpPr>
        <p:spPr/>
        <p:txBody>
          <a:bodyPr/>
          <a:lstStyle/>
          <a:p>
            <a:r>
              <a:rPr lang="en-CA" dirty="0" smtClean="0"/>
              <a:t>If </a:t>
            </a:r>
            <a:r>
              <a:rPr lang="en-CA" dirty="0" err="1" smtClean="0"/>
              <a:t>datetime</a:t>
            </a:r>
            <a:r>
              <a:rPr lang="en-CA" dirty="0" smtClean="0"/>
              <a:t> doesn’t have what you need, check out the </a:t>
            </a:r>
            <a:r>
              <a:rPr lang="en-CA" dirty="0" err="1" smtClean="0">
                <a:hlinkClick r:id="rId3"/>
              </a:rPr>
              <a:t>dateutil</a:t>
            </a:r>
            <a:r>
              <a:rPr lang="en-CA" dirty="0" smtClean="0">
                <a:hlinkClick r:id="rId3"/>
              </a:rPr>
              <a:t> </a:t>
            </a:r>
            <a:r>
              <a:rPr lang="en-CA" dirty="0" smtClean="0"/>
              <a:t>library (for example you might want to know the number of years between two dates instead of number of days)</a:t>
            </a:r>
          </a:p>
          <a:p>
            <a:endParaRPr lang="en-CA" dirty="0" smtClean="0"/>
          </a:p>
          <a:p>
            <a:endParaRPr lang="en-CA" dirty="0" smtClean="0"/>
          </a:p>
          <a:p>
            <a:endParaRPr lang="en-CA" dirty="0"/>
          </a:p>
          <a:p>
            <a:endParaRPr lang="en-CA" dirty="0" smtClean="0"/>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about times?</a:t>
            </a:r>
            <a:endParaRPr lang="en-US" dirty="0"/>
          </a:p>
        </p:txBody>
      </p:sp>
      <p:sp>
        <p:nvSpPr>
          <p:cNvPr id="3" name="Content Placeholder 2"/>
          <p:cNvSpPr>
            <a:spLocks noGrp="1"/>
          </p:cNvSpPr>
          <p:nvPr>
            <p:ph sz="quarter" idx="10"/>
          </p:nvPr>
        </p:nvSpPr>
        <p:spPr/>
        <p:txBody>
          <a:bodyPr/>
          <a:lstStyle/>
          <a:p>
            <a:r>
              <a:rPr lang="en-CA" dirty="0" smtClean="0"/>
              <a:t>It is called </a:t>
            </a:r>
            <a:r>
              <a:rPr lang="en-CA" dirty="0" err="1" smtClean="0"/>
              <a:t>Date</a:t>
            </a:r>
            <a:r>
              <a:rPr lang="en-CA" b="1" dirty="0" err="1" smtClean="0"/>
              <a:t>time</a:t>
            </a:r>
            <a:r>
              <a:rPr lang="en-CA" dirty="0" smtClean="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Just like with dates you can use </a:t>
            </a:r>
            <a:r>
              <a:rPr lang="en-CA" dirty="0" err="1" smtClean="0"/>
              <a:t>strftime</a:t>
            </a:r>
            <a:r>
              <a:rPr lang="en-CA" dirty="0" smtClean="0"/>
              <a:t>() to format the way a time is displayed</a:t>
            </a:r>
            <a:endParaRPr lang="en-US" dirty="0"/>
          </a:p>
        </p:txBody>
      </p:sp>
      <p:sp>
        <p:nvSpPr>
          <p:cNvPr id="3" name="Content Placeholder 2"/>
          <p:cNvSpPr>
            <a:spLocks noGrp="1"/>
          </p:cNvSpPr>
          <p:nvPr>
            <p:ph sz="quarter" idx="10"/>
          </p:nvPr>
        </p:nvSpPr>
        <p:spPr>
          <a:xfrm>
            <a:off x="378696" y="3247220"/>
            <a:ext cx="11525250" cy="5290388"/>
          </a:xfrm>
        </p:spPr>
        <p:txBody>
          <a:bodyPr/>
          <a:lstStyle/>
          <a:p>
            <a:pPr marL="0" indent="0">
              <a:buNone/>
            </a:pPr>
            <a:r>
              <a:rPr lang="en-CA" dirty="0" smtClean="0"/>
              <a:t>%H 	Hours (24 </a:t>
            </a:r>
            <a:r>
              <a:rPr lang="en-CA" dirty="0" err="1" smtClean="0"/>
              <a:t>hr</a:t>
            </a:r>
            <a:r>
              <a:rPr lang="en-CA" dirty="0" smtClean="0"/>
              <a:t> clock)</a:t>
            </a:r>
          </a:p>
          <a:p>
            <a:pPr marL="0" indent="0">
              <a:buNone/>
            </a:pPr>
            <a:r>
              <a:rPr lang="en-CA" dirty="0" smtClean="0"/>
              <a:t>%I 	Hours (12 </a:t>
            </a:r>
            <a:r>
              <a:rPr lang="en-CA" dirty="0" err="1"/>
              <a:t>h</a:t>
            </a:r>
            <a:r>
              <a:rPr lang="en-CA" dirty="0" err="1" smtClean="0"/>
              <a:t>r</a:t>
            </a:r>
            <a:r>
              <a:rPr lang="en-CA" dirty="0" smtClean="0"/>
              <a:t> clock)</a:t>
            </a:r>
          </a:p>
          <a:p>
            <a:pPr marL="0" indent="0">
              <a:buNone/>
            </a:pPr>
            <a:r>
              <a:rPr lang="en-CA" dirty="0" smtClean="0"/>
              <a:t>%p 	AM or PM</a:t>
            </a:r>
          </a:p>
          <a:p>
            <a:pPr marL="0" indent="0">
              <a:buNone/>
            </a:pPr>
            <a:r>
              <a:rPr lang="en-CA" dirty="0" smtClean="0"/>
              <a:t>%m 	Minutes</a:t>
            </a:r>
          </a:p>
          <a:p>
            <a:pPr marL="0" indent="0">
              <a:buNone/>
            </a:pPr>
            <a:r>
              <a:rPr lang="en-CA" dirty="0" smtClean="0"/>
              <a:t>%S 	Seconds</a:t>
            </a:r>
            <a:endParaRPr lang="en-US" dirty="0"/>
          </a:p>
        </p:txBody>
      </p:sp>
      <p:sp>
        <p:nvSpPr>
          <p:cNvPr id="6" name="Rectangle 1"/>
          <p:cNvSpPr>
            <a:spLocks noChangeArrowheads="1"/>
          </p:cNvSpPr>
          <p:nvPr/>
        </p:nvSpPr>
        <p:spPr bwMode="auto">
          <a:xfrm>
            <a:off x="379413" y="1661684"/>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5912757" y="4847657"/>
            <a:ext cx="7324192" cy="2946514"/>
          </a:xfrm>
          <a:prstGeom prst="rect">
            <a:avLst/>
          </a:prstGeom>
        </p:spPr>
      </p:pic>
    </p:spTree>
    <p:extLst>
      <p:ext uri="{BB962C8B-B14F-4D97-AF65-F5344CB8AC3E}">
        <p14:creationId xmlns:p14="http://schemas.microsoft.com/office/powerpoint/2010/main" val="871506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times</a:t>
            </a:r>
            <a:endParaRPr lang="en-US" dirty="0"/>
          </a:p>
        </p:txBody>
      </p:sp>
    </p:spTree>
    <p:extLst>
      <p:ext uri="{BB962C8B-B14F-4D97-AF65-F5344CB8AC3E}">
        <p14:creationId xmlns:p14="http://schemas.microsoft.com/office/powerpoint/2010/main" val="1769382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Ask a user to enter the deadline for their project</a:t>
            </a:r>
          </a:p>
          <a:p>
            <a:r>
              <a:rPr lang="en-CA" dirty="0" smtClean="0"/>
              <a:t>Tell them how many days they have to complete the project</a:t>
            </a:r>
          </a:p>
          <a:p>
            <a:r>
              <a:rPr lang="en-CA" dirty="0" smtClean="0"/>
              <a:t>For extra credit, give them the answer as a combination of weeks &amp; days (Hint: you will need some of the math functions from the module on numeric values)</a:t>
            </a:r>
          </a:p>
          <a:p>
            <a:endParaRPr lang="en-US" dirty="0"/>
          </a:p>
        </p:txBody>
      </p:sp>
    </p:spTree>
    <p:extLst>
      <p:ext uri="{BB962C8B-B14F-4D97-AF65-F5344CB8AC3E}">
        <p14:creationId xmlns:p14="http://schemas.microsoft.com/office/powerpoint/2010/main" val="42226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p:txBody>
          <a:bodyPr/>
          <a:lstStyle/>
          <a:p>
            <a:r>
              <a:rPr lang="en-CA" dirty="0" smtClean="0"/>
              <a:t>You can now format dates and times</a:t>
            </a:r>
          </a:p>
          <a:p>
            <a:r>
              <a:rPr lang="en-CA" dirty="0" smtClean="0"/>
              <a:t>You can perform calculations with date values</a:t>
            </a:r>
            <a:endParaRPr lang="en-US" dirty="0"/>
          </a:p>
        </p:txBody>
      </p:sp>
      <p:sp>
        <p:nvSpPr>
          <p:cNvPr id="4" name="Title 3"/>
          <p:cNvSpPr>
            <a:spLocks noGrp="1"/>
          </p:cNvSpPr>
          <p:nvPr>
            <p:ph type="title"/>
          </p:nvPr>
        </p:nvSpPr>
        <p:spPr/>
        <p:txBody>
          <a:bodyPr/>
          <a:lstStyle/>
          <a:p>
            <a:r>
              <a:rPr lang="en-CA" dirty="0" smtClean="0"/>
              <a:t>Congratulations!</a:t>
            </a:r>
            <a:endParaRPr lang="en-US"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flipH="1">
            <a:off x="1125537" y="2044700"/>
            <a:ext cx="4339745" cy="3860799"/>
          </a:xfrm>
          <a:prstGeom prst="rect">
            <a:avLst/>
          </a:prstGeom>
        </p:spPr>
      </p:pic>
    </p:spTree>
    <p:extLst>
      <p:ext uri="{BB962C8B-B14F-4D97-AF65-F5344CB8AC3E}">
        <p14:creationId xmlns:p14="http://schemas.microsoft.com/office/powerpoint/2010/main" val="776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77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231" y="2633315"/>
            <a:ext cx="11524432" cy="1063487"/>
          </a:xfrm>
        </p:spPr>
        <p:txBody>
          <a:bodyPr>
            <a:normAutofit fontScale="90000"/>
          </a:bodyPr>
          <a:lstStyle/>
          <a:p>
            <a:r>
              <a:rPr lang="en-CA" dirty="0" smtClean="0"/>
              <a:t>To solve these problems with computers we need to store and manipulate dates and times</a:t>
            </a:r>
            <a:endParaRPr lang="en-US" dirty="0"/>
          </a:p>
        </p:txBody>
      </p:sp>
    </p:spTree>
    <p:extLst>
      <p:ext uri="{BB962C8B-B14F-4D97-AF65-F5344CB8AC3E}">
        <p14:creationId xmlns:p14="http://schemas.microsoft.com/office/powerpoint/2010/main" val="1434542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I want to know how many days until my birthday, first I need today’s date</a:t>
            </a:r>
            <a:endParaRPr lang="en-US" dirty="0"/>
          </a:p>
        </p:txBody>
      </p:sp>
      <p:sp>
        <p:nvSpPr>
          <p:cNvPr id="5" name="Content Placeholder 4"/>
          <p:cNvSpPr>
            <a:spLocks noGrp="1"/>
          </p:cNvSpPr>
          <p:nvPr>
            <p:ph sz="quarter" idx="10"/>
          </p:nvPr>
        </p:nvSpPr>
        <p:spPr/>
        <p:txBody>
          <a:bodyPr/>
          <a:lstStyle/>
          <a:p>
            <a:r>
              <a:rPr lang="en-CA" dirty="0" smtClean="0"/>
              <a:t>The </a:t>
            </a:r>
            <a:r>
              <a:rPr lang="en-CA" dirty="0" err="1" smtClean="0"/>
              <a:t>datetime</a:t>
            </a:r>
            <a:r>
              <a:rPr lang="en-CA" dirty="0" smtClean="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6286500" y="4674967"/>
            <a:ext cx="7062098" cy="3428402"/>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store dates in variables</a:t>
            </a:r>
            <a:endParaRPr lang="en-US" dirty="0"/>
          </a:p>
        </p:txBody>
      </p:sp>
      <p:sp>
        <p:nvSpPr>
          <p:cNvPr id="5" name="Content Placeholder 4"/>
          <p:cNvSpPr>
            <a:spLocks noGrp="1"/>
          </p:cNvSpPr>
          <p:nvPr>
            <p:ph sz="quarter" idx="10"/>
          </p:nvPr>
        </p:nvSpPr>
        <p:spPr/>
        <p:txBody>
          <a:bodyPr/>
          <a:lstStyle/>
          <a:p>
            <a:pPr marL="0" indent="0">
              <a:buNone/>
            </a:pPr>
            <a:endParaRPr lang="en-US" dirty="0"/>
          </a:p>
        </p:txBody>
      </p:sp>
      <p:pic>
        <p:nvPicPr>
          <p:cNvPr id="8" name="Picture 7"/>
          <p:cNvPicPr>
            <a:picLocks noChangeAspect="1"/>
          </p:cNvPicPr>
          <p:nvPr/>
        </p:nvPicPr>
        <p:blipFill>
          <a:blip r:embed="rId3"/>
          <a:stretch>
            <a:fillRect/>
          </a:stretch>
        </p:blipFill>
        <p:spPr>
          <a:xfrm>
            <a:off x="6313004" y="4864643"/>
            <a:ext cx="7062098" cy="3428402"/>
          </a:xfrm>
          <a:prstGeom prst="rect">
            <a:avLst/>
          </a:prstGeom>
        </p:spPr>
      </p:pic>
      <p:sp>
        <p:nvSpPr>
          <p:cNvPr id="2" name="Rectangle 1"/>
          <p:cNvSpPr>
            <a:spLocks noChangeArrowheads="1"/>
          </p:cNvSpPr>
          <p:nvPr/>
        </p:nvSpPr>
        <p:spPr bwMode="auto">
          <a:xfrm>
            <a:off x="379413" y="1423228"/>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Displaying current date and time</a:t>
            </a:r>
            <a:endParaRPr lang="en-US" dirty="0"/>
          </a:p>
        </p:txBody>
      </p:sp>
    </p:spTree>
    <p:extLst>
      <p:ext uri="{BB962C8B-B14F-4D97-AF65-F5344CB8AC3E}">
        <p14:creationId xmlns:p14="http://schemas.microsoft.com/office/powerpoint/2010/main" val="33073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access different parts of the date</a:t>
            </a:r>
            <a:endParaRPr lang="en-US" dirty="0"/>
          </a:p>
        </p:txBody>
      </p:sp>
      <p:sp>
        <p:nvSpPr>
          <p:cNvPr id="3" name="Rectangle 1"/>
          <p:cNvSpPr>
            <a:spLocks noChangeArrowheads="1"/>
          </p:cNvSpPr>
          <p:nvPr/>
        </p:nvSpPr>
        <p:spPr bwMode="auto">
          <a:xfrm>
            <a:off x="379413" y="1355764"/>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313004" y="486464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Date functions to access date parts</a:t>
            </a:r>
            <a:endParaRPr lang="en-US" dirty="0"/>
          </a:p>
        </p:txBody>
      </p:sp>
    </p:spTree>
    <p:extLst>
      <p:ext uri="{BB962C8B-B14F-4D97-AF65-F5344CB8AC3E}">
        <p14:creationId xmlns:p14="http://schemas.microsoft.com/office/powerpoint/2010/main" val="76552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29" y="2978314"/>
            <a:ext cx="11524432" cy="1063487"/>
          </a:xfrm>
        </p:spPr>
        <p:txBody>
          <a:bodyPr/>
          <a:lstStyle/>
          <a:p>
            <a:r>
              <a:rPr lang="en-US" dirty="0"/>
              <a:t>What date does 2/5/2014 represent?</a:t>
            </a:r>
          </a:p>
        </p:txBody>
      </p:sp>
    </p:spTree>
    <p:extLst>
      <p:ext uri="{BB962C8B-B14F-4D97-AF65-F5344CB8AC3E}">
        <p14:creationId xmlns:p14="http://schemas.microsoft.com/office/powerpoint/2010/main" val="186808244"/>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5725</TotalTime>
  <Words>773</Words>
  <Application>Microsoft Office PowerPoint</Application>
  <PresentationFormat>Widescreen</PresentationFormat>
  <Paragraphs>164</Paragraphs>
  <Slides>29</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Segoe UI</vt:lpstr>
      <vt:lpstr>Segoe UI Light</vt:lpstr>
      <vt:lpstr>MVA</vt:lpstr>
      <vt:lpstr>PowerPoint Presentation</vt:lpstr>
      <vt:lpstr>We spend a lot of time thinking about deadlines and schedules</vt:lpstr>
      <vt:lpstr>To solve these problems with computers we need to store and manipulate dates and times</vt:lpstr>
      <vt:lpstr>If I want to know how many days until my birthday, first I need today’s date</vt:lpstr>
      <vt:lpstr>You can store dates in variables</vt:lpstr>
      <vt:lpstr>Displaying current date and time</vt:lpstr>
      <vt:lpstr>You can access different parts of the date</vt:lpstr>
      <vt:lpstr>Using Date functions to access date parts</vt:lpstr>
      <vt:lpstr>What date does 2/5/2014 represent?</vt:lpstr>
      <vt:lpstr>But what if you want to display the date with a different format?</vt:lpstr>
      <vt:lpstr>In Python we use strftime to format dates</vt:lpstr>
      <vt:lpstr>What the heck are %d %b and %Y?</vt:lpstr>
      <vt:lpstr>Here’s a few more you may find useful</vt:lpstr>
      <vt:lpstr>Formatting dates</vt:lpstr>
      <vt:lpstr>Could you print out a wedding invitation?</vt:lpstr>
      <vt:lpstr>So… what if I don’t want English?</vt:lpstr>
      <vt:lpstr>Let’s get back to calculating days until your birthday,  I need to ask your birthday.</vt:lpstr>
      <vt:lpstr>The strptime function allows you to convert a string to a date</vt:lpstr>
      <vt:lpstr>Asking a user for a date value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What about times?</vt:lpstr>
      <vt:lpstr>Just like with dates you can use strftime() to format the way a time is displayed</vt:lpstr>
      <vt:lpstr>Working with times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129</cp:revision>
  <dcterms:created xsi:type="dcterms:W3CDTF">2014-06-11T19:38:55Z</dcterms:created>
  <dcterms:modified xsi:type="dcterms:W3CDTF">2014-09-22T20:43:48Z</dcterms:modified>
</cp:coreProperties>
</file>