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80" r:id="rId3"/>
    <p:sldId id="257" r:id="rId4"/>
    <p:sldId id="269" r:id="rId5"/>
    <p:sldId id="281" r:id="rId6"/>
    <p:sldId id="282" r:id="rId7"/>
    <p:sldId id="289" r:id="rId8"/>
    <p:sldId id="270" r:id="rId9"/>
    <p:sldId id="283" r:id="rId10"/>
    <p:sldId id="274" r:id="rId11"/>
    <p:sldId id="275" r:id="rId12"/>
    <p:sldId id="278" r:id="rId13"/>
    <p:sldId id="284" r:id="rId14"/>
    <p:sldId id="290" r:id="rId15"/>
    <p:sldId id="285" r:id="rId16"/>
    <p:sldId id="279" r:id="rId17"/>
    <p:sldId id="291"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617" autoAdjust="0"/>
  </p:normalViewPr>
  <p:slideViewPr>
    <p:cSldViewPr snapToGrid="0">
      <p:cViewPr varScale="1">
        <p:scale>
          <a:sx n="92" d="100"/>
          <a:sy n="92" d="100"/>
        </p:scale>
        <p:origin x="108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2014-09-18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2014-09-18</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CA" dirty="0"/>
          </a:p>
        </p:txBody>
      </p:sp>
      <p:sp>
        <p:nvSpPr>
          <p:cNvPr id="2" name="Title 1"/>
          <p:cNvSpPr>
            <a:spLocks noGrp="1"/>
          </p:cNvSpPr>
          <p:nvPr>
            <p:ph type="ctrTitle"/>
          </p:nvPr>
        </p:nvSpPr>
        <p:spPr/>
        <p:txBody>
          <a:bodyPr/>
          <a:lstStyle/>
          <a:p>
            <a:r>
              <a:rPr lang="en-CA" dirty="0" smtClean="0"/>
              <a:t>How to read from a file</a:t>
            </a:r>
            <a:br>
              <a:rPr lang="en-CA" dirty="0" smtClean="0"/>
            </a:br>
            <a:r>
              <a:rPr lang="en-CA" sz="3600" dirty="0" smtClean="0"/>
              <a:t>read, </a:t>
            </a:r>
            <a:r>
              <a:rPr lang="en-CA" sz="3600" dirty="0" err="1" smtClean="0"/>
              <a:t>readline</a:t>
            </a:r>
            <a:r>
              <a:rPr lang="en-CA" sz="3600" dirty="0" smtClean="0"/>
              <a:t>, reader</a:t>
            </a:r>
            <a:endParaRPr lang="en-CA" sz="3600"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we can open and read a csv file</a:t>
            </a:r>
            <a:br>
              <a:rPr lang="en-CA" dirty="0" smtClean="0"/>
            </a:br>
            <a:endParaRPr lang="en-CA" dirty="0"/>
          </a:p>
        </p:txBody>
      </p:sp>
      <p:sp>
        <p:nvSpPr>
          <p:cNvPr id="5" name="Content Placeholder 4"/>
          <p:cNvSpPr>
            <a:spLocks noGrp="1"/>
          </p:cNvSpPr>
          <p:nvPr>
            <p:ph sz="quarter" idx="10"/>
          </p:nvPr>
        </p:nvSpPr>
        <p:spPr>
          <a:xfrm>
            <a:off x="379413" y="1388226"/>
            <a:ext cx="11525250" cy="4718106"/>
          </a:xfrm>
        </p:spPr>
        <p:txBody>
          <a:bodyPr/>
          <a:lstStyle/>
          <a:p>
            <a:endParaRPr lang="en-CA" dirty="0" smtClean="0"/>
          </a:p>
          <a:p>
            <a:pPr marL="0" lvl="0" indent="0">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GuestList.txt“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a:t>
            </a:r>
            <a:r>
              <a:rPr lang="en-US" altLang="en-US" dirty="0" smtClean="0">
                <a:solidFill>
                  <a:srgbClr val="008000"/>
                </a:solidFill>
                <a:latin typeface="Consolas" panose="020B0609020204030204" pitchFamily="49" charset="0"/>
                <a:cs typeface="Consolas" panose="020B0609020204030204" pitchFamily="49" charset="0"/>
              </a:rPr>
              <a:t>the file contents</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241267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 we have a ‘with’ and ‘:’ ?</a:t>
            </a:r>
            <a:br>
              <a:rPr lang="en-CA" dirty="0" smtClean="0"/>
            </a:br>
            <a:endParaRPr lang="en-CA" dirty="0"/>
          </a:p>
        </p:txBody>
      </p:sp>
      <p:sp>
        <p:nvSpPr>
          <p:cNvPr id="4" name="Text Placeholder 3"/>
          <p:cNvSpPr>
            <a:spLocks noGrp="1"/>
          </p:cNvSpPr>
          <p:nvPr>
            <p:ph type="body" sz="half" idx="4294967295"/>
          </p:nvPr>
        </p:nvSpPr>
        <p:spPr>
          <a:xfrm>
            <a:off x="378696" y="1458709"/>
            <a:ext cx="11525250" cy="1625639"/>
          </a:xfrm>
          <a:prstGeom prst="rect">
            <a:avLst/>
          </a:prstGeo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b="1" dirty="0">
              <a:solidFill>
                <a:schemeClr val="accent6">
                  <a:lumMod val="75000"/>
                </a:schemeClr>
              </a:solidFill>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0"/>
          </p:nvPr>
        </p:nvSpPr>
        <p:spPr>
          <a:xfrm>
            <a:off x="379105" y="2814872"/>
            <a:ext cx="11525250" cy="1163905"/>
          </a:xfrm>
        </p:spPr>
        <p:txBody>
          <a:bodyPr/>
          <a:lstStyle/>
          <a:p>
            <a:r>
              <a:rPr lang="en-CA" dirty="0" smtClean="0"/>
              <a:t>Programs should always open a file, and close it when they are done</a:t>
            </a:r>
          </a:p>
          <a:p>
            <a:r>
              <a:rPr lang="en-CA" dirty="0" smtClean="0"/>
              <a:t>If they don’t sometimes the code crashes when you try to re-open a file that wasn’t closed last time you ran your code</a:t>
            </a:r>
          </a:p>
          <a:p>
            <a:r>
              <a:rPr lang="en-CA" dirty="0" smtClean="0"/>
              <a:t>The ‘</a:t>
            </a:r>
            <a:r>
              <a:rPr lang="en-CA" b="1" dirty="0" smtClean="0"/>
              <a:t>with</a:t>
            </a:r>
            <a:r>
              <a:rPr lang="en-CA" dirty="0" smtClean="0"/>
              <a:t>’ ‘</a:t>
            </a:r>
            <a:r>
              <a:rPr lang="en-CA" b="1" dirty="0" smtClean="0"/>
              <a:t>:</a:t>
            </a:r>
            <a:r>
              <a:rPr lang="en-CA" dirty="0" smtClean="0"/>
              <a:t>’ syntax is used for certain methods to make sure clean up code such as close file runs even if there is an error.</a:t>
            </a:r>
          </a:p>
          <a:p>
            <a:endParaRPr lang="en-CA" dirty="0"/>
          </a:p>
          <a:p>
            <a:endParaRPr lang="en-CA" dirty="0" smtClean="0"/>
          </a:p>
          <a:p>
            <a:endParaRPr lang="en-CA" dirty="0"/>
          </a:p>
          <a:p>
            <a:endParaRPr lang="en-CA" dirty="0" smtClean="0"/>
          </a:p>
        </p:txBody>
      </p:sp>
      <p:sp>
        <p:nvSpPr>
          <p:cNvPr id="5" name="Oval 4"/>
          <p:cNvSpPr/>
          <p:nvPr/>
        </p:nvSpPr>
        <p:spPr>
          <a:xfrm>
            <a:off x="378696" y="1498025"/>
            <a:ext cx="1013376"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210377" y="1498025"/>
            <a:ext cx="504967"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Once we have all the rows from the csv files returned, how do we access the individual rows?</a:t>
            </a:r>
            <a:r>
              <a:rPr lang="en-CA" dirty="0" smtClean="0"/>
              <a:t/>
            </a:r>
            <a:br>
              <a:rPr lang="en-CA" dirty="0" smtClean="0"/>
            </a:br>
            <a:endParaRPr lang="en-CA" dirty="0"/>
          </a:p>
        </p:txBody>
      </p:sp>
      <p:sp>
        <p:nvSpPr>
          <p:cNvPr id="3" name="Content Placeholder 2"/>
          <p:cNvSpPr>
            <a:spLocks noGrp="1"/>
          </p:cNvSpPr>
          <p:nvPr>
            <p:ph sz="quarter" idx="10"/>
          </p:nvPr>
        </p:nvSpPr>
        <p:spPr>
          <a:xfrm>
            <a:off x="378696" y="1207033"/>
            <a:ext cx="11525250" cy="5302255"/>
          </a:xfrm>
        </p:spPr>
        <p:txBody>
          <a:bodyPr/>
          <a:lstStyle/>
          <a:p>
            <a:r>
              <a:rPr lang="en-CA" dirty="0" smtClean="0"/>
              <a:t>Use a for loop to loop through the values in the list</a:t>
            </a:r>
          </a:p>
          <a:p>
            <a:r>
              <a:rPr lang="en-CA" dirty="0" smtClean="0"/>
              <a:t>Each row will be one value</a:t>
            </a:r>
          </a:p>
          <a:p>
            <a:pPr marL="0" lvl="0" indent="0" defTabSz="914400" eaLnBrk="0" fontAlgn="base" hangingPunct="0">
              <a:spcBef>
                <a:spcPct val="0"/>
              </a:spcBef>
              <a:spcAft>
                <a:spcPct val="0"/>
              </a:spcAft>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the file </a:t>
            </a:r>
            <a:r>
              <a:rPr lang="en-US" altLang="en-US"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8000"/>
                </a:solidFill>
                <a:latin typeface="Consolas" panose="020B0609020204030204" pitchFamily="49" charset="0"/>
                <a:cs typeface="Consolas" panose="020B0609020204030204" pitchFamily="49" charset="0"/>
              </a:rPr>
              <a:t>	#For</a:t>
            </a:r>
            <a:r>
              <a:rPr lang="en-US" altLang="en-US" dirty="0">
                <a:solidFill>
                  <a:srgbClr val="008000"/>
                </a:solidFill>
                <a:latin typeface="Consolas" panose="020B0609020204030204" pitchFamily="49" charset="0"/>
                <a:cs typeface="Consolas" panose="020B0609020204030204" pitchFamily="49" charset="0"/>
              </a:rPr>
              <a:t> loop that will run once </a:t>
            </a:r>
            <a:r>
              <a:rPr lang="en-US" altLang="en-US"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print(row)</a:t>
            </a:r>
            <a:endParaRPr lang="en-CA"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Tree>
    <p:extLst>
      <p:ext uri="{BB962C8B-B14F-4D97-AF65-F5344CB8AC3E}">
        <p14:creationId xmlns:p14="http://schemas.microsoft.com/office/powerpoint/2010/main" val="27218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79510" y="1371601"/>
            <a:ext cx="8834827" cy="4953001"/>
          </a:xfrm>
        </p:spPr>
        <p:txBody>
          <a:bodyPr>
            <a:normAutofit fontScale="77500" lnSpcReduction="20000"/>
          </a:bodyPr>
          <a:lstStyle/>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"GuestList.txt"</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"r"</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with</a:t>
            </a:r>
            <a:r>
              <a:rPr lang="en-US" altLang="en-US" b="0" dirty="0">
                <a:solidFill>
                  <a:srgbClr val="000000"/>
                </a:solidFill>
                <a:latin typeface="Consolas" panose="020B0609020204030204" pitchFamily="49" charset="0"/>
                <a:cs typeface="Consolas" panose="020B0609020204030204" pitchFamily="49" charset="0"/>
              </a:rPr>
              <a:t> open(</a:t>
            </a:r>
            <a:r>
              <a:rPr lang="en-US" altLang="en-US" b="0" dirty="0" err="1">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a:solidFill>
                  <a:srgbClr val="0000FF"/>
                </a:solidFill>
                <a:latin typeface="Consolas" panose="020B0609020204030204" pitchFamily="49" charset="0"/>
                <a:cs typeface="Consolas" panose="020B0609020204030204" pitchFamily="49" charset="0"/>
              </a:rPr>
              <a:t>as</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a:t>
            </a:r>
            <a:r>
              <a:rPr lang="en-US" altLang="en-US" b="0" dirty="0">
                <a:solidFill>
                  <a:srgbClr val="008000"/>
                </a:solidFill>
                <a:latin typeface="Consolas" panose="020B0609020204030204" pitchFamily="49" charset="0"/>
                <a:cs typeface="Consolas" panose="020B0609020204030204" pitchFamily="49" charset="0"/>
              </a:rPr>
              <a:t>Read the file </a:t>
            </a:r>
            <a:r>
              <a:rPr lang="en-US" altLang="en-US" b="0"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err="1" smtClean="0">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err="1">
                <a:solidFill>
                  <a:srgbClr val="000000"/>
                </a:solidFill>
                <a:latin typeface="Consolas" panose="020B0609020204030204" pitchFamily="49" charset="0"/>
                <a:cs typeface="Consolas" panose="020B0609020204030204" pitchFamily="49" charset="0"/>
              </a:rPr>
              <a:t>csv.reader</a:t>
            </a:r>
            <a:r>
              <a:rPr lang="en-US" altLang="en-US" b="0" dirty="0">
                <a:solidFill>
                  <a:srgbClr val="000000"/>
                </a:solidFill>
                <a:latin typeface="Consolas" panose="020B0609020204030204" pitchFamily="49" charset="0"/>
                <a:cs typeface="Consolas" panose="020B0609020204030204" pitchFamily="49" charset="0"/>
              </a:rPr>
              <a:t>(</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#For</a:t>
            </a:r>
            <a:r>
              <a:rPr lang="en-US" altLang="en-US" b="0" dirty="0">
                <a:solidFill>
                  <a:srgbClr val="008000"/>
                </a:solidFill>
                <a:latin typeface="Consolas" panose="020B0609020204030204" pitchFamily="49" charset="0"/>
                <a:cs typeface="Consolas" panose="020B0609020204030204" pitchFamily="49" charset="0"/>
              </a:rPr>
              <a:t> loop that will </a:t>
            </a:r>
            <a:r>
              <a:rPr lang="en-US" altLang="en-US" b="0" dirty="0" smtClean="0">
                <a:solidFill>
                  <a:srgbClr val="008000"/>
                </a:solidFill>
                <a:latin typeface="Consolas" panose="020B0609020204030204" pitchFamily="49" charset="0"/>
                <a:cs typeface="Consolas" panose="020B0609020204030204" pitchFamily="49" charset="0"/>
              </a:rPr>
              <a:t>run</a:t>
            </a: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#once</a:t>
            </a:r>
            <a:r>
              <a:rPr lang="en-US" altLang="en-US" b="0" dirty="0">
                <a:solidFill>
                  <a:srgbClr val="008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	for</a:t>
            </a:r>
            <a:r>
              <a:rPr lang="en-US" altLang="en-US" b="0" dirty="0">
                <a:solidFill>
                  <a:srgbClr val="000000"/>
                </a:solidFill>
                <a:latin typeface="Consolas" panose="020B0609020204030204" pitchFamily="49" charset="0"/>
                <a:cs typeface="Consolas" panose="020B0609020204030204" pitchFamily="49" charset="0"/>
              </a:rPr>
              <a:t> row </a:t>
            </a:r>
            <a:r>
              <a:rPr lang="en-US" altLang="en-US" b="0" dirty="0">
                <a:solidFill>
                  <a:srgbClr val="0000FF"/>
                </a:solidFill>
                <a:latin typeface="Consolas" panose="020B0609020204030204" pitchFamily="49" charset="0"/>
                <a:cs typeface="Consolas" panose="020B0609020204030204" pitchFamily="49" charset="0"/>
              </a:rPr>
              <a:t>in</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print(row)</a:t>
            </a:r>
            <a:endParaRPr lang="en-CA" b="0"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
        <p:nvSpPr>
          <p:cNvPr id="2" name="Title 1"/>
          <p:cNvSpPr>
            <a:spLocks noGrp="1"/>
          </p:cNvSpPr>
          <p:nvPr>
            <p:ph type="title"/>
          </p:nvPr>
        </p:nvSpPr>
        <p:spPr/>
        <p:txBody>
          <a:bodyPr>
            <a:normAutofit fontScale="90000"/>
          </a:bodyPr>
          <a:lstStyle/>
          <a:p>
            <a:r>
              <a:rPr lang="en-CA" dirty="0" smtClean="0"/>
              <a:t>Put it all together and it looks something like this</a:t>
            </a:r>
            <a:br>
              <a:rPr lang="en-CA" dirty="0" smtClean="0"/>
            </a:br>
            <a:endParaRPr lang="en-CA" dirty="0"/>
          </a:p>
        </p:txBody>
      </p:sp>
      <p:pic>
        <p:nvPicPr>
          <p:cNvPr id="5" name="Picture 4"/>
          <p:cNvPicPr>
            <a:picLocks noChangeAspect="1"/>
          </p:cNvPicPr>
          <p:nvPr/>
        </p:nvPicPr>
        <p:blipFill>
          <a:blip r:embed="rId2"/>
          <a:stretch>
            <a:fillRect/>
          </a:stretch>
        </p:blipFill>
        <p:spPr>
          <a:xfrm>
            <a:off x="5871062" y="3848100"/>
            <a:ext cx="6602966" cy="3009899"/>
          </a:xfrm>
          <a:prstGeom prst="rect">
            <a:avLst/>
          </a:prstGeom>
        </p:spPr>
      </p:pic>
    </p:spTree>
    <p:extLst>
      <p:ext uri="{BB962C8B-B14F-4D97-AF65-F5344CB8AC3E}">
        <p14:creationId xmlns:p14="http://schemas.microsoft.com/office/powerpoint/2010/main" val="29498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CSV file</a:t>
            </a:r>
            <a:endParaRPr lang="en-US" dirty="0"/>
          </a:p>
        </p:txBody>
      </p:sp>
    </p:spTree>
    <p:extLst>
      <p:ext uri="{BB962C8B-B14F-4D97-AF65-F5344CB8AC3E}">
        <p14:creationId xmlns:p14="http://schemas.microsoft.com/office/powerpoint/2010/main" val="200496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CA" dirty="0" smtClean="0"/>
              <a:t>But I don’t like those square brackets and quotes it added to the rows!</a:t>
            </a:r>
            <a:endParaRPr lang="en-US" dirty="0"/>
          </a:p>
        </p:txBody>
      </p:sp>
      <p:sp>
        <p:nvSpPr>
          <p:cNvPr id="6" name="Content Placeholder 5"/>
          <p:cNvSpPr>
            <a:spLocks noGrp="1"/>
          </p:cNvSpPr>
          <p:nvPr>
            <p:ph sz="quarter" idx="10"/>
          </p:nvPr>
        </p:nvSpPr>
        <p:spPr/>
        <p:txBody>
          <a:bodyPr/>
          <a:lstStyle/>
          <a:p>
            <a:r>
              <a:rPr lang="en-CA" dirty="0" smtClean="0"/>
              <a:t>You can use the join function to format the output </a:t>
            </a:r>
          </a:p>
          <a:p>
            <a:pPr lvl="1"/>
            <a:r>
              <a:rPr lang="en-CA" dirty="0" err="1" smtClean="0"/>
              <a:t>SeparatorToDisplay.join</a:t>
            </a:r>
            <a:r>
              <a:rPr lang="en-CA" dirty="0" smtClean="0"/>
              <a:t>(</a:t>
            </a:r>
            <a:r>
              <a:rPr lang="en-CA" dirty="0" err="1" smtClean="0"/>
              <a:t>myList</a:t>
            </a:r>
            <a:r>
              <a:rPr lang="en-CA" dirty="0" smtClean="0"/>
              <a:t>)</a:t>
            </a:r>
          </a:p>
          <a:p>
            <a:pPr marL="0" lvl="0" indent="0">
              <a:buNone/>
            </a:pPr>
            <a:r>
              <a:rPr lang="en-US" altLang="en-US" dirty="0">
                <a:solidFill>
                  <a:srgbClr val="0000FF"/>
                </a:solidFill>
                <a:latin typeface="Consolas" panose="020B0609020204030204" pitchFamily="49" charset="0"/>
                <a:cs typeface="Consolas" panose="020B0609020204030204" pitchFamily="49" charset="0"/>
              </a:rPr>
              <a:t>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 (</a:t>
            </a:r>
            <a:r>
              <a:rPr lang="en-US" altLang="en-US" dirty="0">
                <a:solidFill>
                  <a:srgbClr val="A31515"/>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.join(row))</a:t>
            </a:r>
            <a:endParaRPr lang="en-US" altLang="en-US" sz="6600" dirty="0">
              <a:latin typeface="Arial" panose="020B0604020202020204" pitchFamily="34" charset="0"/>
            </a:endParaRPr>
          </a:p>
          <a:p>
            <a:endParaRPr lang="en-CA" dirty="0" smtClean="0"/>
          </a:p>
          <a:p>
            <a:endParaRPr lang="en-US" dirty="0"/>
          </a:p>
        </p:txBody>
      </p:sp>
      <p:pic>
        <p:nvPicPr>
          <p:cNvPr id="9" name="Picture 8"/>
          <p:cNvPicPr>
            <a:picLocks noChangeAspect="1"/>
          </p:cNvPicPr>
          <p:nvPr/>
        </p:nvPicPr>
        <p:blipFill>
          <a:blip r:embed="rId2"/>
          <a:stretch>
            <a:fillRect/>
          </a:stretch>
        </p:blipFill>
        <p:spPr>
          <a:xfrm>
            <a:off x="5871062" y="3940758"/>
            <a:ext cx="6546754" cy="3139979"/>
          </a:xfrm>
          <a:prstGeom prst="rect">
            <a:avLst/>
          </a:prstGeom>
        </p:spPr>
      </p:pic>
    </p:spTree>
    <p:extLst>
      <p:ext uri="{BB962C8B-B14F-4D97-AF65-F5344CB8AC3E}">
        <p14:creationId xmlns:p14="http://schemas.microsoft.com/office/powerpoint/2010/main" val="13026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I want to access an individual value from a row and not just print the whole row?</a:t>
            </a:r>
            <a:endParaRPr lang="en-US" dirty="0"/>
          </a:p>
        </p:txBody>
      </p:sp>
      <p:sp>
        <p:nvSpPr>
          <p:cNvPr id="3" name="Content Placeholder 2"/>
          <p:cNvSpPr>
            <a:spLocks noGrp="1"/>
          </p:cNvSpPr>
          <p:nvPr>
            <p:ph sz="quarter" idx="10"/>
          </p:nvPr>
        </p:nvSpPr>
        <p:spPr/>
        <p:txBody>
          <a:bodyPr/>
          <a:lstStyle/>
          <a:p>
            <a:r>
              <a:rPr lang="en-CA" dirty="0" smtClean="0"/>
              <a:t>The row returned in the loop is actually a list of the words in that row</a:t>
            </a: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print(row)</a:t>
            </a:r>
          </a:p>
          <a:p>
            <a:pPr mar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value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print(value + </a:t>
            </a:r>
            <a:r>
              <a:rPr lang="en-US" altLang="en-US" dirty="0">
                <a:solidFill>
                  <a:srgbClr val="A31515"/>
                </a:solidFill>
                <a:latin typeface="Consolas" panose="020B0609020204030204" pitchFamily="49" charset="0"/>
                <a:cs typeface="Consolas" panose="020B0609020204030204" pitchFamily="49" charset="0"/>
              </a:rPr>
              <a:t>"\n</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endParaRPr lang="en-CA" dirty="0"/>
          </a:p>
          <a:p>
            <a:r>
              <a:rPr lang="en-CA" dirty="0" smtClean="0"/>
              <a:t>So you can just create a nested loop to loop through the words in the row </a:t>
            </a:r>
          </a:p>
        </p:txBody>
      </p:sp>
      <p:pic>
        <p:nvPicPr>
          <p:cNvPr id="5" name="Picture 4"/>
          <p:cNvPicPr>
            <a:picLocks noChangeAspect="1"/>
          </p:cNvPicPr>
          <p:nvPr/>
        </p:nvPicPr>
        <p:blipFill>
          <a:blip r:embed="rId2"/>
          <a:stretch>
            <a:fillRect/>
          </a:stretch>
        </p:blipFill>
        <p:spPr>
          <a:xfrm>
            <a:off x="6685816" y="5114089"/>
            <a:ext cx="5506183" cy="4319221"/>
          </a:xfrm>
          <a:prstGeom prst="rect">
            <a:avLst/>
          </a:prstGeom>
        </p:spPr>
      </p:pic>
    </p:spTree>
    <p:extLst>
      <p:ext uri="{BB962C8B-B14F-4D97-AF65-F5344CB8AC3E}">
        <p14:creationId xmlns:p14="http://schemas.microsoft.com/office/powerpoint/2010/main" val="17959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Reading individual values from a CSV file</a:t>
            </a:r>
            <a:endParaRPr lang="en-US" dirty="0"/>
          </a:p>
        </p:txBody>
      </p:sp>
    </p:spTree>
    <p:extLst>
      <p:ext uri="{BB962C8B-B14F-4D97-AF65-F5344CB8AC3E}">
        <p14:creationId xmlns:p14="http://schemas.microsoft.com/office/powerpoint/2010/main" val="180930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will print the names and ages of the guests in the guest list file you created in the last module</a:t>
            </a:r>
          </a:p>
          <a:p>
            <a:r>
              <a:rPr lang="en-CA" dirty="0" smtClean="0"/>
              <a:t>If you didn’t do the last challenge, you can just create a file to read using Notepad that contains names and ages </a:t>
            </a:r>
            <a:endParaRPr lang="en-US" dirty="0"/>
          </a:p>
        </p:txBody>
      </p:sp>
      <p:pic>
        <p:nvPicPr>
          <p:cNvPr id="4" name="Picture 3"/>
          <p:cNvPicPr>
            <a:picLocks noChangeAspect="1"/>
          </p:cNvPicPr>
          <p:nvPr/>
        </p:nvPicPr>
        <p:blipFill>
          <a:blip r:embed="rId2"/>
          <a:stretch>
            <a:fillRect/>
          </a:stretch>
        </p:blipFill>
        <p:spPr>
          <a:xfrm>
            <a:off x="4392124" y="3727206"/>
            <a:ext cx="4118830" cy="2950232"/>
          </a:xfrm>
          <a:prstGeom prst="rect">
            <a:avLst/>
          </a:prstGeom>
        </p:spPr>
      </p:pic>
    </p:spTree>
    <p:extLst>
      <p:ext uri="{BB962C8B-B14F-4D97-AF65-F5344CB8AC3E}">
        <p14:creationId xmlns:p14="http://schemas.microsoft.com/office/powerpoint/2010/main" val="1848193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quarter" idx="4"/>
          </p:nvPr>
        </p:nvSpPr>
        <p:spPr/>
        <p:txBody>
          <a:bodyPr/>
          <a:lstStyle/>
          <a:p>
            <a:r>
              <a:rPr lang="en-CA" dirty="0" smtClean="0"/>
              <a:t>You can now write a program that can receive or retrieve information from a file!</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Writing something down to remember it is only helpful if you can read it when you need it later!</a:t>
            </a:r>
            <a:endParaRPr lang="en-US" dirty="0"/>
          </a:p>
        </p:txBody>
      </p:sp>
      <p:sp>
        <p:nvSpPr>
          <p:cNvPr id="5" name="Content Placeholder 4"/>
          <p:cNvSpPr>
            <a:spLocks noGrp="1"/>
          </p:cNvSpPr>
          <p:nvPr>
            <p:ph sz="quarter" idx="10"/>
          </p:nvPr>
        </p:nvSpPr>
        <p:spPr/>
        <p:txBody>
          <a:bodyPr/>
          <a:lstStyle/>
          <a:p>
            <a:r>
              <a:rPr lang="en-CA" dirty="0" smtClean="0"/>
              <a:t>Reading a shopping list at the grocery store so you know what to buy</a:t>
            </a:r>
          </a:p>
          <a:p>
            <a:r>
              <a:rPr lang="en-CA" dirty="0" smtClean="0"/>
              <a:t>Checking the number of guests on a guest list so you can see if you have enough food</a:t>
            </a:r>
          </a:p>
          <a:p>
            <a:r>
              <a:rPr lang="en-CA" dirty="0" smtClean="0"/>
              <a:t>Looking up a phone number so you can call someone</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programs we often have to read information that was saved in files</a:t>
            </a:r>
            <a:endParaRPr lang="en-CA" dirty="0"/>
          </a:p>
        </p:txBody>
      </p:sp>
      <p:sp>
        <p:nvSpPr>
          <p:cNvPr id="4" name="Text Placeholder 3"/>
          <p:cNvSpPr>
            <a:spLocks noGrp="1"/>
          </p:cNvSpPr>
          <p:nvPr>
            <p:ph sz="quarter" idx="10"/>
          </p:nvPr>
        </p:nvSpPr>
        <p:spPr/>
        <p:txBody>
          <a:bodyPr>
            <a:normAutofit/>
          </a:bodyPr>
          <a:lstStyle/>
          <a:p>
            <a:r>
              <a:rPr lang="en-CA" sz="2800" dirty="0" smtClean="0">
                <a:cs typeface="Consolas" panose="020B0609020204030204" pitchFamily="49" charset="0"/>
              </a:rPr>
              <a:t>When you start your e-book reader, it looks up what page you were on when you last shut down</a:t>
            </a:r>
          </a:p>
          <a:p>
            <a:r>
              <a:rPr lang="en-CA" sz="2800" dirty="0" smtClean="0">
                <a:cs typeface="Consolas" panose="020B0609020204030204" pitchFamily="49" charset="0"/>
              </a:rPr>
              <a:t>When you start up your game, it looks up what treasures you had already collected so you can pick up where you left off</a:t>
            </a:r>
          </a:p>
          <a:p>
            <a:r>
              <a:rPr lang="en-CA" sz="2800" dirty="0" smtClean="0">
                <a:cs typeface="Consolas" panose="020B0609020204030204" pitchFamily="49" charset="0"/>
              </a:rPr>
              <a:t>There all also thousands of interesting </a:t>
            </a:r>
            <a:r>
              <a:rPr lang="en-CA" sz="2800" dirty="0" err="1" smtClean="0">
                <a:cs typeface="Consolas" panose="020B0609020204030204" pitchFamily="49" charset="0"/>
              </a:rPr>
              <a:t>OpenData</a:t>
            </a:r>
            <a:r>
              <a:rPr lang="en-CA" sz="2800" dirty="0" smtClean="0">
                <a:cs typeface="Consolas" panose="020B0609020204030204" pitchFamily="49" charset="0"/>
              </a:rPr>
              <a:t> files out there you can read to find out cool information you can use in your programs. For example: you can find out what fauna they have at the museum in Tasmania (You would be amazed at the data files you can find on the internet!)</a:t>
            </a:r>
            <a:endParaRPr lang="en-CA" sz="2800" dirty="0">
              <a:cs typeface="Consolas" panose="020B0609020204030204" pitchFamily="49" charset="0"/>
            </a:endParaRP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we read a file with code?</a:t>
            </a:r>
            <a:endParaRPr lang="en-CA" dirty="0"/>
          </a:p>
        </p:txBody>
      </p:sp>
      <p:sp>
        <p:nvSpPr>
          <p:cNvPr id="3" name="Content Placeholder 2"/>
          <p:cNvSpPr>
            <a:spLocks noGrp="1"/>
          </p:cNvSpPr>
          <p:nvPr>
            <p:ph sz="quarter" idx="10"/>
          </p:nvPr>
        </p:nvSpPr>
        <p:spPr>
          <a:xfrm>
            <a:off x="379413" y="1388226"/>
            <a:ext cx="11525250" cy="4180061"/>
          </a:xfrm>
        </p:spPr>
        <p:txBody>
          <a:bodyPr>
            <a:normAutofit/>
          </a:bodyPr>
          <a:lstStyle/>
          <a:p>
            <a:r>
              <a:rPr lang="en-CA" dirty="0">
                <a:cs typeface="Consolas" panose="020B0609020204030204" pitchFamily="49" charset="0"/>
              </a:rPr>
              <a:t>U</a:t>
            </a:r>
            <a:r>
              <a:rPr lang="en-CA" dirty="0" smtClean="0">
                <a:cs typeface="Consolas" panose="020B0609020204030204" pitchFamily="49" charset="0"/>
              </a:rPr>
              <a:t>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Look familiar? Yes, it’s the same method we use to write to a file</a:t>
            </a:r>
          </a:p>
          <a:p>
            <a:r>
              <a:rPr lang="en-CA" dirty="0" smtClean="0">
                <a:cs typeface="Consolas" panose="020B0609020204030204" pitchFamily="49" charset="0"/>
              </a:rPr>
              <a:t>So how does the program know whether to read or write?</a:t>
            </a:r>
          </a:p>
          <a:p>
            <a:r>
              <a:rPr lang="en-CA" dirty="0" smtClean="0">
                <a:cs typeface="Consolas" panose="020B0609020204030204" pitchFamily="49" charset="0"/>
              </a:rPr>
              <a:t>The access mode </a:t>
            </a:r>
          </a:p>
          <a:p>
            <a:endParaRPr lang="en-CA" dirty="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5556796"/>
              </p:ext>
            </p:extLst>
          </p:nvPr>
        </p:nvGraphicFramePr>
        <p:xfrm>
          <a:off x="2974852" y="4577687"/>
          <a:ext cx="6061122" cy="1981200"/>
        </p:xfrm>
        <a:graphic>
          <a:graphicData uri="http://schemas.openxmlformats.org/drawingml/2006/table">
            <a:tbl>
              <a:tblPr firstRow="1" bandRow="1">
                <a:tableStyleId>{5C22544A-7EE6-4342-B048-85BDC9FD1C3A}</a:tableStyleId>
              </a:tblPr>
              <a:tblGrid>
                <a:gridCol w="1857612"/>
                <a:gridCol w="4203510"/>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4836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read the file contents?</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smtClean="0"/>
              <a:t>read</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a:solidFill>
                  <a:srgbClr val="000000"/>
                </a:solidFill>
                <a:latin typeface="Consolas" panose="020B0609020204030204" pitchFamily="49" charset="0"/>
                <a:cs typeface="Consolas" panose="020B0609020204030204" pitchFamily="49" charset="0"/>
              </a:rPr>
              <a:t>myFile.read</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read method will return the entire contents of the file into the specified string variable</a:t>
            </a:r>
          </a:p>
          <a:p>
            <a:pPr marL="0" indent="0">
              <a:buNone/>
            </a:pPr>
            <a:endParaRPr lang="en-CA" dirty="0" smtClean="0"/>
          </a:p>
          <a:p>
            <a:endParaRPr lang="en-US" dirty="0"/>
          </a:p>
        </p:txBody>
      </p:sp>
    </p:spTree>
    <p:extLst>
      <p:ext uri="{BB962C8B-B14F-4D97-AF65-F5344CB8AC3E}">
        <p14:creationId xmlns:p14="http://schemas.microsoft.com/office/powerpoint/2010/main" val="1863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If you prefer you can read one line at a time</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err="1" smtClean="0"/>
              <a:t>readline</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smtClean="0">
                <a:solidFill>
                  <a:srgbClr val="000000"/>
                </a:solidFill>
                <a:latin typeface="Consolas" panose="020B0609020204030204" pitchFamily="49" charset="0"/>
                <a:cs typeface="Consolas" panose="020B0609020204030204" pitchFamily="49" charset="0"/>
              </a:rPr>
              <a:t>myFile.readline</a:t>
            </a:r>
            <a:r>
              <a:rPr lang="en-US" altLang="en-US" sz="3200" dirty="0" smtClean="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a:t>
            </a:r>
            <a:r>
              <a:rPr lang="en-CA" dirty="0" err="1" smtClean="0"/>
              <a:t>readline</a:t>
            </a:r>
            <a:r>
              <a:rPr lang="en-CA" dirty="0" smtClean="0"/>
              <a:t> method will return one line from the file</a:t>
            </a:r>
          </a:p>
          <a:p>
            <a:pPr marL="0" indent="0">
              <a:buNone/>
            </a:pPr>
            <a:endParaRPr lang="en-CA" dirty="0" smtClean="0"/>
          </a:p>
          <a:p>
            <a:endParaRPr lang="en-US" dirty="0"/>
          </a:p>
        </p:txBody>
      </p:sp>
      <p:sp>
        <p:nvSpPr>
          <p:cNvPr id="4" name="Rectangle 1"/>
          <p:cNvSpPr>
            <a:spLocks noChangeArrowheads="1"/>
          </p:cNvSpPr>
          <p:nvPr/>
        </p:nvSpPr>
        <p:spPr bwMode="auto">
          <a:xfrm>
            <a:off x="1735810" y="8362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4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file</a:t>
            </a:r>
            <a:endParaRPr lang="en-US" dirty="0"/>
          </a:p>
        </p:txBody>
      </p:sp>
    </p:spTree>
    <p:extLst>
      <p:ext uri="{BB962C8B-B14F-4D97-AF65-F5344CB8AC3E}">
        <p14:creationId xmlns:p14="http://schemas.microsoft.com/office/powerpoint/2010/main" val="169086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82215"/>
            <a:ext cx="11524432" cy="1063487"/>
          </a:xfrm>
        </p:spPr>
        <p:txBody>
          <a:bodyPr>
            <a:normAutofit fontScale="90000"/>
          </a:bodyPr>
          <a:lstStyle/>
          <a:p>
            <a:r>
              <a:rPr lang="en-CA" dirty="0" smtClean="0"/>
              <a:t>If you are reading a CSV file, </a:t>
            </a:r>
            <a:br>
              <a:rPr lang="en-CA" dirty="0" smtClean="0"/>
            </a:br>
            <a:r>
              <a:rPr lang="en-CA" dirty="0" smtClean="0"/>
              <a:t>there is a </a:t>
            </a:r>
            <a:r>
              <a:rPr lang="en-CA" b="1" dirty="0" smtClean="0"/>
              <a:t>csv</a:t>
            </a:r>
            <a:r>
              <a:rPr lang="en-CA" dirty="0" smtClean="0"/>
              <a:t> library that will help you!</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smtClean="0"/>
              <a:t>To access the features in the </a:t>
            </a:r>
            <a:r>
              <a:rPr lang="en-CA" b="1" dirty="0" smtClean="0"/>
              <a:t>csv</a:t>
            </a:r>
            <a:r>
              <a:rPr lang="en-CA" dirty="0" smtClean="0"/>
              <a:t> library you must import it</a:t>
            </a:r>
          </a:p>
          <a:p>
            <a:pPr marL="399915" lvl="1" indent="0">
              <a:buNone/>
            </a:pPr>
            <a:r>
              <a:rPr lang="en-US" altLang="en-US" sz="3200" dirty="0">
                <a:solidFill>
                  <a:srgbClr val="0000FF"/>
                </a:solidFill>
                <a:latin typeface="Consolas" panose="020B0609020204030204" pitchFamily="49" charset="0"/>
                <a:cs typeface="Consolas" panose="020B0609020204030204" pitchFamily="49" charset="0"/>
              </a:rPr>
              <a:t>import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smtClean="0">
                <a:solidFill>
                  <a:srgbClr val="000000"/>
                </a:solidFill>
                <a:latin typeface="Consolas" panose="020B0609020204030204" pitchFamily="49" charset="0"/>
                <a:cs typeface="Consolas" panose="020B0609020204030204" pitchFamily="49" charset="0"/>
              </a:rPr>
              <a:t>csv</a:t>
            </a:r>
          </a:p>
        </p:txBody>
      </p:sp>
    </p:spTree>
    <p:extLst>
      <p:ext uri="{BB962C8B-B14F-4D97-AF65-F5344CB8AC3E}">
        <p14:creationId xmlns:p14="http://schemas.microsoft.com/office/powerpoint/2010/main" val="14544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you can use the </a:t>
            </a:r>
            <a:r>
              <a:rPr lang="en-CA" b="1" dirty="0" smtClean="0"/>
              <a:t>reader</a:t>
            </a:r>
            <a:r>
              <a:rPr lang="en-CA" dirty="0" smtClean="0"/>
              <a:t> function to return all the rows from the file into a list</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a:t>The reader function will take an open csv file and return each row from the file into a list</a:t>
            </a:r>
          </a:p>
          <a:p>
            <a:pPr marL="399915" lvl="1" indent="0">
              <a:buNone/>
            </a:pPr>
            <a:r>
              <a:rPr lang="en-CA" dirty="0" err="1" smtClean="0">
                <a:latin typeface="Consolas" panose="020B0609020204030204" pitchFamily="49" charset="0"/>
                <a:cs typeface="Consolas" panose="020B0609020204030204" pitchFamily="49" charset="0"/>
              </a:rPr>
              <a:t>dataFromFile</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csv.reader</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myCSVfile</a:t>
            </a:r>
            <a:r>
              <a:rPr lang="en-CA" dirty="0" smtClean="0">
                <a:latin typeface="Consolas" panose="020B0609020204030204" pitchFamily="49" charset="0"/>
                <a:cs typeface="Consolas" panose="020B0609020204030204" pitchFamily="49" charset="0"/>
              </a:rPr>
              <a:t>)</a:t>
            </a:r>
            <a:endParaRPr lang="en-CA" dirty="0" smtClean="0">
              <a:solidFill>
                <a:schemeClr val="accent6">
                  <a:lumMod val="75000"/>
                </a:schemeClr>
              </a:solidFill>
              <a:latin typeface="+mj-lt"/>
              <a:cs typeface="Consolas" panose="020B0609020204030204" pitchFamily="49" charset="0"/>
            </a:endParaRPr>
          </a:p>
          <a:p>
            <a:pPr marL="0" indent="0">
              <a:buNone/>
            </a:pPr>
            <a:r>
              <a:rPr lang="en-CA" dirty="0" smtClean="0"/>
              <a:t>If your file is not using a comma to separate the values, you can tell the reader function what character is used as a delimiter</a:t>
            </a:r>
          </a:p>
          <a:p>
            <a:pPr marL="399915" lvl="1"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delimiter=</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CA" b="1" dirty="0"/>
          </a:p>
        </p:txBody>
      </p:sp>
    </p:spTree>
    <p:extLst>
      <p:ext uri="{BB962C8B-B14F-4D97-AF65-F5344CB8AC3E}">
        <p14:creationId xmlns:p14="http://schemas.microsoft.com/office/powerpoint/2010/main" val="2648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3361</TotalTime>
  <Words>633</Words>
  <Application>Microsoft Office PowerPoint</Application>
  <PresentationFormat>Widescreen</PresentationFormat>
  <Paragraphs>102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Segoe UI Light</vt:lpstr>
      <vt:lpstr>MVA</vt:lpstr>
      <vt:lpstr>How to read from a file read, readline, reader</vt:lpstr>
      <vt:lpstr>Writing something down to remember it is only helpful if you can read it when you need it later!</vt:lpstr>
      <vt:lpstr>In programs we often have to read information that was saved in files</vt:lpstr>
      <vt:lpstr>How do we read a file with code?</vt:lpstr>
      <vt:lpstr>How do you read the file contents?</vt:lpstr>
      <vt:lpstr>If you prefer you can read one line at a time</vt:lpstr>
      <vt:lpstr>Read a file</vt:lpstr>
      <vt:lpstr>If you are reading a CSV file,  there is a csv library that will help you!</vt:lpstr>
      <vt:lpstr>Now you can use the reader function to return all the rows from the file into a list</vt:lpstr>
      <vt:lpstr>Now we can open and read a csv file </vt:lpstr>
      <vt:lpstr>Why do we have a ‘with’ and ‘:’ ? </vt:lpstr>
      <vt:lpstr>Once we have all the rows from the csv files returned, how do we access the individual rows? </vt:lpstr>
      <vt:lpstr>Put it all together and it looks something like this </vt:lpstr>
      <vt:lpstr>Read a CSV file</vt:lpstr>
      <vt:lpstr>But I don’t like those square brackets and quotes it added to the rows!</vt:lpstr>
      <vt:lpstr>What if I want to access an individual value from a row and not just print the whole row?</vt:lpstr>
      <vt:lpstr>Reading individual values from a CSV file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susan ibach</cp:lastModifiedBy>
  <cp:revision>46</cp:revision>
  <dcterms:created xsi:type="dcterms:W3CDTF">2014-06-25T21:51:24Z</dcterms:created>
  <dcterms:modified xsi:type="dcterms:W3CDTF">2014-09-18T15:48:58Z</dcterms:modified>
</cp:coreProperties>
</file>