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77" r:id="rId2"/>
    <p:sldId id="378" r:id="rId3"/>
    <p:sldId id="394" r:id="rId4"/>
    <p:sldId id="395" r:id="rId5"/>
    <p:sldId id="396" r:id="rId6"/>
    <p:sldId id="409" r:id="rId7"/>
    <p:sldId id="379" r:id="rId8"/>
    <p:sldId id="380" r:id="rId9"/>
    <p:sldId id="386" r:id="rId10"/>
    <p:sldId id="388" r:id="rId11"/>
    <p:sldId id="410" r:id="rId12"/>
    <p:sldId id="389" r:id="rId13"/>
    <p:sldId id="397" r:id="rId14"/>
    <p:sldId id="387" r:id="rId15"/>
    <p:sldId id="390" r:id="rId16"/>
    <p:sldId id="411" r:id="rId17"/>
    <p:sldId id="398" r:id="rId18"/>
    <p:sldId id="399" r:id="rId19"/>
    <p:sldId id="412" r:id="rId20"/>
    <p:sldId id="402" r:id="rId21"/>
    <p:sldId id="403" r:id="rId22"/>
    <p:sldId id="404" r:id="rId23"/>
    <p:sldId id="401" r:id="rId24"/>
    <p:sldId id="391" r:id="rId25"/>
    <p:sldId id="392" r:id="rId26"/>
    <p:sldId id="413" r:id="rId27"/>
    <p:sldId id="405" r:id="rId28"/>
    <p:sldId id="406" r:id="rId29"/>
    <p:sldId id="407" r:id="rId30"/>
    <p:sldId id="40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77"/>
            <p14:sldId id="378"/>
            <p14:sldId id="394"/>
            <p14:sldId id="395"/>
            <p14:sldId id="396"/>
            <p14:sldId id="409"/>
            <p14:sldId id="379"/>
            <p14:sldId id="380"/>
            <p14:sldId id="386"/>
            <p14:sldId id="388"/>
            <p14:sldId id="410"/>
            <p14:sldId id="389"/>
            <p14:sldId id="397"/>
            <p14:sldId id="387"/>
            <p14:sldId id="390"/>
            <p14:sldId id="411"/>
            <p14:sldId id="398"/>
            <p14:sldId id="399"/>
            <p14:sldId id="412"/>
            <p14:sldId id="402"/>
            <p14:sldId id="403"/>
            <p14:sldId id="404"/>
            <p14:sldId id="401"/>
            <p14:sldId id="391"/>
            <p14:sldId id="392"/>
            <p14:sldId id="413"/>
            <p14:sldId id="405"/>
            <p14:sldId id="406"/>
            <p14:sldId id="407"/>
            <p14:sldId id="408"/>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99" d="100"/>
          <a:sy n="99" d="100"/>
        </p:scale>
        <p:origin x="744"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3113397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9/18/2014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Complex decisions with </a:t>
            </a:r>
            <a:r>
              <a:rPr lang="en-CA" dirty="0" smtClean="0"/>
              <a:t>code</a:t>
            </a:r>
          </a:p>
          <a:p>
            <a:r>
              <a:rPr lang="en-CA" sz="2400" dirty="0" smtClean="0"/>
              <a:t>and/or</a:t>
            </a:r>
            <a:r>
              <a:rPr lang="en-CA" sz="2400" dirty="0"/>
              <a:t>, nested if, </a:t>
            </a:r>
            <a:r>
              <a:rPr lang="en-CA" sz="2400" dirty="0" err="1" smtClean="0"/>
              <a:t>elif</a:t>
            </a:r>
            <a:endParaRPr lang="en-US" sz="24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1151408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08632800"/>
              </p:ext>
            </p:extLst>
          </p:nvPr>
        </p:nvGraphicFramePr>
        <p:xfrm>
          <a:off x="1032428" y="2552132"/>
          <a:ext cx="9254571" cy="2590800"/>
        </p:xfrm>
        <a:graphic>
          <a:graphicData uri="http://schemas.openxmlformats.org/drawingml/2006/table">
            <a:tbl>
              <a:tblPr firstRow="1" bandRow="1">
                <a:tableStyleId>{5C22544A-7EE6-4342-B048-85BDC9FD1C3A}</a:tableStyleId>
              </a:tblPr>
              <a:tblGrid>
                <a:gridCol w="3084857"/>
                <a:gridCol w="3084857"/>
                <a:gridCol w="3084857"/>
              </a:tblGrid>
              <a:tr h="370840">
                <a:tc>
                  <a:txBody>
                    <a:bodyPr/>
                    <a:lstStyle/>
                    <a:p>
                      <a:r>
                        <a:rPr lang="en-CA" sz="2800" dirty="0" smtClean="0"/>
                        <a:t>First Condition is</a:t>
                      </a:r>
                      <a:endParaRPr lang="en-US" sz="2800" dirty="0"/>
                    </a:p>
                  </a:txBody>
                  <a:tcPr/>
                </a:tc>
                <a:tc>
                  <a:txBody>
                    <a:bodyPr/>
                    <a:lstStyle/>
                    <a:p>
                      <a:r>
                        <a:rPr lang="en-CA" sz="2800" dirty="0" smtClean="0"/>
                        <a:t>Second Condition is</a:t>
                      </a:r>
                      <a:endParaRPr lang="en-US" sz="2800" dirty="0"/>
                    </a:p>
                  </a:txBody>
                  <a:tcPr/>
                </a:tc>
                <a:tc>
                  <a:txBody>
                    <a:bodyPr/>
                    <a:lstStyle/>
                    <a:p>
                      <a:r>
                        <a:rPr lang="en-CA" sz="2800" dirty="0" smtClean="0"/>
                        <a:t>Statement</a:t>
                      </a:r>
                      <a:r>
                        <a:rPr lang="en-CA" sz="2800" baseline="0" dirty="0" smtClean="0"/>
                        <a:t> is </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bl>
          </a:graphicData>
        </a:graphic>
      </p:graphicFrame>
      <p:sp>
        <p:nvSpPr>
          <p:cNvPr id="5" name="Rectangle 4"/>
          <p:cNvSpPr/>
          <p:nvPr/>
        </p:nvSpPr>
        <p:spPr>
          <a:xfrm>
            <a:off x="1630882" y="1245702"/>
            <a:ext cx="7874271" cy="1077218"/>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firstCondition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FF"/>
                </a:solidFill>
                <a:latin typeface="Consolas" panose="020B0609020204030204" pitchFamily="49" charset="0"/>
                <a:cs typeface="Consolas" panose="020B0609020204030204" pitchFamily="49" charset="0"/>
              </a:rPr>
              <a:t>and</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secondCondition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endParaRPr lang="en-CA" altLang="en-US"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7255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and</a:t>
            </a:r>
            <a:endParaRPr lang="en-US" dirty="0"/>
          </a:p>
        </p:txBody>
      </p:sp>
    </p:spTree>
    <p:extLst>
      <p:ext uri="{BB962C8B-B14F-4D97-AF65-F5344CB8AC3E}">
        <p14:creationId xmlns:p14="http://schemas.microsoft.com/office/powerpoint/2010/main" val="2094169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we want to do something if either condition is true</a:t>
            </a:r>
            <a:endParaRPr lang="en-US" dirty="0"/>
          </a:p>
        </p:txBody>
      </p:sp>
      <p:sp>
        <p:nvSpPr>
          <p:cNvPr id="3" name="Content Placeholder 2"/>
          <p:cNvSpPr>
            <a:spLocks noGrp="1"/>
          </p:cNvSpPr>
          <p:nvPr>
            <p:ph sz="quarter" idx="10"/>
          </p:nvPr>
        </p:nvSpPr>
        <p:spPr/>
        <p:txBody>
          <a:bodyPr/>
          <a:lstStyle/>
          <a:p>
            <a:r>
              <a:rPr lang="en-CA" dirty="0" smtClean="0"/>
              <a:t>If it</a:t>
            </a:r>
            <a:r>
              <a:rPr lang="en-CA" dirty="0"/>
              <a:t> </a:t>
            </a:r>
            <a:r>
              <a:rPr lang="en-CA" dirty="0" smtClean="0"/>
              <a:t>is Saturday </a:t>
            </a:r>
            <a:r>
              <a:rPr lang="en-CA" sz="4000" b="1" dirty="0" smtClean="0"/>
              <a:t>or</a:t>
            </a:r>
            <a:r>
              <a:rPr lang="en-CA" dirty="0" smtClean="0"/>
              <a:t> Sunday I can sleep in</a:t>
            </a:r>
          </a:p>
          <a:p>
            <a:r>
              <a:rPr lang="en-CA" dirty="0" smtClean="0"/>
              <a:t>If it</a:t>
            </a:r>
            <a:r>
              <a:rPr lang="en-CA" dirty="0"/>
              <a:t> </a:t>
            </a:r>
            <a:r>
              <a:rPr lang="en-CA" dirty="0" smtClean="0"/>
              <a:t>is raining </a:t>
            </a:r>
            <a:r>
              <a:rPr lang="en-CA" sz="4000" b="1" dirty="0" smtClean="0"/>
              <a:t>or</a:t>
            </a:r>
            <a:r>
              <a:rPr lang="en-CA" dirty="0" smtClean="0"/>
              <a:t> snowing don’t bike to work</a:t>
            </a:r>
            <a:endParaRPr lang="en-US" dirty="0"/>
          </a:p>
        </p:txBody>
      </p:sp>
    </p:spTree>
    <p:extLst>
      <p:ext uri="{BB962C8B-B14F-4D97-AF65-F5344CB8AC3E}">
        <p14:creationId xmlns:p14="http://schemas.microsoft.com/office/powerpoint/2010/main" val="27622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use “or” you are saying please do the following if either condition is true </a:t>
            </a:r>
            <a:r>
              <a:rPr lang="en-CA" dirty="0"/>
              <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537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“or” is evaluated as True if either of the conditions is True.</a:t>
            </a:r>
            <a:endParaRPr lang="en-US" dirty="0"/>
          </a:p>
        </p:txBody>
      </p:sp>
      <p:sp>
        <p:nvSpPr>
          <p:cNvPr id="3" name="Rectangle 1"/>
          <p:cNvSpPr>
            <a:spLocks noGrp="1" noChangeArrowheads="1"/>
          </p:cNvSpPr>
          <p:nvPr>
            <p:ph sz="quarter" idx="10"/>
          </p:nvPr>
        </p:nvSpPr>
        <p:spPr bwMode="auto">
          <a:xfrm>
            <a:off x="379413" y="1840262"/>
            <a:ext cx="1083181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statement executes if either condition is 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can sleep 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378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18466916"/>
              </p:ext>
            </p:extLst>
          </p:nvPr>
        </p:nvGraphicFramePr>
        <p:xfrm>
          <a:off x="1318661" y="2629134"/>
          <a:ext cx="9269129" cy="2590800"/>
        </p:xfrm>
        <a:graphic>
          <a:graphicData uri="http://schemas.openxmlformats.org/drawingml/2006/table">
            <a:tbl>
              <a:tblPr firstRow="1" bandRow="1">
                <a:tableStyleId>{5C22544A-7EE6-4342-B048-85BDC9FD1C3A}</a:tableStyleId>
              </a:tblPr>
              <a:tblGrid>
                <a:gridCol w="2742621"/>
                <a:gridCol w="3142393"/>
                <a:gridCol w="3384115"/>
              </a:tblGrid>
              <a:tr h="370840">
                <a:tc>
                  <a:txBody>
                    <a:bodyPr/>
                    <a:lstStyle/>
                    <a:p>
                      <a:r>
                        <a:rPr lang="en-CA" sz="2800" dirty="0" smtClean="0"/>
                        <a:t>First Condition is</a:t>
                      </a:r>
                      <a:endParaRPr lang="en-US" sz="2800" dirty="0"/>
                    </a:p>
                  </a:txBody>
                  <a:tcPr/>
                </a:tc>
                <a:tc>
                  <a:txBody>
                    <a:bodyPr/>
                    <a:lstStyle/>
                    <a:p>
                      <a:r>
                        <a:rPr lang="en-CA" sz="2800" dirty="0" smtClean="0"/>
                        <a:t>Second Condition is</a:t>
                      </a:r>
                      <a:endParaRPr lang="en-US" sz="2800" dirty="0"/>
                    </a:p>
                  </a:txBody>
                  <a:tcPr/>
                </a:tc>
                <a:tc>
                  <a:txBody>
                    <a:bodyPr/>
                    <a:lstStyle/>
                    <a:p>
                      <a:r>
                        <a:rPr lang="en-CA" sz="2800" dirty="0" smtClean="0"/>
                        <a:t>Statement</a:t>
                      </a:r>
                      <a:r>
                        <a:rPr lang="en-CA" sz="2800" baseline="0" dirty="0" smtClean="0"/>
                        <a:t> is </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bl>
          </a:graphicData>
        </a:graphic>
      </p:graphicFrame>
      <p:sp>
        <p:nvSpPr>
          <p:cNvPr id="5" name="Rectangle 4"/>
          <p:cNvSpPr/>
          <p:nvPr/>
        </p:nvSpPr>
        <p:spPr>
          <a:xfrm>
            <a:off x="1630882" y="1245702"/>
            <a:ext cx="7677102" cy="523220"/>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firstCondition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FF"/>
                </a:solidFill>
                <a:latin typeface="Consolas" panose="020B0609020204030204" pitchFamily="49" charset="0"/>
                <a:cs typeface="Consolas" panose="020B0609020204030204" pitchFamily="49" charset="0"/>
              </a:rPr>
              <a:t>or</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secondCondition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47878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or</a:t>
            </a:r>
            <a:endParaRPr lang="en-US" dirty="0"/>
          </a:p>
        </p:txBody>
      </p:sp>
    </p:spTree>
    <p:extLst>
      <p:ext uri="{BB962C8B-B14F-4D97-AF65-F5344CB8AC3E}">
        <p14:creationId xmlns:p14="http://schemas.microsoft.com/office/powerpoint/2010/main" val="1963180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multiple “and”/“or” in a single if statement</a:t>
            </a:r>
            <a:endParaRPr lang="en-US" dirty="0"/>
          </a:p>
        </p:txBody>
      </p:sp>
      <p:sp>
        <p:nvSpPr>
          <p:cNvPr id="4" name="Rectangle 1"/>
          <p:cNvSpPr>
            <a:spLocks noGrp="1" noChangeArrowheads="1"/>
          </p:cNvSpPr>
          <p:nvPr>
            <p:ph sz="quarter" idx="10"/>
          </p:nvPr>
        </p:nvSpPr>
        <p:spPr bwMode="auto">
          <a:xfrm>
            <a:off x="379514" y="1702623"/>
            <a:ext cx="905728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"Sep"</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"Apr"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"Jun"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"Nov"</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"There are 30 days in this month"</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Rectangle 2"/>
          <p:cNvSpPr>
            <a:spLocks noChangeArrowheads="1"/>
          </p:cNvSpPr>
          <p:nvPr/>
        </p:nvSpPr>
        <p:spPr bwMode="auto">
          <a:xfrm>
            <a:off x="379514" y="3410060"/>
            <a:ext cx="879760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favMovie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"Star Wars"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favBook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"Lord of the </a:t>
            </a:r>
            <a:r>
              <a:rPr lang="en-US" altLang="en-US" sz="2800" dirty="0" smtClean="0">
                <a:solidFill>
                  <a:srgbClr val="A31515"/>
                </a:solidFill>
                <a:latin typeface="Consolas" panose="020B0609020204030204" pitchFamily="49" charset="0"/>
                <a:cs typeface="Consolas" panose="020B0609020204030204" pitchFamily="49" charset="0"/>
              </a:rPr>
              <a:t>Rings" </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favEvent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ComiCon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and I should hang out</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59439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“and”/”or” in a single statement</a:t>
            </a:r>
            <a:endParaRPr lang="en-US" dirty="0"/>
          </a:p>
        </p:txBody>
      </p:sp>
      <p:sp>
        <p:nvSpPr>
          <p:cNvPr id="3" name="Rectangle 1"/>
          <p:cNvSpPr>
            <a:spLocks noChangeArrowheads="1"/>
          </p:cNvSpPr>
          <p:nvPr/>
        </p:nvSpPr>
        <p:spPr bwMode="auto">
          <a:xfrm>
            <a:off x="277914" y="1480165"/>
            <a:ext cx="820609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"MOOSE"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sz="quarter" idx="10"/>
          </p:nvPr>
        </p:nvSpPr>
        <p:spPr>
          <a:xfrm>
            <a:off x="379413" y="3009900"/>
            <a:ext cx="11525250" cy="3668714"/>
          </a:xfrm>
        </p:spPr>
        <p:txBody>
          <a:bodyPr/>
          <a:lstStyle/>
          <a:p>
            <a:pPr marL="0" indent="0">
              <a:buNone/>
            </a:pPr>
            <a:r>
              <a:rPr lang="en-CA" dirty="0" smtClean="0"/>
              <a:t>Make sure you test </a:t>
            </a:r>
            <a:r>
              <a:rPr lang="en-CA" smtClean="0"/>
              <a:t>all the different </a:t>
            </a:r>
            <a:r>
              <a:rPr lang="en-CA" dirty="0" smtClean="0"/>
              <a:t>combinations</a:t>
            </a:r>
          </a:p>
          <a:p>
            <a:r>
              <a:rPr lang="en-CA" dirty="0" smtClean="0"/>
              <a:t>Country = CANADA, Pet = MOOSE</a:t>
            </a:r>
          </a:p>
          <a:p>
            <a:r>
              <a:rPr lang="en-CA" dirty="0" smtClean="0"/>
              <a:t>Country = CANADA, Pet = BEAVER</a:t>
            </a:r>
          </a:p>
          <a:p>
            <a:r>
              <a:rPr lang="en-CA" dirty="0" smtClean="0"/>
              <a:t>Country = VIETNAM, Pet = MOOSE</a:t>
            </a:r>
          </a:p>
          <a:p>
            <a:r>
              <a:rPr lang="en-CA" dirty="0" smtClean="0"/>
              <a:t>Country = VIETNAM, Pet = BEAVER</a:t>
            </a:r>
            <a:endParaRPr lang="en-US" dirty="0"/>
          </a:p>
        </p:txBody>
      </p:sp>
      <p:sp>
        <p:nvSpPr>
          <p:cNvPr id="8" name="Rectangular Callout 7"/>
          <p:cNvSpPr/>
          <p:nvPr/>
        </p:nvSpPr>
        <p:spPr>
          <a:xfrm>
            <a:off x="7531100" y="5092700"/>
            <a:ext cx="3505200" cy="901700"/>
          </a:xfrm>
          <a:prstGeom prst="wedgeRectCallout">
            <a:avLst>
              <a:gd name="adj1" fmla="val -66059"/>
              <a:gd name="adj2" fmla="val 44190"/>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This one doesn’t seem to work the way you would expect!</a:t>
            </a:r>
            <a:endParaRPr lang="en-US" dirty="0">
              <a:solidFill>
                <a:schemeClr val="tx1"/>
              </a:solidFill>
            </a:endParaRPr>
          </a:p>
        </p:txBody>
      </p:sp>
    </p:spTree>
    <p:extLst>
      <p:ext uri="{BB962C8B-B14F-4D97-AF65-F5344CB8AC3E}">
        <p14:creationId xmlns:p14="http://schemas.microsoft.com/office/powerpoint/2010/main" val="33428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Combining and/or</a:t>
            </a:r>
            <a:endParaRPr lang="en-US" dirty="0"/>
          </a:p>
        </p:txBody>
      </p:sp>
    </p:spTree>
    <p:extLst>
      <p:ext uri="{BB962C8B-B14F-4D97-AF65-F5344CB8AC3E}">
        <p14:creationId xmlns:p14="http://schemas.microsoft.com/office/powerpoint/2010/main" val="351580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there are multiple conditions that affect the outcome of a decision</a:t>
            </a:r>
            <a:endParaRPr lang="en-US" dirty="0"/>
          </a:p>
        </p:txBody>
      </p:sp>
      <p:sp>
        <p:nvSpPr>
          <p:cNvPr id="5" name="Content Placeholder 4"/>
          <p:cNvSpPr>
            <a:spLocks noGrp="1"/>
          </p:cNvSpPr>
          <p:nvPr>
            <p:ph sz="quarter" idx="10"/>
          </p:nvPr>
        </p:nvSpPr>
        <p:spPr/>
        <p:txBody>
          <a:bodyPr/>
          <a:lstStyle/>
          <a:p>
            <a:r>
              <a:rPr lang="en-CA" dirty="0"/>
              <a:t>If you are in </a:t>
            </a:r>
            <a:r>
              <a:rPr lang="en-CA" dirty="0" smtClean="0"/>
              <a:t>England </a:t>
            </a:r>
            <a:r>
              <a:rPr lang="en-CA" dirty="0"/>
              <a:t>say </a:t>
            </a:r>
            <a:r>
              <a:rPr lang="en-CA" dirty="0" smtClean="0"/>
              <a:t>hello, </a:t>
            </a:r>
            <a:r>
              <a:rPr lang="en-CA" dirty="0"/>
              <a:t>if you are in Germany </a:t>
            </a:r>
            <a:r>
              <a:rPr lang="en-CA" dirty="0" smtClean="0"/>
              <a:t>say </a:t>
            </a:r>
            <a:r>
              <a:rPr lang="en-CA" dirty="0" err="1"/>
              <a:t>g</a:t>
            </a:r>
            <a:r>
              <a:rPr lang="en-CA" dirty="0" err="1" smtClean="0"/>
              <a:t>uten</a:t>
            </a:r>
            <a:r>
              <a:rPr lang="en-CA" dirty="0" smtClean="0"/>
              <a:t> tag, </a:t>
            </a:r>
            <a:r>
              <a:rPr lang="en-CA" dirty="0"/>
              <a:t>if you are in France </a:t>
            </a:r>
            <a:r>
              <a:rPr lang="en-CA" dirty="0" smtClean="0"/>
              <a:t>say bonjour, </a:t>
            </a:r>
            <a:r>
              <a:rPr lang="en-CA" dirty="0"/>
              <a:t>…</a:t>
            </a:r>
          </a:p>
          <a:p>
            <a:r>
              <a:rPr lang="en-CA" dirty="0" smtClean="0"/>
              <a:t>If you win the lottery and the prize is over a million dollars then retire to a life of luxury</a:t>
            </a:r>
          </a:p>
          <a:p>
            <a:r>
              <a:rPr lang="en-CA" dirty="0"/>
              <a:t>If it is Monday, check to see if there is fresh coffee. If there is no fresh coffee go to the nearest café </a:t>
            </a:r>
            <a:endParaRPr lang="en-US" dirty="0"/>
          </a:p>
        </p:txBody>
      </p:sp>
    </p:spTree>
    <p:extLst>
      <p:ext uri="{BB962C8B-B14F-4D97-AF65-F5344CB8AC3E}">
        <p14:creationId xmlns:p14="http://schemas.microsoft.com/office/powerpoint/2010/main" val="3084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Do you remember learning order of operations for math in school?</a:t>
            </a:r>
            <a:endParaRPr lang="en-US" dirty="0"/>
          </a:p>
        </p:txBody>
      </p:sp>
      <p:sp>
        <p:nvSpPr>
          <p:cNvPr id="3" name="Content Placeholder 2"/>
          <p:cNvSpPr>
            <a:spLocks noGrp="1"/>
          </p:cNvSpPr>
          <p:nvPr>
            <p:ph sz="quarter" idx="10"/>
          </p:nvPr>
        </p:nvSpPr>
        <p:spPr/>
        <p:txBody>
          <a:bodyPr/>
          <a:lstStyle/>
          <a:p>
            <a:r>
              <a:rPr lang="en-CA" dirty="0" smtClean="0"/>
              <a:t>8+5*2=?</a:t>
            </a:r>
          </a:p>
          <a:p>
            <a:r>
              <a:rPr lang="en-CA" dirty="0" smtClean="0"/>
              <a:t>Multiplication and Division are done before addition and subtraction</a:t>
            </a:r>
          </a:p>
          <a:p>
            <a:r>
              <a:rPr lang="en-CA" dirty="0" smtClean="0"/>
              <a:t>8+5*2 = 18</a:t>
            </a:r>
          </a:p>
        </p:txBody>
      </p:sp>
    </p:spTree>
    <p:extLst>
      <p:ext uri="{BB962C8B-B14F-4D97-AF65-F5344CB8AC3E}">
        <p14:creationId xmlns:p14="http://schemas.microsoft.com/office/powerpoint/2010/main" val="2838123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There is an order of operations for “and”/”or” </a:t>
            </a:r>
            <a:br>
              <a:rPr lang="en-CA" dirty="0" smtClean="0"/>
            </a:br>
            <a:r>
              <a:rPr lang="en-CA" dirty="0" smtClean="0"/>
              <a:t>“and” are evaluated first</a:t>
            </a:r>
            <a:endParaRPr lang="en-US" dirty="0"/>
          </a:p>
        </p:txBody>
      </p:sp>
      <p:sp>
        <p:nvSpPr>
          <p:cNvPr id="6" name="Rectangle 1"/>
          <p:cNvSpPr>
            <a:spLocks noChangeArrowheads="1"/>
          </p:cNvSpPr>
          <p:nvPr/>
        </p:nvSpPr>
        <p:spPr bwMode="auto">
          <a:xfrm>
            <a:off x="277914" y="1480165"/>
            <a:ext cx="917409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MOOSE"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92075" y="1525010"/>
            <a:ext cx="7683500" cy="450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78125" y="2015005"/>
            <a:ext cx="3149600" cy="355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120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 math, how can you specify that you want to do addition before multiplication?</a:t>
            </a:r>
            <a:endParaRPr lang="en-US" dirty="0"/>
          </a:p>
        </p:txBody>
      </p:sp>
      <p:sp>
        <p:nvSpPr>
          <p:cNvPr id="3" name="Content Placeholder 2"/>
          <p:cNvSpPr>
            <a:spLocks noGrp="1"/>
          </p:cNvSpPr>
          <p:nvPr>
            <p:ph sz="quarter" idx="10"/>
          </p:nvPr>
        </p:nvSpPr>
        <p:spPr/>
        <p:txBody>
          <a:bodyPr/>
          <a:lstStyle/>
          <a:p>
            <a:r>
              <a:rPr lang="en-CA" dirty="0" smtClean="0"/>
              <a:t>Use parentheses!</a:t>
            </a:r>
          </a:p>
          <a:p>
            <a:r>
              <a:rPr lang="en-CA" dirty="0" smtClean="0"/>
              <a:t>(8+5)*2 = 26</a:t>
            </a:r>
          </a:p>
        </p:txBody>
      </p:sp>
    </p:spTree>
    <p:extLst>
      <p:ext uri="{BB962C8B-B14F-4D97-AF65-F5344CB8AC3E}">
        <p14:creationId xmlns:p14="http://schemas.microsoft.com/office/powerpoint/2010/main" val="5787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can use parentheses to execute “or” before “and”</a:t>
            </a:r>
            <a:endParaRPr lang="en-US" dirty="0"/>
          </a:p>
        </p:txBody>
      </p:sp>
      <p:sp>
        <p:nvSpPr>
          <p:cNvPr id="6" name="Rectangle 5"/>
          <p:cNvSpPr/>
          <p:nvPr/>
        </p:nvSpPr>
        <p:spPr>
          <a:xfrm>
            <a:off x="379514" y="1862435"/>
            <a:ext cx="9272486" cy="1384995"/>
          </a:xfrm>
          <a:prstGeom prst="rect">
            <a:avLst/>
          </a:prstGeom>
        </p:spPr>
        <p:txBody>
          <a:bodyPr wrap="square">
            <a:spAutoFit/>
          </a:bodyPr>
          <a:lstStyle/>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country == </a:t>
            </a:r>
            <a:r>
              <a:rPr lang="en-US" altLang="en-US" sz="2800" dirty="0">
                <a:solidFill>
                  <a:srgbClr val="A31515"/>
                </a:solidFill>
                <a:latin typeface="Consolas" panose="020B0609020204030204" pitchFamily="49" charset="0"/>
                <a:cs typeface="Consolas" panose="020B0609020204030204" pitchFamily="49" charset="0"/>
              </a:rPr>
              <a:t>"CANADA"</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FF"/>
                </a:solidFill>
                <a:latin typeface="Consolas" panose="020B0609020204030204" pitchFamily="49" charset="0"/>
                <a:cs typeface="Consolas" panose="020B0609020204030204" pitchFamily="49" charset="0"/>
              </a:rPr>
              <a:t>and </a:t>
            </a:r>
            <a:r>
              <a:rPr lang="en-US" altLang="en-US" sz="2800" dirty="0">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(pet</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"MOOSE"</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or</a:t>
            </a:r>
            <a:r>
              <a:rPr lang="en-US" altLang="en-US" sz="2800" dirty="0">
                <a:solidFill>
                  <a:srgbClr val="000000"/>
                </a:solidFill>
                <a:latin typeface="Consolas" panose="020B0609020204030204" pitchFamily="49" charset="0"/>
                <a:cs typeface="Consolas" panose="020B0609020204030204" pitchFamily="49" charset="0"/>
              </a:rPr>
              <a:t>  pet ==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BEAVER</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"Do you play hockey too"</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7" name="TextBox 6"/>
          <p:cNvSpPr txBox="1"/>
          <p:nvPr/>
        </p:nvSpPr>
        <p:spPr>
          <a:xfrm>
            <a:off x="379514" y="3746500"/>
            <a:ext cx="10631386" cy="2246769"/>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When in doubt, just add parentheses whenever you combine and/or in a single if statement.</a:t>
            </a:r>
          </a:p>
          <a:p>
            <a:endParaRPr lang="en-CA" sz="2800" dirty="0" smtClean="0"/>
          </a:p>
          <a:p>
            <a:r>
              <a:rPr lang="en-CA" sz="2800" dirty="0" smtClean="0">
                <a:latin typeface="Segoe UI Light" panose="020B0502040204020203" pitchFamily="34" charset="0"/>
                <a:cs typeface="Segoe UI Light" panose="020B0502040204020203" pitchFamily="34" charset="0"/>
              </a:rPr>
              <a:t>It might be redundant, but it will be easier for someone to read your code and you are less likely to make mistakes.</a:t>
            </a:r>
          </a:p>
        </p:txBody>
      </p:sp>
    </p:spTree>
    <p:extLst>
      <p:ext uri="{BB962C8B-B14F-4D97-AF65-F5344CB8AC3E}">
        <p14:creationId xmlns:p14="http://schemas.microsoft.com/office/powerpoint/2010/main" val="411769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we have multiple conditions but just using and “and”/”or” may not work</a:t>
            </a:r>
            <a:endParaRPr lang="en-US" dirty="0"/>
          </a:p>
        </p:txBody>
      </p:sp>
      <p:sp>
        <p:nvSpPr>
          <p:cNvPr id="3" name="Content Placeholder 2"/>
          <p:cNvSpPr>
            <a:spLocks noGrp="1"/>
          </p:cNvSpPr>
          <p:nvPr>
            <p:ph sz="quarter" idx="10"/>
          </p:nvPr>
        </p:nvSpPr>
        <p:spPr/>
        <p:txBody>
          <a:bodyPr/>
          <a:lstStyle/>
          <a:p>
            <a:r>
              <a:rPr lang="en-CA" dirty="0" smtClean="0"/>
              <a:t>How could you handle this in code?</a:t>
            </a:r>
          </a:p>
          <a:p>
            <a:r>
              <a:rPr lang="en-CA" dirty="0" smtClean="0"/>
              <a:t>If </a:t>
            </a:r>
            <a:r>
              <a:rPr lang="en-CA" dirty="0"/>
              <a:t>it is Monday, </a:t>
            </a:r>
            <a:r>
              <a:rPr lang="en-CA" dirty="0" smtClean="0"/>
              <a:t>go check </a:t>
            </a:r>
            <a:r>
              <a:rPr lang="en-CA" dirty="0"/>
              <a:t>to see if there is fresh coffee. If there is no fresh coffee go to the nearest café </a:t>
            </a:r>
          </a:p>
          <a:p>
            <a:r>
              <a:rPr lang="en-CA" dirty="0" smtClean="0"/>
              <a:t>In this situation you have to check a condition, if it is true you want to check another condition.</a:t>
            </a:r>
          </a:p>
          <a:p>
            <a:pPr marL="0" indent="0">
              <a:buNone/>
            </a:pPr>
            <a:endParaRPr lang="en-US" dirty="0"/>
          </a:p>
          <a:p>
            <a:endParaRPr lang="en-US" dirty="0"/>
          </a:p>
        </p:txBody>
      </p:sp>
    </p:spTree>
    <p:extLst>
      <p:ext uri="{BB962C8B-B14F-4D97-AF65-F5344CB8AC3E}">
        <p14:creationId xmlns:p14="http://schemas.microsoft.com/office/powerpoint/2010/main" val="61867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nest if statements inside each other </a:t>
            </a:r>
            <a:endParaRPr lang="en-US" dirty="0"/>
          </a:p>
        </p:txBody>
      </p:sp>
      <p:sp>
        <p:nvSpPr>
          <p:cNvPr id="3" name="Content Placeholder 2"/>
          <p:cNvSpPr>
            <a:spLocks noGrp="1"/>
          </p:cNvSpPr>
          <p:nvPr>
            <p:ph sz="quarter" idx="10"/>
          </p:nvPr>
        </p:nvSpPr>
        <p:spPr>
          <a:xfrm>
            <a:off x="379514" y="1329232"/>
            <a:ext cx="11525250" cy="4402974"/>
          </a:xfrm>
        </p:spPr>
        <p:txBody>
          <a:bodyPr/>
          <a:lstStyle/>
          <a:p>
            <a:pPr marL="0" indent="0">
              <a:buNone/>
            </a:pPr>
            <a:endParaRPr lang="en-US" dirty="0"/>
          </a:p>
          <a:p>
            <a:endParaRPr lang="en-US" dirty="0"/>
          </a:p>
        </p:txBody>
      </p:sp>
      <p:sp>
        <p:nvSpPr>
          <p:cNvPr id="4" name="Rectangle 1"/>
          <p:cNvSpPr>
            <a:spLocks noChangeArrowheads="1"/>
          </p:cNvSpPr>
          <p:nvPr/>
        </p:nvSpPr>
        <p:spPr bwMode="auto">
          <a:xfrm>
            <a:off x="528655" y="814816"/>
            <a:ext cx="11952311"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#you could have code here to check for fresh coffee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the if statement is nested, so this if statement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is only executed if the other if statement is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not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"go buy a 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print(</a:t>
            </a:r>
            <a:r>
              <a:rPr lang="en-US" altLang="en-US" sz="2800" dirty="0" smtClean="0">
                <a:solidFill>
                  <a:srgbClr val="A31515"/>
                </a:solidFill>
                <a:latin typeface="Consolas" panose="020B0609020204030204" pitchFamily="49" charset="0"/>
                <a:cs typeface="Consolas" panose="020B0609020204030204" pitchFamily="49" charset="0"/>
              </a:rPr>
              <a:t>"I hate Mondays"</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"now you can start work"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28655" y="5730438"/>
            <a:ext cx="10218003" cy="954107"/>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You have to be VERY careful with how the code is indented, because that determines which code goes with which if statement </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175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Nested if statements</a:t>
            </a:r>
            <a:endParaRPr lang="en-US" dirty="0"/>
          </a:p>
        </p:txBody>
      </p:sp>
    </p:spTree>
    <p:extLst>
      <p:ext uri="{BB962C8B-B14F-4D97-AF65-F5344CB8AC3E}">
        <p14:creationId xmlns:p14="http://schemas.microsoft.com/office/powerpoint/2010/main" val="2642696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sz="2800" dirty="0" smtClean="0"/>
              <a:t>Calculate the total to charge for an order from an online store in Canada</a:t>
            </a:r>
          </a:p>
          <a:p>
            <a:r>
              <a:rPr lang="en-CA" sz="2800" dirty="0" smtClean="0"/>
              <a:t>Ask user what country they are from and their order total</a:t>
            </a:r>
          </a:p>
          <a:p>
            <a:r>
              <a:rPr lang="en-CA" sz="2800" dirty="0" smtClean="0"/>
              <a:t>If the user is from Canada, ask which province</a:t>
            </a:r>
          </a:p>
          <a:p>
            <a:r>
              <a:rPr lang="en-CA" sz="2800" dirty="0" smtClean="0"/>
              <a:t>If the order is from outside Canada do not charge any taxes</a:t>
            </a:r>
            <a:endParaRPr lang="en-US" sz="2800" dirty="0" smtClean="0"/>
          </a:p>
          <a:p>
            <a:r>
              <a:rPr lang="en-CA" sz="2800" dirty="0" smtClean="0"/>
              <a:t>If the order was placed in Canada calculate tax based on the province</a:t>
            </a:r>
          </a:p>
          <a:p>
            <a:pPr lvl="1"/>
            <a:r>
              <a:rPr lang="en-CA" sz="2400" dirty="0" smtClean="0"/>
              <a:t>Alberta charge .05% General sales Tax (GST)</a:t>
            </a:r>
          </a:p>
          <a:p>
            <a:pPr lvl="1"/>
            <a:r>
              <a:rPr lang="en-CA" sz="2400" dirty="0" smtClean="0"/>
              <a:t>Ontario, New Brunswick, Nova Scotia charge .13% Harmonized sales tax</a:t>
            </a:r>
          </a:p>
          <a:p>
            <a:pPr lvl="1"/>
            <a:r>
              <a:rPr lang="en-CA" sz="2400" dirty="0" smtClean="0"/>
              <a:t>All other provinces charge .06% provincial sales tax + .05% GST tax</a:t>
            </a:r>
          </a:p>
          <a:p>
            <a:r>
              <a:rPr lang="en-CA" sz="2800" dirty="0" smtClean="0"/>
              <a:t>Tell the user the total with taxes for their order</a:t>
            </a:r>
          </a:p>
        </p:txBody>
      </p:sp>
    </p:spTree>
    <p:extLst>
      <p:ext uri="{BB962C8B-B14F-4D97-AF65-F5344CB8AC3E}">
        <p14:creationId xmlns:p14="http://schemas.microsoft.com/office/powerpoint/2010/main" val="180166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 your challenge</a:t>
            </a:r>
            <a:endParaRPr lang="en-US" dirty="0"/>
          </a:p>
        </p:txBody>
      </p:sp>
      <p:sp>
        <p:nvSpPr>
          <p:cNvPr id="3" name="Content Placeholder 2"/>
          <p:cNvSpPr>
            <a:spLocks noGrp="1"/>
          </p:cNvSpPr>
          <p:nvPr>
            <p:ph sz="quarter" idx="10"/>
          </p:nvPr>
        </p:nvSpPr>
        <p:spPr/>
        <p:txBody>
          <a:bodyPr/>
          <a:lstStyle/>
          <a:p>
            <a:r>
              <a:rPr lang="en-CA" sz="2800" dirty="0" smtClean="0"/>
              <a:t>What do you need to test to ensure your code works correctly?</a:t>
            </a:r>
          </a:p>
          <a:p>
            <a:pPr lvl="1"/>
            <a:r>
              <a:rPr lang="en-CA" sz="2400" dirty="0" smtClean="0"/>
              <a:t>Someone who is from outside Canada (no tax)</a:t>
            </a:r>
          </a:p>
          <a:p>
            <a:pPr lvl="1"/>
            <a:r>
              <a:rPr lang="en-CA" sz="2400" dirty="0" smtClean="0"/>
              <a:t>Someone from Alberta, Canada (5% tax)</a:t>
            </a:r>
          </a:p>
          <a:p>
            <a:pPr lvl="1"/>
            <a:r>
              <a:rPr lang="en-CA" sz="2400" dirty="0" smtClean="0"/>
              <a:t>Someone from Ontario, Canada (13% tax)</a:t>
            </a:r>
          </a:p>
          <a:p>
            <a:pPr lvl="1"/>
            <a:r>
              <a:rPr lang="en-CA" sz="2400" dirty="0" smtClean="0"/>
              <a:t>Someone from Canada from a different province (e.g. Quebec) (11% tax)</a:t>
            </a:r>
          </a:p>
        </p:txBody>
      </p:sp>
    </p:spTree>
    <p:extLst>
      <p:ext uri="{BB962C8B-B14F-4D97-AF65-F5344CB8AC3E}">
        <p14:creationId xmlns:p14="http://schemas.microsoft.com/office/powerpoint/2010/main" val="372831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can now write code that solves problems requiring more complex decision making</a:t>
            </a:r>
            <a:endParaRPr lang="en-US" dirty="0"/>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837102" y="1848051"/>
            <a:ext cx="4089698" cy="3638349"/>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3596432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are in Canada say </a:t>
            </a:r>
            <a:r>
              <a:rPr lang="en-CA" dirty="0" smtClean="0"/>
              <a:t>hello, </a:t>
            </a:r>
            <a:r>
              <a:rPr lang="en-CA" dirty="0"/>
              <a:t>if you are in Germany </a:t>
            </a:r>
            <a:r>
              <a:rPr lang="en-CA" dirty="0" smtClean="0"/>
              <a:t>say </a:t>
            </a:r>
            <a:r>
              <a:rPr lang="en-CA" dirty="0" err="1"/>
              <a:t>g</a:t>
            </a:r>
            <a:r>
              <a:rPr lang="en-CA" dirty="0" err="1" smtClean="0"/>
              <a:t>uten</a:t>
            </a:r>
            <a:r>
              <a:rPr lang="en-CA" dirty="0" smtClean="0"/>
              <a:t> tag, </a:t>
            </a:r>
            <a:r>
              <a:rPr lang="en-CA" dirty="0"/>
              <a:t>if you are in France </a:t>
            </a:r>
            <a:r>
              <a:rPr lang="en-CA" dirty="0" smtClean="0"/>
              <a:t>say bonjour, </a:t>
            </a:r>
            <a:r>
              <a:rPr lang="en-CA" dirty="0"/>
              <a:t>…</a:t>
            </a:r>
            <a:br>
              <a:rPr lang="en-CA" dirty="0"/>
            </a:br>
            <a:endParaRPr lang="en-US" dirty="0"/>
          </a:p>
        </p:txBody>
      </p:sp>
      <p:sp>
        <p:nvSpPr>
          <p:cNvPr id="3" name="Content Placeholder 2"/>
          <p:cNvSpPr>
            <a:spLocks noGrp="1"/>
          </p:cNvSpPr>
          <p:nvPr>
            <p:ph sz="quarter" idx="10"/>
          </p:nvPr>
        </p:nvSpPr>
        <p:spPr>
          <a:xfrm>
            <a:off x="379413" y="2044700"/>
            <a:ext cx="11525250" cy="4633914"/>
          </a:xfrm>
        </p:spPr>
        <p:txBody>
          <a:bodyPr/>
          <a:lstStyle/>
          <a:p>
            <a:r>
              <a:rPr lang="en-CA" dirty="0" smtClean="0"/>
              <a:t>This is an interesting situation because you really only have one condition to check, but that one condition could have many different values</a:t>
            </a:r>
            <a:endParaRPr lang="en-US" dirty="0"/>
          </a:p>
        </p:txBody>
      </p:sp>
    </p:spTree>
    <p:extLst>
      <p:ext uri="{BB962C8B-B14F-4D97-AF65-F5344CB8AC3E}">
        <p14:creationId xmlns:p14="http://schemas.microsoft.com/office/powerpoint/2010/main" val="177605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333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t>
            </a:r>
            <a:r>
              <a:rPr lang="en-CA" dirty="0" err="1" smtClean="0"/>
              <a:t>elif</a:t>
            </a:r>
            <a:r>
              <a:rPr lang="en-CA" dirty="0" smtClean="0"/>
              <a:t>” allows you to check for different values</a:t>
            </a:r>
            <a:r>
              <a:rPr lang="en-CA" dirty="0"/>
              <a:t/>
            </a:r>
            <a:br>
              <a:rPr lang="en-CA" dirty="0"/>
            </a:br>
            <a:endParaRPr lang="en-US" dirty="0"/>
          </a:p>
        </p:txBody>
      </p:sp>
      <p:sp>
        <p:nvSpPr>
          <p:cNvPr id="4" name="Rectangle 1"/>
          <p:cNvSpPr>
            <a:spLocks noGrp="1" noChangeArrowheads="1"/>
          </p:cNvSpPr>
          <p:nvPr>
            <p:ph sz="quarter" idx="10"/>
          </p:nvPr>
        </p:nvSpPr>
        <p:spPr bwMode="auto">
          <a:xfrm>
            <a:off x="544513" y="1030259"/>
            <a:ext cx="826861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44513" y="4940679"/>
            <a:ext cx="6841938" cy="954107"/>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Note that the </a:t>
            </a:r>
            <a:r>
              <a:rPr lang="en-CA" sz="2800" dirty="0" err="1" smtClean="0">
                <a:latin typeface="Segoe UI Light" panose="020B0502040204020203" pitchFamily="34" charset="0"/>
                <a:cs typeface="Segoe UI Light" panose="020B0502040204020203" pitchFamily="34" charset="0"/>
              </a:rPr>
              <a:t>elif</a:t>
            </a:r>
            <a:r>
              <a:rPr lang="en-CA" sz="2800" dirty="0" smtClean="0">
                <a:latin typeface="Segoe UI Light" panose="020B0502040204020203" pitchFamily="34" charset="0"/>
                <a:cs typeface="Segoe UI Light" panose="020B0502040204020203" pitchFamily="34" charset="0"/>
              </a:rPr>
              <a:t> statement is not indented! </a:t>
            </a:r>
          </a:p>
          <a:p>
            <a:r>
              <a:rPr lang="en-CA" sz="2800" dirty="0" smtClean="0">
                <a:latin typeface="Segoe UI Light" panose="020B0502040204020203" pitchFamily="34" charset="0"/>
                <a:cs typeface="Segoe UI Light" panose="020B0502040204020203" pitchFamily="34" charset="0"/>
              </a:rPr>
              <a:t>“</a:t>
            </a:r>
            <a:r>
              <a:rPr lang="en-CA" sz="2800" dirty="0" err="1" smtClean="0">
                <a:latin typeface="Segoe UI Light" panose="020B0502040204020203" pitchFamily="34" charset="0"/>
                <a:cs typeface="Segoe UI Light" panose="020B0502040204020203" pitchFamily="34" charset="0"/>
              </a:rPr>
              <a:t>elif</a:t>
            </a:r>
            <a:r>
              <a:rPr lang="en-CA" sz="2800" dirty="0" smtClean="0">
                <a:latin typeface="Segoe UI Light" panose="020B0502040204020203" pitchFamily="34" charset="0"/>
                <a:cs typeface="Segoe UI Light" panose="020B0502040204020203" pitchFamily="34" charset="0"/>
              </a:rPr>
              <a:t>” is short for Else if</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8370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if someone enters Japan or Italy?</a:t>
            </a:r>
            <a:r>
              <a:rPr lang="en-CA" dirty="0"/>
              <a:t/>
            </a:r>
            <a:br>
              <a:rPr lang="en-CA" dirty="0"/>
            </a:br>
            <a:endParaRPr lang="en-US" dirty="0"/>
          </a:p>
        </p:txBody>
      </p:sp>
      <p:sp>
        <p:nvSpPr>
          <p:cNvPr id="4" name="Rectangle 1"/>
          <p:cNvSpPr>
            <a:spLocks noGrp="1" noChangeArrowheads="1"/>
          </p:cNvSpPr>
          <p:nvPr>
            <p:ph sz="quarter" idx="10"/>
          </p:nvPr>
        </p:nvSpPr>
        <p:spPr bwMode="auto">
          <a:xfrm>
            <a:off x="544513" y="2163044"/>
            <a:ext cx="826861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FF"/>
                </a:solidFill>
                <a:latin typeface="Consolas" panose="020B0609020204030204" pitchFamily="49" charset="0"/>
                <a:cs typeface="Consolas" panose="020B0609020204030204" pitchFamily="49" charset="0"/>
              </a:rPr>
              <a:t>else</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"Aloha/Ciao/</a:t>
            </a:r>
            <a:r>
              <a:rPr lang="en-US" altLang="en-US" sz="2800" dirty="0" err="1" smtClean="0">
                <a:solidFill>
                  <a:srgbClr val="A31515"/>
                </a:solidFill>
                <a:latin typeface="Consolas" panose="020B0609020204030204" pitchFamily="49" charset="0"/>
                <a:cs typeface="Consolas" panose="020B0609020204030204" pitchFamily="49" charset="0"/>
              </a:rPr>
              <a:t>G’Day</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44513" y="1506365"/>
            <a:ext cx="10951909" cy="523220"/>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We should add an “</a:t>
            </a:r>
            <a:r>
              <a:rPr lang="en-CA" sz="2800" b="1" dirty="0" smtClean="0">
                <a:latin typeface="Segoe UI Light" panose="020B0502040204020203" pitchFamily="34" charset="0"/>
                <a:cs typeface="Segoe UI Light" panose="020B0502040204020203" pitchFamily="34" charset="0"/>
              </a:rPr>
              <a:t>else</a:t>
            </a:r>
            <a:r>
              <a:rPr lang="en-CA" sz="2800" dirty="0" smtClean="0">
                <a:latin typeface="Segoe UI Light" panose="020B0502040204020203" pitchFamily="34" charset="0"/>
                <a:cs typeface="Segoe UI Light" panose="020B0502040204020203" pitchFamily="34" charset="0"/>
              </a:rPr>
              <a:t>” statement to catch any conditions we didn’t list</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4610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elif</a:t>
            </a:r>
            <a:endParaRPr lang="en-US" dirty="0"/>
          </a:p>
        </p:txBody>
      </p:sp>
    </p:spTree>
    <p:extLst>
      <p:ext uri="{BB962C8B-B14F-4D97-AF65-F5344CB8AC3E}">
        <p14:creationId xmlns:p14="http://schemas.microsoft.com/office/powerpoint/2010/main" val="245986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win the lottery and the prize is over a million dollars then retire to a life of luxury</a:t>
            </a:r>
            <a:br>
              <a:rPr lang="en-CA" dirty="0"/>
            </a:br>
            <a:endParaRPr lang="en-US" dirty="0"/>
          </a:p>
        </p:txBody>
      </p:sp>
      <p:sp>
        <p:nvSpPr>
          <p:cNvPr id="3" name="Content Placeholder 2"/>
          <p:cNvSpPr>
            <a:spLocks noGrp="1"/>
          </p:cNvSpPr>
          <p:nvPr>
            <p:ph sz="quarter" idx="10"/>
          </p:nvPr>
        </p:nvSpPr>
        <p:spPr/>
        <p:txBody>
          <a:bodyPr/>
          <a:lstStyle/>
          <a:p>
            <a:r>
              <a:rPr lang="en-CA" dirty="0" smtClean="0"/>
              <a:t>Sometimes the decision on whether to take the next step depends on a combination of factors</a:t>
            </a:r>
          </a:p>
          <a:p>
            <a:r>
              <a:rPr lang="en-CA" dirty="0" smtClean="0"/>
              <a:t>If I win the lottery, but only win $5 I can’t retire</a:t>
            </a:r>
          </a:p>
          <a:p>
            <a:r>
              <a:rPr lang="en-CA" dirty="0" smtClean="0"/>
              <a:t>If the lottery gives out a million dollars but I didn’t win, I can’t retire</a:t>
            </a:r>
          </a:p>
          <a:p>
            <a:r>
              <a:rPr lang="en-CA" dirty="0" smtClean="0"/>
              <a:t>I can only retire if I win the lottery </a:t>
            </a:r>
            <a:r>
              <a:rPr lang="en-CA" sz="4000" b="1" dirty="0" smtClean="0"/>
              <a:t>and</a:t>
            </a:r>
            <a:r>
              <a:rPr lang="en-CA" dirty="0" smtClean="0"/>
              <a:t> the prize was over a million dollars</a:t>
            </a:r>
            <a:endParaRPr lang="en-US" dirty="0"/>
          </a:p>
        </p:txBody>
      </p:sp>
    </p:spTree>
    <p:extLst>
      <p:ext uri="{BB962C8B-B14F-4D97-AF65-F5344CB8AC3E}">
        <p14:creationId xmlns:p14="http://schemas.microsoft.com/office/powerpoint/2010/main" val="269313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use “and” you are saying all the conditions must be true</a:t>
            </a:r>
            <a:r>
              <a:rPr lang="en-CA" dirty="0"/>
              <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5046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“and” is only evaluated as True if both conditions are True.</a:t>
            </a:r>
            <a:endParaRPr lang="en-US" dirty="0"/>
          </a:p>
        </p:txBody>
      </p:sp>
      <p:sp>
        <p:nvSpPr>
          <p:cNvPr id="4" name="Rectangle 1"/>
          <p:cNvSpPr>
            <a:spLocks noGrp="1" noChangeArrowheads="1"/>
          </p:cNvSpPr>
          <p:nvPr>
            <p:ph sz="quarter" idx="10"/>
          </p:nvPr>
        </p:nvSpPr>
        <p:spPr bwMode="auto">
          <a:xfrm>
            <a:off x="379514" y="1840196"/>
            <a:ext cx="1181765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statement only executes if both conditions are 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can retire"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952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5722</TotalTime>
  <Words>942</Words>
  <Application>Microsoft Office PowerPoint</Application>
  <PresentationFormat>Widescreen</PresentationFormat>
  <Paragraphs>172</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Consolas</vt:lpstr>
      <vt:lpstr>Segoe UI</vt:lpstr>
      <vt:lpstr>Segoe UI Light</vt:lpstr>
      <vt:lpstr>MVA</vt:lpstr>
      <vt:lpstr>PowerPoint Presentation</vt:lpstr>
      <vt:lpstr>Sometimes there are multiple conditions that affect the outcome of a decision</vt:lpstr>
      <vt:lpstr>If you are in Canada say hello, if you are in Germany say guten tag, if you are in France say bonjour, … </vt:lpstr>
      <vt:lpstr>The “elif” allows you to check for different values </vt:lpstr>
      <vt:lpstr>What if someone enters Japan or Italy? </vt:lpstr>
      <vt:lpstr>elif</vt:lpstr>
      <vt:lpstr>If you win the lottery and the prize is over a million dollars then retire to a life of luxury </vt:lpstr>
      <vt:lpstr>When you use “and” you are saying all the conditions must be true </vt:lpstr>
      <vt:lpstr>The “and” is only evaluated as True if both conditions are True.</vt:lpstr>
      <vt:lpstr>Here are all the possible combinations</vt:lpstr>
      <vt:lpstr>and</vt:lpstr>
      <vt:lpstr>Sometimes we want to do something if either condition is true</vt:lpstr>
      <vt:lpstr>When you use “or” you are saying please do the following if either condition is true  </vt:lpstr>
      <vt:lpstr>The “or” is evaluated as True if either of the conditions is True.</vt:lpstr>
      <vt:lpstr>Here are all the possible combinations</vt:lpstr>
      <vt:lpstr>or</vt:lpstr>
      <vt:lpstr>You can combine multiple “and”/“or” in a single if statement</vt:lpstr>
      <vt:lpstr>You can combine “and”/”or” in a single statement</vt:lpstr>
      <vt:lpstr>Combining and/or</vt:lpstr>
      <vt:lpstr>Do you remember learning order of operations for math in school?</vt:lpstr>
      <vt:lpstr>There is an order of operations for “and”/”or”  “and” are evaluated first</vt:lpstr>
      <vt:lpstr>In math, how can you specify that you want to do addition before multiplication?</vt:lpstr>
      <vt:lpstr>We can use parentheses to execute “or” before “and”</vt:lpstr>
      <vt:lpstr>Sometimes we have multiple conditions but just using and “and”/”or” may not work</vt:lpstr>
      <vt:lpstr>You can nest if statements inside each other </vt:lpstr>
      <vt:lpstr>Nested if statements</vt:lpstr>
      <vt:lpstr>Your challenge</vt:lpstr>
      <vt:lpstr>Testing 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susan ibach</cp:lastModifiedBy>
  <cp:revision>131</cp:revision>
  <dcterms:created xsi:type="dcterms:W3CDTF">2014-06-11T19:38:55Z</dcterms:created>
  <dcterms:modified xsi:type="dcterms:W3CDTF">2014-09-18T15:24:29Z</dcterms:modified>
</cp:coreProperties>
</file>