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76" r:id="rId2"/>
    <p:sldId id="301" r:id="rId3"/>
    <p:sldId id="302" r:id="rId4"/>
    <p:sldId id="277" r:id="rId5"/>
    <p:sldId id="278" r:id="rId6"/>
    <p:sldId id="306" r:id="rId7"/>
    <p:sldId id="279" r:id="rId8"/>
    <p:sldId id="280" r:id="rId9"/>
    <p:sldId id="281" r:id="rId10"/>
    <p:sldId id="283" r:id="rId11"/>
    <p:sldId id="282" r:id="rId12"/>
    <p:sldId id="307" r:id="rId13"/>
    <p:sldId id="284" r:id="rId14"/>
    <p:sldId id="285" r:id="rId15"/>
    <p:sldId id="286" r:id="rId16"/>
    <p:sldId id="308" r:id="rId17"/>
    <p:sldId id="288" r:id="rId18"/>
    <p:sldId id="289" r:id="rId19"/>
    <p:sldId id="290" r:id="rId20"/>
    <p:sldId id="309" r:id="rId21"/>
    <p:sldId id="294" r:id="rId22"/>
    <p:sldId id="295" r:id="rId23"/>
    <p:sldId id="296" r:id="rId24"/>
    <p:sldId id="297" r:id="rId25"/>
    <p:sldId id="298" r:id="rId26"/>
    <p:sldId id="310" r:id="rId27"/>
    <p:sldId id="299" r:id="rId28"/>
    <p:sldId id="300" r:id="rId29"/>
    <p:sldId id="303" r:id="rId30"/>
    <p:sldId id="304" r:id="rId31"/>
    <p:sldId id="3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276"/>
            <p14:sldId id="301"/>
            <p14:sldId id="302"/>
            <p14:sldId id="277"/>
            <p14:sldId id="278"/>
            <p14:sldId id="306"/>
            <p14:sldId id="279"/>
            <p14:sldId id="280"/>
            <p14:sldId id="281"/>
            <p14:sldId id="283"/>
            <p14:sldId id="282"/>
            <p14:sldId id="307"/>
            <p14:sldId id="284"/>
            <p14:sldId id="285"/>
            <p14:sldId id="286"/>
            <p14:sldId id="308"/>
            <p14:sldId id="288"/>
            <p14:sldId id="289"/>
            <p14:sldId id="290"/>
            <p14:sldId id="309"/>
            <p14:sldId id="294"/>
            <p14:sldId id="295"/>
            <p14:sldId id="296"/>
            <p14:sldId id="297"/>
            <p14:sldId id="298"/>
            <p14:sldId id="310"/>
            <p14:sldId id="299"/>
            <p14:sldId id="300"/>
            <p14:sldId id="303"/>
            <p14:sldId id="304"/>
            <p14:sldId id="305"/>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99" d="100"/>
          <a:sy n="99" d="100"/>
        </p:scale>
        <p:origin x="744" y="90"/>
      </p:cViewPr>
      <p:guideLst/>
    </p:cSldViewPr>
  </p:slideViewPr>
  <p:notesTextViewPr>
    <p:cViewPr>
      <p:scale>
        <a:sx n="1" d="1"/>
        <a:sy n="1" d="1"/>
      </p:scale>
      <p:origin x="0" y="0"/>
    </p:cViewPr>
  </p:notesTextViewPr>
  <p:sorterViewPr>
    <p:cViewPr>
      <p:scale>
        <a:sx n="100" d="100"/>
        <a:sy n="100" d="100"/>
      </p:scale>
      <p:origin x="0" y="-102"/>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2088465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195312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298312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3578396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292995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3969966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97553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381538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76763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4190494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501022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2459237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391369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283768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856922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Repeating </a:t>
            </a:r>
            <a:r>
              <a:rPr lang="en-CA" dirty="0" smtClean="0"/>
              <a:t>events</a:t>
            </a:r>
          </a:p>
          <a:p>
            <a:r>
              <a:rPr lang="en-CA" sz="2400" dirty="0"/>
              <a:t>f</a:t>
            </a:r>
            <a:r>
              <a:rPr lang="en-CA" sz="2400" dirty="0" smtClean="0"/>
              <a:t>or loops</a:t>
            </a:r>
            <a:endParaRPr lang="en-US" sz="2400" dirty="0"/>
          </a:p>
        </p:txBody>
      </p:sp>
      <p:sp>
        <p:nvSpPr>
          <p:cNvPr id="3" name="Subtitle 2"/>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
        <p:nvSpPr>
          <p:cNvPr id="2" name="Title 1"/>
          <p:cNvSpPr>
            <a:spLocks noGrp="1"/>
          </p:cNvSpPr>
          <p:nvPr>
            <p:ph type="title" idx="4294967295"/>
          </p:nvPr>
        </p:nvSpPr>
        <p:spPr>
          <a:xfrm>
            <a:off x="0" y="1709738"/>
            <a:ext cx="10515600" cy="2852737"/>
          </a:xfrm>
        </p:spPr>
        <p:txBody>
          <a:bodyPr/>
          <a:lstStyle/>
          <a:p>
            <a:r>
              <a:rPr lang="en-CA" dirty="0" smtClean="0"/>
              <a:t>	</a:t>
            </a:r>
            <a:endParaRPr lang="en-US" dirty="0"/>
          </a:p>
        </p:txBody>
      </p:sp>
    </p:spTree>
    <p:extLst>
      <p:ext uri="{BB962C8B-B14F-4D97-AF65-F5344CB8AC3E}">
        <p14:creationId xmlns:p14="http://schemas.microsoft.com/office/powerpoint/2010/main" val="1666615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When you change the range, you change the number of times the code executes</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grpSp>
        <p:nvGrpSpPr>
          <p:cNvPr id="17" name="Group 16"/>
          <p:cNvGrpSpPr/>
          <p:nvPr/>
        </p:nvGrpSpPr>
        <p:grpSpPr>
          <a:xfrm>
            <a:off x="4482059" y="1740663"/>
            <a:ext cx="5326823" cy="1257370"/>
            <a:chOff x="4482059" y="1740663"/>
            <a:chExt cx="5326823" cy="1257370"/>
          </a:xfrm>
        </p:grpSpPr>
        <p:sp>
          <p:nvSpPr>
            <p:cNvPr id="18" name="Rectangle 17"/>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spTree>
    <p:extLst>
      <p:ext uri="{BB962C8B-B14F-4D97-AF65-F5344CB8AC3E}">
        <p14:creationId xmlns:p14="http://schemas.microsoft.com/office/powerpoint/2010/main" val="194392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Only the indented code is repeated!</a:t>
            </a:r>
            <a:endParaRPr lang="en-US" dirty="0"/>
          </a:p>
        </p:txBody>
      </p:sp>
      <p:sp>
        <p:nvSpPr>
          <p:cNvPr id="2" name="Rectangle 1"/>
          <p:cNvSpPr>
            <a:spLocks noChangeArrowheads="1"/>
          </p:cNvSpPr>
          <p:nvPr/>
        </p:nvSpPr>
        <p:spPr bwMode="auto">
          <a:xfrm>
            <a:off x="838200" y="2106936"/>
            <a:ext cx="584006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turtle.color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'red</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smtClean="0">
                <a:solidFill>
                  <a:srgbClr val="000000"/>
                </a:solidFill>
                <a:latin typeface="Consolas" panose="020B0609020204030204" pitchFamily="49" charset="0"/>
                <a:cs typeface="Consolas" panose="020B0609020204030204" pitchFamily="49" charset="0"/>
              </a:rPr>
              <a:t>turtle.forward</a:t>
            </a:r>
            <a:r>
              <a:rPr lang="en-US" altLang="en-US" sz="2800" dirty="0" smtClean="0">
                <a:solidFill>
                  <a:srgbClr val="000000"/>
                </a:solidFill>
                <a:latin typeface="Consolas" panose="020B0609020204030204" pitchFamily="49" charset="0"/>
                <a:cs typeface="Consolas" panose="020B0609020204030204" pitchFamily="49" charset="0"/>
              </a:rPr>
              <a:t>(200</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42426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loops to draw shapes</a:t>
            </a:r>
            <a:endParaRPr lang="en-US" dirty="0"/>
          </a:p>
        </p:txBody>
      </p:sp>
    </p:spTree>
    <p:extLst>
      <p:ext uri="{BB962C8B-B14F-4D97-AF65-F5344CB8AC3E}">
        <p14:creationId xmlns:p14="http://schemas.microsoft.com/office/powerpoint/2010/main" val="240395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Now we can make new typing mistakes!</a:t>
            </a:r>
            <a:endParaRPr lang="en-US" dirty="0"/>
          </a:p>
        </p:txBody>
      </p:sp>
      <p:sp>
        <p:nvSpPr>
          <p:cNvPr id="2" name="Rectangle 1"/>
          <p:cNvSpPr>
            <a:spLocks noChangeArrowheads="1"/>
          </p:cNvSpPr>
          <p:nvPr/>
        </p:nvSpPr>
        <p:spPr bwMode="auto">
          <a:xfrm>
            <a:off x="1004341" y="3497193"/>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improt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04341" y="1543889"/>
            <a:ext cx="7273385"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Can you find three mistakes in this code?</a:t>
            </a:r>
            <a:endParaRPr lang="en-US" sz="2800" dirty="0">
              <a:latin typeface="Segoe UI Light" panose="020B0502040204020203" pitchFamily="34" charset="0"/>
              <a:cs typeface="Segoe UI Light" panose="020B0502040204020203" pitchFamily="34" charset="0"/>
            </a:endParaRPr>
          </a:p>
        </p:txBody>
      </p:sp>
      <p:sp>
        <p:nvSpPr>
          <p:cNvPr id="6" name="Rectangle 5"/>
          <p:cNvSpPr>
            <a:spLocks noChangeArrowheads="1"/>
          </p:cNvSpPr>
          <p:nvPr/>
        </p:nvSpPr>
        <p:spPr bwMode="auto">
          <a:xfrm>
            <a:off x="5938603" y="3411737"/>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7" name="Group 6"/>
          <p:cNvGrpSpPr/>
          <p:nvPr/>
        </p:nvGrpSpPr>
        <p:grpSpPr>
          <a:xfrm>
            <a:off x="5938603" y="3497193"/>
            <a:ext cx="4524530" cy="1736957"/>
            <a:chOff x="5938603" y="3497193"/>
            <a:chExt cx="4524530" cy="1736957"/>
          </a:xfrm>
        </p:grpSpPr>
        <p:sp>
          <p:nvSpPr>
            <p:cNvPr id="5" name="Oval 4"/>
            <p:cNvSpPr/>
            <p:nvPr/>
          </p:nvSpPr>
          <p:spPr>
            <a:xfrm>
              <a:off x="10013428" y="3890543"/>
              <a:ext cx="449705" cy="4497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19548" y="3497193"/>
              <a:ext cx="449705"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38603" y="4803836"/>
              <a:ext cx="1130650"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15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You can have lots of fun when you put a loop inside another loop!</a:t>
            </a:r>
            <a:endParaRPr lang="en-US" dirty="0"/>
          </a:p>
        </p:txBody>
      </p:sp>
      <p:pic>
        <p:nvPicPr>
          <p:cNvPr id="6" name="Picture 5"/>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631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smtClean="0"/>
              <a:t>Just for fun</a:t>
            </a:r>
            <a:endParaRPr lang="en-US" dirty="0"/>
          </a:p>
        </p:txBody>
      </p:sp>
      <p:pic>
        <p:nvPicPr>
          <p:cNvPr id="2" name="Picture 1"/>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42491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Nested loops</a:t>
            </a:r>
            <a:endParaRPr lang="en-US" dirty="0"/>
          </a:p>
        </p:txBody>
      </p:sp>
    </p:spTree>
    <p:extLst>
      <p:ext uri="{BB962C8B-B14F-4D97-AF65-F5344CB8AC3E}">
        <p14:creationId xmlns:p14="http://schemas.microsoft.com/office/powerpoint/2010/main" val="312536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We could use a variable to decide the number of sides our object will have</a:t>
            </a:r>
            <a:endParaRPr lang="en-US" dirty="0"/>
          </a:p>
        </p:txBody>
      </p:sp>
      <p:pic>
        <p:nvPicPr>
          <p:cNvPr id="5" name="Picture 4"/>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8845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What’s the advantage of using a variable here instead of just typing in the number?</a:t>
            </a:r>
            <a:endParaRPr lang="en-US" dirty="0"/>
          </a:p>
        </p:txBody>
      </p:sp>
      <p:sp>
        <p:nvSpPr>
          <p:cNvPr id="3" name="Content Placeholder 2"/>
          <p:cNvSpPr>
            <a:spLocks noGrp="1"/>
          </p:cNvSpPr>
          <p:nvPr>
            <p:ph sz="quarter" idx="10"/>
          </p:nvPr>
        </p:nvSpPr>
        <p:spPr/>
        <p:txBody>
          <a:bodyPr/>
          <a:lstStyle/>
          <a:p>
            <a:endParaRPr lang="en-US"/>
          </a:p>
        </p:txBody>
      </p:sp>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581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smtClean="0"/>
              <a:t>When we use a variable and we want to change a value that appears in many places, we only have to update one line of code!</a:t>
            </a:r>
            <a:endParaRPr lang="en-US" dirty="0"/>
          </a:p>
        </p:txBody>
      </p:sp>
      <p:sp>
        <p:nvSpPr>
          <p:cNvPr id="11" name="Oval 10"/>
          <p:cNvSpPr/>
          <p:nvPr/>
        </p:nvSpPr>
        <p:spPr>
          <a:xfrm>
            <a:off x="4527028" y="2806080"/>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182518" y="3649942"/>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283374" y="4054673"/>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8621" y="4924239"/>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5390" y="5641635"/>
            <a:ext cx="11766426" cy="954107"/>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Now when we have to change our code, </a:t>
            </a:r>
          </a:p>
          <a:p>
            <a:r>
              <a:rPr lang="en-CA" sz="2800" dirty="0" smtClean="0">
                <a:latin typeface="Segoe UI Light" panose="020B0502040204020203" pitchFamily="34" charset="0"/>
                <a:cs typeface="Segoe UI Light" panose="020B0502040204020203" pitchFamily="34" charset="0"/>
              </a:rPr>
              <a:t>we are less likely to make a mistake by forgetting to change one of the values</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9497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we need to perform an action more than once</a:t>
            </a:r>
            <a:endParaRPr lang="en-US" dirty="0"/>
          </a:p>
        </p:txBody>
      </p:sp>
      <p:sp>
        <p:nvSpPr>
          <p:cNvPr id="5" name="Content Placeholder 4"/>
          <p:cNvSpPr>
            <a:spLocks noGrp="1"/>
          </p:cNvSpPr>
          <p:nvPr>
            <p:ph sz="quarter" idx="10"/>
          </p:nvPr>
        </p:nvSpPr>
        <p:spPr/>
        <p:txBody>
          <a:bodyPr/>
          <a:lstStyle/>
          <a:p>
            <a:r>
              <a:rPr lang="en-CA" dirty="0" smtClean="0"/>
              <a:t>Pour a cup of coffee for each guest</a:t>
            </a:r>
          </a:p>
          <a:p>
            <a:r>
              <a:rPr lang="en-CA" dirty="0" smtClean="0"/>
              <a:t>Wash the dishes until they are all clean</a:t>
            </a:r>
          </a:p>
          <a:p>
            <a:r>
              <a:rPr lang="en-CA" dirty="0" smtClean="0"/>
              <a:t>Make a name card for each guest attending a party</a:t>
            </a:r>
          </a:p>
          <a:p>
            <a:pPr marL="0" indent="0">
              <a:buNone/>
            </a:pPr>
            <a:endParaRPr lang="en-US" dirty="0"/>
          </a:p>
        </p:txBody>
      </p:sp>
    </p:spTree>
    <p:extLst>
      <p:ext uri="{BB962C8B-B14F-4D97-AF65-F5344CB8AC3E}">
        <p14:creationId xmlns:p14="http://schemas.microsoft.com/office/powerpoint/2010/main" val="150449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 variable in our loop</a:t>
            </a:r>
            <a:endParaRPr lang="en-US" dirty="0"/>
          </a:p>
        </p:txBody>
      </p:sp>
    </p:spTree>
    <p:extLst>
      <p:ext uri="{BB962C8B-B14F-4D97-AF65-F5344CB8AC3E}">
        <p14:creationId xmlns:p14="http://schemas.microsoft.com/office/powerpoint/2010/main" val="3709154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look at the loop values within the loop</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5"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Yes, counting starts at zero in for loops, that’s pretty common in programming</a:t>
            </a:r>
            <a:endParaRPr lang="en-US" sz="3200" dirty="0">
              <a:latin typeface="Segoe UI Light" panose="020B0502040204020203" pitchFamily="34" charset="0"/>
              <a:cs typeface="Segoe UI Light" panose="020B0502040204020203" pitchFamily="34" charset="0"/>
            </a:endParaRPr>
          </a:p>
        </p:txBody>
      </p:sp>
      <p:sp>
        <p:nvSpPr>
          <p:cNvPr id="7" name="Oval 6"/>
          <p:cNvSpPr/>
          <p:nvPr/>
        </p:nvSpPr>
        <p:spPr>
          <a:xfrm>
            <a:off x="2781083" y="2298063"/>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81761" y="1856068"/>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4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start counting from “1” you can specify numbers to count to and from</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Did you notice this time the loop only executed three times?</a:t>
            </a:r>
            <a:endParaRPr lang="en-US" sz="32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4472608" y="1856068"/>
            <a:ext cx="934279"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32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tell the loop to skip values by specifying a step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range(1,10,2)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5406886"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9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One of the cool things about Python is the way you can tell it exactly what values you want to use in the loop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[1,2,3,4,5]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5267740"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96978"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096000" y="2395848"/>
            <a:ext cx="14237467" cy="7213370"/>
          </a:xfrm>
          <a:prstGeom prst="rect">
            <a:avLst/>
          </a:prstGeom>
        </p:spPr>
      </p:pic>
      <p:sp>
        <p:nvSpPr>
          <p:cNvPr id="8"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This requires using [ ] brackets instead of ( ) and you don’t use the “range” keyword</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05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And you don’t have to use numbers!</a:t>
            </a:r>
            <a:endParaRPr lang="en-US" dirty="0"/>
          </a:p>
        </p:txBody>
      </p:sp>
      <p:sp>
        <p:nvSpPr>
          <p:cNvPr id="4" name="Rectangle 1"/>
          <p:cNvSpPr>
            <a:spLocks noChangeArrowheads="1"/>
          </p:cNvSpPr>
          <p:nvPr/>
        </p:nvSpPr>
        <p:spPr bwMode="auto">
          <a:xfrm>
            <a:off x="838200" y="1690688"/>
            <a:ext cx="905728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'black</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7244127" y="2562457"/>
            <a:ext cx="4328334" cy="4295543"/>
          </a:xfrm>
          <a:prstGeom prst="rect">
            <a:avLst/>
          </a:prstGeom>
        </p:spPr>
      </p:pic>
      <p:sp>
        <p:nvSpPr>
          <p:cNvPr id="10"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What do you think this code will do?</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4189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an explicit list of values in your loop</a:t>
            </a:r>
            <a:endParaRPr lang="en-US" dirty="0"/>
          </a:p>
        </p:txBody>
      </p:sp>
    </p:spTree>
    <p:extLst>
      <p:ext uri="{BB962C8B-B14F-4D97-AF65-F5344CB8AC3E}">
        <p14:creationId xmlns:p14="http://schemas.microsoft.com/office/powerpoint/2010/main" val="1810650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even mix up different </a:t>
            </a:r>
            <a:r>
              <a:rPr lang="en-CA" dirty="0" err="1" smtClean="0"/>
              <a:t>datatypes</a:t>
            </a:r>
            <a:r>
              <a:rPr lang="en-CA" dirty="0" smtClean="0"/>
              <a:t> (e.g. numbers and strings) but…</a:t>
            </a:r>
            <a:endParaRPr lang="en-US" dirty="0"/>
          </a:p>
        </p:txBody>
      </p:sp>
      <p:sp>
        <p:nvSpPr>
          <p:cNvPr id="4" name="Rectangle 1"/>
          <p:cNvSpPr>
            <a:spLocks noChangeArrowheads="1"/>
          </p:cNvSpPr>
          <p:nvPr/>
        </p:nvSpPr>
        <p:spPr bwMode="auto">
          <a:xfrm>
            <a:off x="838200" y="1690688"/>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a:t>
            </a:r>
            <a:r>
              <a:rPr lang="en-US" altLang="en-US" sz="2800" dirty="0">
                <a:solidFill>
                  <a:srgbClr val="A31515"/>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5933442" y="2814072"/>
            <a:ext cx="9786553" cy="4958328"/>
          </a:xfrm>
          <a:prstGeom prst="rect">
            <a:avLst/>
          </a:prstGeom>
        </p:spPr>
      </p:pic>
      <p:sp>
        <p:nvSpPr>
          <p:cNvPr id="6"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You had better make sure any code using that value can handle the different </a:t>
            </a:r>
            <a:r>
              <a:rPr lang="en-CA" sz="3200" dirty="0" err="1" smtClean="0">
                <a:latin typeface="Segoe UI Light" panose="020B0502040204020203" pitchFamily="34" charset="0"/>
                <a:cs typeface="Segoe UI Light" panose="020B0502040204020203" pitchFamily="34" charset="0"/>
              </a:rPr>
              <a:t>datatypes</a:t>
            </a:r>
            <a:r>
              <a:rPr lang="en-CA" sz="3200"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1834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6449"/>
          </a:xfrm>
        </p:spPr>
        <p:txBody>
          <a:bodyPr>
            <a:normAutofit/>
          </a:bodyPr>
          <a:lstStyle/>
          <a:p>
            <a:r>
              <a:rPr lang="en-CA" dirty="0" smtClean="0"/>
              <a:t>You can’t set the color to a number so the code crashed, but print can accept strings or numbers</a:t>
            </a:r>
            <a:endParaRPr lang="en-US" dirty="0"/>
          </a:p>
        </p:txBody>
      </p:sp>
      <p:sp>
        <p:nvSpPr>
          <p:cNvPr id="4" name="Rectangle 1"/>
          <p:cNvSpPr>
            <a:spLocks noChangeArrowheads="1"/>
          </p:cNvSpPr>
          <p:nvPr/>
        </p:nvSpPr>
        <p:spPr bwMode="auto">
          <a:xfrm>
            <a:off x="838200" y="2121574"/>
            <a:ext cx="945162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33442" y="2814071"/>
            <a:ext cx="9786555" cy="4958329"/>
          </a:xfrm>
          <a:prstGeom prst="rect">
            <a:avLst/>
          </a:prstGeom>
        </p:spPr>
      </p:pic>
    </p:spTree>
    <p:extLst>
      <p:ext uri="{BB962C8B-B14F-4D97-AF65-F5344CB8AC3E}">
        <p14:creationId xmlns:p14="http://schemas.microsoft.com/office/powerpoint/2010/main" val="16679299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Get turtle to draw an octagon </a:t>
            </a:r>
          </a:p>
          <a:p>
            <a:r>
              <a:rPr lang="en-CA" dirty="0" smtClean="0"/>
              <a:t>Hint: to calculate the angle, you take 360 degrees and divide it by the number of sides of the shape you are drawing</a:t>
            </a:r>
          </a:p>
          <a:p>
            <a:r>
              <a:rPr lang="en-CA" dirty="0" smtClean="0"/>
              <a:t>Extra challenge: Let the user specify how many sides the object will have and draw whatever they ask</a:t>
            </a:r>
          </a:p>
          <a:p>
            <a:r>
              <a:rPr lang="en-CA" dirty="0" smtClean="0"/>
              <a:t>Double bonus challenge, add a nested loop to draw a smaller version of the object inside! </a:t>
            </a:r>
          </a:p>
        </p:txBody>
      </p:sp>
    </p:spTree>
    <p:extLst>
      <p:ext uri="{BB962C8B-B14F-4D97-AF65-F5344CB8AC3E}">
        <p14:creationId xmlns:p14="http://schemas.microsoft.com/office/powerpoint/2010/main" val="3481813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 code, we use loops to repeat a task</a:t>
            </a:r>
            <a:endParaRPr lang="en-US" dirty="0"/>
          </a:p>
        </p:txBody>
      </p:sp>
      <p:sp>
        <p:nvSpPr>
          <p:cNvPr id="4" name="Content Placeholder 3"/>
          <p:cNvSpPr>
            <a:spLocks noGrp="1"/>
          </p:cNvSpPr>
          <p:nvPr>
            <p:ph sz="quarter" idx="10"/>
          </p:nvPr>
        </p:nvSpPr>
        <p:spPr/>
        <p:txBody>
          <a:bodyPr/>
          <a:lstStyle/>
          <a:p>
            <a:r>
              <a:rPr lang="en-CA" dirty="0" smtClean="0"/>
              <a:t>We are going to have some fun in this module by drawing objects</a:t>
            </a:r>
          </a:p>
          <a:p>
            <a:r>
              <a:rPr lang="en-CA" dirty="0" smtClean="0"/>
              <a:t>We will use loops to draw some of our objects</a:t>
            </a:r>
            <a:endParaRPr lang="en-US" dirty="0"/>
          </a:p>
        </p:txBody>
      </p:sp>
    </p:spTree>
    <p:extLst>
      <p:ext uri="{BB962C8B-B14F-4D97-AF65-F5344CB8AC3E}">
        <p14:creationId xmlns:p14="http://schemas.microsoft.com/office/powerpoint/2010/main" val="109781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a:t>
            </a:r>
            <a:r>
              <a:rPr lang="en-CA" smtClean="0"/>
              <a:t>can manage </a:t>
            </a:r>
            <a:r>
              <a:rPr lang="en-CA" dirty="0" smtClean="0"/>
              <a:t>problems which require repeating the same task over and over a fixed number of times</a:t>
            </a:r>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917429" y="1988457"/>
            <a:ext cx="4258172" cy="3788229"/>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3107132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49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Did you know Python can draw?</a:t>
            </a:r>
            <a:endParaRPr lang="en-US" dirty="0"/>
          </a:p>
        </p:txBody>
      </p:sp>
      <p:sp>
        <p:nvSpPr>
          <p:cNvPr id="6" name="Rectangle 1"/>
          <p:cNvSpPr>
            <a:spLocks noGrp="1" noChangeArrowheads="1"/>
          </p:cNvSpPr>
          <p:nvPr>
            <p:ph sz="quarter" idx="10"/>
          </p:nvPr>
        </p:nvSpPr>
        <p:spPr bwMode="auto">
          <a:xfrm>
            <a:off x="838200" y="3524241"/>
            <a:ext cx="3930884"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3402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32974" y="2047150"/>
            <a:ext cx="4700180" cy="4112658"/>
          </a:xfrm>
          <a:prstGeom prst="rect">
            <a:avLst/>
          </a:prstGeom>
        </p:spPr>
      </p:pic>
      <p:sp>
        <p:nvSpPr>
          <p:cNvPr id="4" name="Title 3"/>
          <p:cNvSpPr>
            <a:spLocks noGrp="1"/>
          </p:cNvSpPr>
          <p:nvPr>
            <p:ph type="title"/>
          </p:nvPr>
        </p:nvSpPr>
        <p:spPr/>
        <p:txBody>
          <a:bodyPr/>
          <a:lstStyle/>
          <a:p>
            <a:r>
              <a:rPr lang="en-CA" dirty="0" smtClean="0"/>
              <a:t>turtle is a library that lets you draw </a:t>
            </a:r>
            <a:endParaRPr lang="en-US" dirty="0"/>
          </a:p>
        </p:txBody>
      </p:sp>
      <p:sp>
        <p:nvSpPr>
          <p:cNvPr id="2" name="Content Placeholder 1"/>
          <p:cNvSpPr>
            <a:spLocks noGrp="1" noChangeArrowheads="1"/>
          </p:cNvSpPr>
          <p:nvPr>
            <p:ph sz="quarter" idx="10"/>
          </p:nvPr>
        </p:nvSpPr>
        <p:spPr bwMode="auto">
          <a:xfrm>
            <a:off x="838200" y="2016138"/>
            <a:ext cx="4522392"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'pink'</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92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Drawing with turtle</a:t>
            </a:r>
            <a:endParaRPr lang="en-US" dirty="0"/>
          </a:p>
        </p:txBody>
      </p:sp>
    </p:spTree>
    <p:extLst>
      <p:ext uri="{BB962C8B-B14F-4D97-AF65-F5344CB8AC3E}">
        <p14:creationId xmlns:p14="http://schemas.microsoft.com/office/powerpoint/2010/main" val="745997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You can probably guess what some of the turtle commands do</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05087902"/>
              </p:ext>
            </p:extLst>
          </p:nvPr>
        </p:nvGraphicFramePr>
        <p:xfrm>
          <a:off x="2128252" y="2419601"/>
          <a:ext cx="7169752" cy="2743200"/>
        </p:xfrm>
        <a:graphic>
          <a:graphicData uri="http://schemas.openxmlformats.org/drawingml/2006/table">
            <a:tbl>
              <a:tblPr firstRow="1" bandRow="1">
                <a:tableStyleId>{5C22544A-7EE6-4342-B048-85BDC9FD1C3A}</a:tableStyleId>
              </a:tblPr>
              <a:tblGrid>
                <a:gridCol w="2444320"/>
                <a:gridCol w="4725432"/>
              </a:tblGrid>
              <a:tr h="370840">
                <a:tc>
                  <a:txBody>
                    <a:bodyPr/>
                    <a:lstStyle/>
                    <a:p>
                      <a:r>
                        <a:rPr lang="en-CA" sz="2400" dirty="0" smtClean="0"/>
                        <a:t>Command</a:t>
                      </a:r>
                      <a:endParaRPr lang="en-US" sz="2400" dirty="0"/>
                    </a:p>
                  </a:txBody>
                  <a:tcPr/>
                </a:tc>
                <a:tc>
                  <a:txBody>
                    <a:bodyPr/>
                    <a:lstStyle/>
                    <a:p>
                      <a:r>
                        <a:rPr lang="en-CA" sz="2400" dirty="0" smtClean="0"/>
                        <a:t>Action</a:t>
                      </a:r>
                      <a:endParaRPr lang="en-US" sz="2400" dirty="0"/>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right(x)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Rotate right x degrees</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l</a:t>
                      </a:r>
                      <a:r>
                        <a:rPr lang="en-CA" altLang="en-US" sz="2400" baseline="0" dirty="0" smtClean="0">
                          <a:latin typeface="Consolas" panose="020B0609020204030204" pitchFamily="49" charset="0"/>
                          <a:cs typeface="Consolas" panose="020B0609020204030204" pitchFamily="49" charset="0"/>
                        </a:rPr>
                        <a:t>eft(x)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Rotate left x degrees</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color(</a:t>
                      </a:r>
                      <a:r>
                        <a:rPr lang="en-US" altLang="en-US" sz="2400" dirty="0" smtClean="0">
                          <a:solidFill>
                            <a:srgbClr val="A31515"/>
                          </a:solidFill>
                          <a:latin typeface="Consolas" panose="020B0609020204030204" pitchFamily="49" charset="0"/>
                          <a:cs typeface="Consolas" panose="020B0609020204030204" pitchFamily="49" charset="0"/>
                        </a:rPr>
                        <a:t>'x'</a:t>
                      </a:r>
                      <a:r>
                        <a:rPr lang="en-CA" altLang="en-US" sz="2400" dirty="0" smtClean="0">
                          <a:latin typeface="Consolas" panose="020B0609020204030204" pitchFamily="49" charset="0"/>
                          <a:cs typeface="Consolas" panose="020B0609020204030204" pitchFamily="49" charset="0"/>
                        </a:rPr>
                        <a:t>)</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Change pen color to x</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f</a:t>
                      </a:r>
                      <a:r>
                        <a:rPr lang="en-CA" altLang="en-US" sz="2400" baseline="0" dirty="0" smtClean="0">
                          <a:latin typeface="Consolas" panose="020B0609020204030204" pitchFamily="49" charset="0"/>
                          <a:cs typeface="Consolas" panose="020B0609020204030204" pitchFamily="49" charset="0"/>
                        </a:rPr>
                        <a:t>orward(x)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Move forward x </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backward(x)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Move backward x</a:t>
                      </a:r>
                    </a:p>
                  </a:txBody>
                  <a:tcPr/>
                </a:tc>
              </a:tr>
            </a:tbl>
          </a:graphicData>
        </a:graphic>
      </p:graphicFrame>
    </p:spTree>
    <p:extLst>
      <p:ext uri="{BB962C8B-B14F-4D97-AF65-F5344CB8AC3E}">
        <p14:creationId xmlns:p14="http://schemas.microsoft.com/office/powerpoint/2010/main" val="105461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732974" y="2056775"/>
            <a:ext cx="4700180" cy="4112658"/>
          </a:xfrm>
          <a:prstGeom prst="rect">
            <a:avLst/>
          </a:prstGeom>
        </p:spPr>
      </p:pic>
      <p:sp>
        <p:nvSpPr>
          <p:cNvPr id="4" name="Title 3"/>
          <p:cNvSpPr>
            <a:spLocks noGrp="1"/>
          </p:cNvSpPr>
          <p:nvPr>
            <p:ph type="title"/>
          </p:nvPr>
        </p:nvSpPr>
        <p:spPr/>
        <p:txBody>
          <a:bodyPr/>
          <a:lstStyle/>
          <a:p>
            <a:r>
              <a:rPr lang="en-CA" dirty="0" smtClean="0"/>
              <a:t>How would we get turtle do draw a square?</a:t>
            </a:r>
            <a:endParaRPr lang="en-US" dirty="0"/>
          </a:p>
        </p:txBody>
      </p:sp>
      <p:sp>
        <p:nvSpPr>
          <p:cNvPr id="5" name="Rectangle 1"/>
          <p:cNvSpPr>
            <a:spLocks noChangeArrowheads="1"/>
          </p:cNvSpPr>
          <p:nvPr/>
        </p:nvSpPr>
        <p:spPr bwMode="auto">
          <a:xfrm>
            <a:off x="838200" y="2056775"/>
            <a:ext cx="412805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2" name="Group 11"/>
          <p:cNvGrpSpPr/>
          <p:nvPr/>
        </p:nvGrpSpPr>
        <p:grpSpPr>
          <a:xfrm>
            <a:off x="662152" y="2475186"/>
            <a:ext cx="9017876" cy="1452575"/>
            <a:chOff x="662152" y="2475186"/>
            <a:chExt cx="9017876" cy="1452575"/>
          </a:xfrm>
        </p:grpSpPr>
        <p:sp>
          <p:nvSpPr>
            <p:cNvPr id="9" name="Rectangle 8"/>
            <p:cNvSpPr/>
            <p:nvPr/>
          </p:nvSpPr>
          <p:spPr>
            <a:xfrm>
              <a:off x="662152" y="2475186"/>
              <a:ext cx="4540469" cy="930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205363" y="2727434"/>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11159" y="2727432"/>
              <a:ext cx="3168869" cy="1200329"/>
            </a:xfrm>
            <a:prstGeom prst="rect">
              <a:avLst/>
            </a:prstGeom>
            <a:noFill/>
          </p:spPr>
          <p:txBody>
            <a:bodyPr wrap="square" rtlCol="0">
              <a:spAutoFit/>
            </a:bodyPr>
            <a:lstStyle/>
            <a:p>
              <a:r>
                <a:rPr lang="en-CA" sz="2400" dirty="0" smtClean="0"/>
                <a:t>We are just repeating the same two lines of code </a:t>
              </a:r>
              <a:endParaRPr lang="en-US" sz="2400" dirty="0"/>
            </a:p>
          </p:txBody>
        </p:sp>
      </p:grpSp>
    </p:spTree>
    <p:extLst>
      <p:ext uri="{BB962C8B-B14F-4D97-AF65-F5344CB8AC3E}">
        <p14:creationId xmlns:p14="http://schemas.microsoft.com/office/powerpoint/2010/main" val="292975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Loops allow us to repeat the same line of code as often as we want</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5732974" y="2056775"/>
            <a:ext cx="4700180" cy="4112658"/>
          </a:xfrm>
          <a:prstGeom prst="rect">
            <a:avLst/>
          </a:prstGeom>
        </p:spPr>
      </p:pic>
      <p:grpSp>
        <p:nvGrpSpPr>
          <p:cNvPr id="7" name="Group 6"/>
          <p:cNvGrpSpPr/>
          <p:nvPr/>
        </p:nvGrpSpPr>
        <p:grpSpPr>
          <a:xfrm>
            <a:off x="4482059" y="1740663"/>
            <a:ext cx="5326823" cy="1257370"/>
            <a:chOff x="4482059" y="1740663"/>
            <a:chExt cx="5326823" cy="1257370"/>
          </a:xfrm>
        </p:grpSpPr>
        <p:sp>
          <p:nvSpPr>
            <p:cNvPr id="3" name="Rectangle 2"/>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grpSp>
        <p:nvGrpSpPr>
          <p:cNvPr id="16" name="Group 15"/>
          <p:cNvGrpSpPr/>
          <p:nvPr/>
        </p:nvGrpSpPr>
        <p:grpSpPr>
          <a:xfrm>
            <a:off x="575873" y="3863465"/>
            <a:ext cx="3906186" cy="2305968"/>
            <a:chOff x="575873" y="3863465"/>
            <a:chExt cx="3906186" cy="2305968"/>
          </a:xfrm>
        </p:grpSpPr>
        <p:sp>
          <p:nvSpPr>
            <p:cNvPr id="14" name="Right Arrow 13"/>
            <p:cNvSpPr/>
            <p:nvPr/>
          </p:nvSpPr>
          <p:spPr>
            <a:xfrm rot="16200000">
              <a:off x="849969" y="4199586"/>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5873" y="4969104"/>
              <a:ext cx="3906186" cy="1200329"/>
            </a:xfrm>
            <a:prstGeom prst="rect">
              <a:avLst/>
            </a:prstGeom>
            <a:solidFill>
              <a:schemeClr val="bg1"/>
            </a:solidFill>
          </p:spPr>
          <p:txBody>
            <a:bodyPr wrap="square" rtlCol="0">
              <a:spAutoFit/>
            </a:bodyPr>
            <a:lstStyle/>
            <a:p>
              <a:r>
                <a:rPr lang="en-CA" sz="2400" dirty="0" smtClean="0"/>
                <a:t>You MUST indent the code you want repeated</a:t>
              </a:r>
            </a:p>
            <a:p>
              <a:endParaRPr lang="en-US" sz="2400" dirty="0"/>
            </a:p>
          </p:txBody>
        </p:sp>
      </p:grpSp>
    </p:spTree>
    <p:extLst>
      <p:ext uri="{BB962C8B-B14F-4D97-AF65-F5344CB8AC3E}">
        <p14:creationId xmlns:p14="http://schemas.microsoft.com/office/powerpoint/2010/main" val="117483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5923</TotalTime>
  <Words>677</Words>
  <Application>Microsoft Office PowerPoint</Application>
  <PresentationFormat>Widescreen</PresentationFormat>
  <Paragraphs>183</Paragraphs>
  <Slides>31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Segoe UI</vt:lpstr>
      <vt:lpstr>Segoe UI Light</vt:lpstr>
      <vt:lpstr>MVA</vt:lpstr>
      <vt:lpstr> </vt:lpstr>
      <vt:lpstr>Sometimes we need to perform an action more than once</vt:lpstr>
      <vt:lpstr>In code, we use loops to repeat a task</vt:lpstr>
      <vt:lpstr>Did you know Python can draw?</vt:lpstr>
      <vt:lpstr>turtle is a library that lets you draw </vt:lpstr>
      <vt:lpstr>Drawing with turtle</vt:lpstr>
      <vt:lpstr>You can probably guess what some of the turtle commands do</vt:lpstr>
      <vt:lpstr>How would we get turtle do draw a square?</vt:lpstr>
      <vt:lpstr>Loops allow us to repeat the same line of code as often as we want</vt:lpstr>
      <vt:lpstr>When you change the range, you change the number of times the code executes</vt:lpstr>
      <vt:lpstr>Only the indented code is repeated!</vt:lpstr>
      <vt:lpstr>Using loops to draw shapes</vt:lpstr>
      <vt:lpstr>Now we can make new typing mistakes!</vt:lpstr>
      <vt:lpstr>You can have lots of fun when you put a loop inside another loop!</vt:lpstr>
      <vt:lpstr>Just for fun</vt:lpstr>
      <vt:lpstr>Nested loops</vt:lpstr>
      <vt:lpstr>We could use a variable to decide the number of sides our object will have</vt:lpstr>
      <vt:lpstr>What’s the advantage of using a variable here instead of just typing in the number?</vt:lpstr>
      <vt:lpstr>When we use a variable and we want to change a value that appears in many places, we only have to update one line of code!</vt:lpstr>
      <vt:lpstr>Using a variable in our loop</vt:lpstr>
      <vt:lpstr>You can look at the loop values within the loop</vt:lpstr>
      <vt:lpstr>If you need to start counting from “1” you can specify numbers to count to and from</vt:lpstr>
      <vt:lpstr>You can also tell the loop to skip values by specifying a step</vt:lpstr>
      <vt:lpstr>One of the cool things about Python is the way you can tell it exactly what values you want to use in the loop</vt:lpstr>
      <vt:lpstr>And you don’t have to use numbers!</vt:lpstr>
      <vt:lpstr>Using an explicit list of values in your loop</vt:lpstr>
      <vt:lpstr>You can even mix up different datatypes (e.g. numbers and strings) but…</vt:lpstr>
      <vt:lpstr>You can’t set the color to a number so the code crashed, but print can accept strings or numbers</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susan ibach</cp:lastModifiedBy>
  <cp:revision>128</cp:revision>
  <dcterms:created xsi:type="dcterms:W3CDTF">2014-06-11T19:38:55Z</dcterms:created>
  <dcterms:modified xsi:type="dcterms:W3CDTF">2014-09-18T15:30:39Z</dcterms:modified>
</cp:coreProperties>
</file>