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451" r:id="rId2"/>
    <p:sldId id="452" r:id="rId3"/>
    <p:sldId id="458" r:id="rId4"/>
    <p:sldId id="455" r:id="rId5"/>
    <p:sldId id="459" r:id="rId6"/>
    <p:sldId id="456" r:id="rId7"/>
    <p:sldId id="457" r:id="rId8"/>
    <p:sldId id="438" r:id="rId9"/>
    <p:sldId id="257" r:id="rId10"/>
    <p:sldId id="434" r:id="rId11"/>
    <p:sldId id="436" r:id="rId12"/>
    <p:sldId id="435" r:id="rId13"/>
    <p:sldId id="437" r:id="rId14"/>
    <p:sldId id="439" r:id="rId15"/>
    <p:sldId id="440" r:id="rId16"/>
    <p:sldId id="441" r:id="rId17"/>
    <p:sldId id="442" r:id="rId18"/>
    <p:sldId id="443" r:id="rId19"/>
    <p:sldId id="444" r:id="rId20"/>
    <p:sldId id="446" r:id="rId21"/>
    <p:sldId id="445" r:id="rId22"/>
    <p:sldId id="447" r:id="rId23"/>
    <p:sldId id="448" r:id="rId24"/>
    <p:sldId id="449" r:id="rId25"/>
    <p:sldId id="45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52"/>
            <p14:sldId id="458"/>
            <p14:sldId id="455"/>
            <p14:sldId id="459"/>
            <p14:sldId id="456"/>
            <p14:sldId id="457"/>
            <p14:sldId id="438"/>
            <p14:sldId id="257"/>
            <p14:sldId id="434"/>
            <p14:sldId id="436"/>
            <p14:sldId id="435"/>
            <p14:sldId id="437"/>
            <p14:sldId id="439"/>
            <p14:sldId id="440"/>
            <p14:sldId id="441"/>
            <p14:sldId id="442"/>
            <p14:sldId id="443"/>
            <p14:sldId id="444"/>
            <p14:sldId id="446"/>
            <p14:sldId id="445"/>
            <p14:sldId id="447"/>
            <p14:sldId id="448"/>
            <p14:sldId id="449"/>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4" autoAdjust="0"/>
    <p:restoredTop sz="81713" autoAdjust="0"/>
  </p:normalViewPr>
  <p:slideViewPr>
    <p:cSldViewPr snapToGrid="0">
      <p:cViewPr varScale="1">
        <p:scale>
          <a:sx n="127" d="100"/>
          <a:sy n="127" d="100"/>
        </p:scale>
        <p:origin x="1242" y="15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09196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92137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81167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067687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94683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9</a:t>
            </a:fld>
            <a:endParaRPr lang="en-US" dirty="0"/>
          </a:p>
        </p:txBody>
      </p:sp>
    </p:spTree>
    <p:extLst>
      <p:ext uri="{BB962C8B-B14F-4D97-AF65-F5344CB8AC3E}">
        <p14:creationId xmlns:p14="http://schemas.microsoft.com/office/powerpoint/2010/main" val="3461503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19</a:t>
            </a:fld>
            <a:endParaRPr lang="en-US"/>
          </a:p>
        </p:txBody>
      </p:sp>
    </p:spTree>
    <p:extLst>
      <p:ext uri="{BB962C8B-B14F-4D97-AF65-F5344CB8AC3E}">
        <p14:creationId xmlns:p14="http://schemas.microsoft.com/office/powerpoint/2010/main" val="1724137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python.org/about/success/forecastwatch/" TargetMode="External"/><Relationship Id="rId2" Type="http://schemas.openxmlformats.org/officeDocument/2006/relationships/hyperlink" Target="https://www.python.org/about/success/ilm/" TargetMode="External"/><Relationship Id="rId1" Type="http://schemas.openxmlformats.org/officeDocument/2006/relationships/slideLayout" Target="../slideLayouts/slideLayout4.xml"/><Relationship Id="rId5" Type="http://schemas.openxmlformats.org/officeDocument/2006/relationships/hyperlink" Target="http://www.raspberrypi.org/boris-the-twitter-dino-bot/" TargetMode="External"/><Relationship Id="rId4" Type="http://schemas.openxmlformats.org/officeDocument/2006/relationships/hyperlink" Target="https://www.python.org/about/success/devne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microsoft.com/en-us/download/details.aspx?id=40787" TargetMode="External"/><Relationship Id="rId2" Type="http://schemas.openxmlformats.org/officeDocument/2006/relationships/hyperlink" Target="https://pytools.codeplex.com/wikipage?title=PTVS%20Installation" TargetMode="External"/><Relationship Id="rId1" Type="http://schemas.openxmlformats.org/officeDocument/2006/relationships/slideLayout" Target="../slideLayouts/slideLayout4.xml"/><Relationship Id="rId6" Type="http://schemas.openxmlformats.org/officeDocument/2006/relationships/hyperlink" Target="https://www.python.org/ftp/python/3.4.1/python-3.4.1.msi" TargetMode="External"/><Relationship Id="rId5" Type="http://schemas.openxmlformats.org/officeDocument/2006/relationships/hyperlink" Target="https://pytools.codeplex.com/releases/view/119891" TargetMode="External"/><Relationship Id="rId4" Type="http://schemas.openxmlformats.org/officeDocument/2006/relationships/hyperlink" Target="http://www.microsoft.com/en-us/download/details.aspx?id=43721"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Susan Ibach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Programming using Python</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Python?</a:t>
            </a:r>
            <a:endParaRPr lang="en-US" dirty="0"/>
          </a:p>
        </p:txBody>
      </p:sp>
      <p:sp>
        <p:nvSpPr>
          <p:cNvPr id="3" name="Content Placeholder 2"/>
          <p:cNvSpPr>
            <a:spLocks noGrp="1"/>
          </p:cNvSpPr>
          <p:nvPr>
            <p:ph sz="quarter" idx="10"/>
          </p:nvPr>
        </p:nvSpPr>
        <p:spPr/>
        <p:txBody>
          <a:bodyPr/>
          <a:lstStyle/>
          <a:p>
            <a:r>
              <a:rPr lang="en-CA" dirty="0" smtClean="0"/>
              <a:t>There are a LOT of different programming languages out there</a:t>
            </a:r>
          </a:p>
          <a:p>
            <a:r>
              <a:rPr lang="en-CA" dirty="0" smtClean="0"/>
              <a:t>Python is one of the easier ones to learn</a:t>
            </a:r>
          </a:p>
          <a:p>
            <a:r>
              <a:rPr lang="en-CA" dirty="0" smtClean="0"/>
              <a:t>There are lots of free tools out there you can use to code or learn Python</a:t>
            </a:r>
          </a:p>
          <a:p>
            <a:r>
              <a:rPr lang="en-CA" dirty="0" smtClean="0"/>
              <a:t>There are a lot of different ways to use Python code</a:t>
            </a:r>
          </a:p>
          <a:p>
            <a:pPr lvl="1"/>
            <a:endParaRPr lang="en-US" dirty="0"/>
          </a:p>
        </p:txBody>
      </p:sp>
    </p:spTree>
    <p:extLst>
      <p:ext uri="{BB962C8B-B14F-4D97-AF65-F5344CB8AC3E}">
        <p14:creationId xmlns:p14="http://schemas.microsoft.com/office/powerpoint/2010/main" val="319031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And as a bonus</a:t>
            </a:r>
            <a:endParaRPr lang="en-US" dirty="0"/>
          </a:p>
        </p:txBody>
      </p:sp>
      <p:sp>
        <p:nvSpPr>
          <p:cNvPr id="3" name="Content Placeholder 2"/>
          <p:cNvSpPr>
            <a:spLocks noGrp="1"/>
          </p:cNvSpPr>
          <p:nvPr>
            <p:ph sz="quarter" idx="10"/>
          </p:nvPr>
        </p:nvSpPr>
        <p:spPr>
          <a:xfrm>
            <a:off x="379413" y="1388226"/>
            <a:ext cx="11525250" cy="1980616"/>
          </a:xfrm>
        </p:spPr>
        <p:txBody>
          <a:bodyPr/>
          <a:lstStyle/>
          <a:p>
            <a:r>
              <a:rPr lang="en-CA" dirty="0" smtClean="0"/>
              <a:t>Once you learn how to code in one programming language it will be easier to learn another programming language, and another, and another…</a:t>
            </a:r>
            <a:endParaRPr lang="en-US" dirty="0"/>
          </a:p>
        </p:txBody>
      </p:sp>
      <p:sp>
        <p:nvSpPr>
          <p:cNvPr id="4" name="TextBox 3"/>
          <p:cNvSpPr txBox="1"/>
          <p:nvPr/>
        </p:nvSpPr>
        <p:spPr>
          <a:xfrm>
            <a:off x="1905803" y="4466121"/>
            <a:ext cx="660758" cy="646331"/>
          </a:xfrm>
          <a:prstGeom prst="rect">
            <a:avLst/>
          </a:prstGeom>
          <a:noFill/>
        </p:spPr>
        <p:txBody>
          <a:bodyPr wrap="none" rtlCol="0">
            <a:spAutoFit/>
          </a:bodyPr>
          <a:lstStyle/>
          <a:p>
            <a:r>
              <a:rPr lang="en-CA" sz="3600" dirty="0" smtClean="0">
                <a:solidFill>
                  <a:srgbClr val="FF0000"/>
                </a:solidFill>
              </a:rPr>
              <a:t>C#</a:t>
            </a:r>
            <a:endParaRPr lang="en-US" sz="3600" dirty="0">
              <a:solidFill>
                <a:srgbClr val="FF0000"/>
              </a:solidFill>
            </a:endParaRPr>
          </a:p>
        </p:txBody>
      </p:sp>
      <p:sp>
        <p:nvSpPr>
          <p:cNvPr id="5" name="TextBox 4"/>
          <p:cNvSpPr txBox="1"/>
          <p:nvPr/>
        </p:nvSpPr>
        <p:spPr>
          <a:xfrm>
            <a:off x="3792354" y="3368842"/>
            <a:ext cx="2035685" cy="646331"/>
          </a:xfrm>
          <a:prstGeom prst="rect">
            <a:avLst/>
          </a:prstGeom>
          <a:noFill/>
        </p:spPr>
        <p:txBody>
          <a:bodyPr wrap="none" rtlCol="0">
            <a:spAutoFit/>
          </a:bodyPr>
          <a:lstStyle/>
          <a:p>
            <a:r>
              <a:rPr lang="en-CA" sz="3600" dirty="0" smtClean="0">
                <a:solidFill>
                  <a:schemeClr val="tx2"/>
                </a:solidFill>
              </a:rPr>
              <a:t>JavaScript</a:t>
            </a:r>
            <a:endParaRPr lang="en-US" sz="3600" dirty="0">
              <a:solidFill>
                <a:schemeClr val="tx2"/>
              </a:solidFill>
            </a:endParaRPr>
          </a:p>
        </p:txBody>
      </p:sp>
      <p:sp>
        <p:nvSpPr>
          <p:cNvPr id="6" name="TextBox 5"/>
          <p:cNvSpPr txBox="1"/>
          <p:nvPr/>
        </p:nvSpPr>
        <p:spPr>
          <a:xfrm>
            <a:off x="6160168" y="4466122"/>
            <a:ext cx="893386" cy="646331"/>
          </a:xfrm>
          <a:prstGeom prst="rect">
            <a:avLst/>
          </a:prstGeom>
          <a:noFill/>
        </p:spPr>
        <p:txBody>
          <a:bodyPr wrap="none" rtlCol="0">
            <a:spAutoFit/>
          </a:bodyPr>
          <a:lstStyle/>
          <a:p>
            <a:r>
              <a:rPr lang="en-CA" sz="3600" dirty="0" smtClean="0">
                <a:solidFill>
                  <a:srgbClr val="00B050"/>
                </a:solidFill>
              </a:rPr>
              <a:t>C++</a:t>
            </a:r>
            <a:endParaRPr lang="en-US" sz="3600" dirty="0">
              <a:solidFill>
                <a:srgbClr val="00B050"/>
              </a:solidFill>
            </a:endParaRPr>
          </a:p>
        </p:txBody>
      </p:sp>
      <p:sp>
        <p:nvSpPr>
          <p:cNvPr id="7" name="TextBox 6"/>
          <p:cNvSpPr txBox="1"/>
          <p:nvPr/>
        </p:nvSpPr>
        <p:spPr>
          <a:xfrm>
            <a:off x="5034013" y="5576599"/>
            <a:ext cx="909608" cy="646331"/>
          </a:xfrm>
          <a:prstGeom prst="rect">
            <a:avLst/>
          </a:prstGeom>
          <a:noFill/>
        </p:spPr>
        <p:txBody>
          <a:bodyPr wrap="none" rtlCol="0">
            <a:spAutoFit/>
          </a:bodyPr>
          <a:lstStyle/>
          <a:p>
            <a:r>
              <a:rPr lang="en-CA" sz="3600" dirty="0" smtClean="0">
                <a:solidFill>
                  <a:srgbClr val="7030A0"/>
                </a:solidFill>
              </a:rPr>
              <a:t>Perl</a:t>
            </a:r>
            <a:endParaRPr lang="en-US" sz="3600" dirty="0">
              <a:solidFill>
                <a:srgbClr val="7030A0"/>
              </a:solidFill>
            </a:endParaRPr>
          </a:p>
        </p:txBody>
      </p:sp>
      <p:sp>
        <p:nvSpPr>
          <p:cNvPr id="8" name="TextBox 7"/>
          <p:cNvSpPr txBox="1"/>
          <p:nvPr/>
        </p:nvSpPr>
        <p:spPr>
          <a:xfrm>
            <a:off x="7349565" y="3503224"/>
            <a:ext cx="824265" cy="646331"/>
          </a:xfrm>
          <a:prstGeom prst="rect">
            <a:avLst/>
          </a:prstGeom>
          <a:noFill/>
        </p:spPr>
        <p:txBody>
          <a:bodyPr wrap="none" rtlCol="0">
            <a:spAutoFit/>
          </a:bodyPr>
          <a:lstStyle/>
          <a:p>
            <a:r>
              <a:rPr lang="en-CA" sz="3600" dirty="0" smtClean="0">
                <a:solidFill>
                  <a:schemeClr val="accent6">
                    <a:lumMod val="50000"/>
                  </a:schemeClr>
                </a:solidFill>
              </a:rPr>
              <a:t>???</a:t>
            </a:r>
            <a:endParaRPr lang="en-US" sz="3600" dirty="0">
              <a:solidFill>
                <a:schemeClr val="accent6">
                  <a:lumMod val="50000"/>
                </a:schemeClr>
              </a:solidFill>
            </a:endParaRPr>
          </a:p>
        </p:txBody>
      </p:sp>
    </p:spTree>
    <p:extLst>
      <p:ext uri="{BB962C8B-B14F-4D97-AF65-F5344CB8AC3E}">
        <p14:creationId xmlns:p14="http://schemas.microsoft.com/office/powerpoint/2010/main" val="16994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Does anyone really use Python?</a:t>
            </a:r>
            <a:endParaRPr lang="en-US" dirty="0"/>
          </a:p>
        </p:txBody>
      </p:sp>
      <p:sp>
        <p:nvSpPr>
          <p:cNvPr id="3" name="Content Placeholder 2"/>
          <p:cNvSpPr>
            <a:spLocks noGrp="1"/>
          </p:cNvSpPr>
          <p:nvPr>
            <p:ph sz="quarter" idx="10"/>
          </p:nvPr>
        </p:nvSpPr>
        <p:spPr/>
        <p:txBody>
          <a:bodyPr/>
          <a:lstStyle/>
          <a:p>
            <a:r>
              <a:rPr lang="en-CA" dirty="0" smtClean="0">
                <a:hlinkClick r:id="rId2"/>
              </a:rPr>
              <a:t>Industrial Light and Magic </a:t>
            </a:r>
            <a:r>
              <a:rPr lang="en-CA" dirty="0" smtClean="0"/>
              <a:t>uses Python to help with image processing and lighting special effects</a:t>
            </a:r>
          </a:p>
          <a:p>
            <a:r>
              <a:rPr lang="en-CA" dirty="0" smtClean="0">
                <a:hlinkClick r:id="rId3"/>
              </a:rPr>
              <a:t>ForecastWatch.com</a:t>
            </a:r>
            <a:r>
              <a:rPr lang="en-CA" dirty="0" smtClean="0"/>
              <a:t> uses Python to help with weather forecasts</a:t>
            </a:r>
          </a:p>
          <a:p>
            <a:r>
              <a:rPr lang="en-CA" dirty="0" err="1" smtClean="0">
                <a:hlinkClick r:id="rId4"/>
              </a:rPr>
              <a:t>DevNet</a:t>
            </a:r>
            <a:r>
              <a:rPr lang="en-CA" dirty="0" smtClean="0"/>
              <a:t> uses Python to aggregate news feeds</a:t>
            </a:r>
          </a:p>
          <a:p>
            <a:r>
              <a:rPr lang="en-CA" dirty="0" smtClean="0"/>
              <a:t>A student in </a:t>
            </a:r>
            <a:r>
              <a:rPr lang="en-CA" smtClean="0"/>
              <a:t>the </a:t>
            </a:r>
            <a:r>
              <a:rPr lang="en-CA" smtClean="0"/>
              <a:t>England </a:t>
            </a:r>
            <a:r>
              <a:rPr lang="en-CA" dirty="0" smtClean="0"/>
              <a:t>made a desktop </a:t>
            </a:r>
            <a:r>
              <a:rPr lang="en-CA" dirty="0" smtClean="0">
                <a:hlinkClick r:id="rId5"/>
              </a:rPr>
              <a:t>dinosaur roar</a:t>
            </a:r>
            <a:r>
              <a:rPr lang="en-CA" dirty="0" smtClean="0"/>
              <a:t> every time it was mentioned on twitter with Python and Raspberry Pi</a:t>
            </a:r>
            <a:endParaRPr lang="en-US" dirty="0"/>
          </a:p>
        </p:txBody>
      </p:sp>
    </p:spTree>
    <p:extLst>
      <p:ext uri="{BB962C8B-B14F-4D97-AF65-F5344CB8AC3E}">
        <p14:creationId xmlns:p14="http://schemas.microsoft.com/office/powerpoint/2010/main" val="418193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But let’s be clear about something…	</a:t>
            </a:r>
            <a:endParaRPr lang="en-US" dirty="0"/>
          </a:p>
        </p:txBody>
      </p:sp>
      <p:sp>
        <p:nvSpPr>
          <p:cNvPr id="3" name="Content Placeholder 2"/>
          <p:cNvSpPr>
            <a:spLocks noGrp="1"/>
          </p:cNvSpPr>
          <p:nvPr>
            <p:ph sz="quarter" idx="10"/>
          </p:nvPr>
        </p:nvSpPr>
        <p:spPr/>
        <p:txBody>
          <a:bodyPr/>
          <a:lstStyle/>
          <a:p>
            <a:r>
              <a:rPr lang="en-CA" dirty="0" smtClean="0"/>
              <a:t>You won’t learn enough in this course to start adding special effects to the next big superhero movie</a:t>
            </a:r>
          </a:p>
          <a:p>
            <a:r>
              <a:rPr lang="en-CA" dirty="0" smtClean="0"/>
              <a:t>You WILL learn enough to start solving real world problems with code</a:t>
            </a:r>
          </a:p>
          <a:p>
            <a:r>
              <a:rPr lang="en-CA" dirty="0" smtClean="0"/>
              <a:t>OR to just start having some fun </a:t>
            </a:r>
            <a:r>
              <a:rPr lang="en-CA" dirty="0" smtClean="0">
                <a:sym typeface="Wingdings" panose="05000000000000000000" pitchFamily="2" charset="2"/>
              </a:rPr>
              <a:t></a:t>
            </a:r>
            <a:endParaRPr lang="en-US" dirty="0"/>
          </a:p>
        </p:txBody>
      </p:sp>
    </p:spTree>
    <p:extLst>
      <p:ext uri="{BB962C8B-B14F-4D97-AF65-F5344CB8AC3E}">
        <p14:creationId xmlns:p14="http://schemas.microsoft.com/office/powerpoint/2010/main" val="121559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how do I get started?</a:t>
            </a:r>
            <a:endParaRPr lang="en-US" dirty="0"/>
          </a:p>
        </p:txBody>
      </p:sp>
      <p:pic>
        <p:nvPicPr>
          <p:cNvPr id="4"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3792354" y="1597795"/>
            <a:ext cx="4956522" cy="4630270"/>
          </a:xfrm>
        </p:spPr>
      </p:pic>
    </p:spTree>
    <p:extLst>
      <p:ext uri="{BB962C8B-B14F-4D97-AF65-F5344CB8AC3E}">
        <p14:creationId xmlns:p14="http://schemas.microsoft.com/office/powerpoint/2010/main" val="870869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b="0" dirty="0" smtClean="0"/>
              <a:t>There are a lot of different tools out there you can use to write Python Code.</a:t>
            </a:r>
          </a:p>
          <a:p>
            <a:r>
              <a:rPr lang="en-CA" b="0" dirty="0" smtClean="0"/>
              <a:t>In this course we will use Visual Studio + Python Tools for Visual Studio</a:t>
            </a:r>
            <a:endParaRPr lang="en-US" b="0" dirty="0"/>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13036" y="1609726"/>
            <a:ext cx="3028950" cy="2238375"/>
          </a:xfrm>
        </p:spPr>
      </p:pic>
      <p:sp>
        <p:nvSpPr>
          <p:cNvPr id="2" name="Title 1"/>
          <p:cNvSpPr>
            <a:spLocks noGrp="1"/>
          </p:cNvSpPr>
          <p:nvPr>
            <p:ph type="title"/>
          </p:nvPr>
        </p:nvSpPr>
        <p:spPr/>
        <p:txBody>
          <a:bodyPr/>
          <a:lstStyle/>
          <a:p>
            <a:r>
              <a:rPr lang="en-CA" dirty="0" smtClean="0"/>
              <a:t>You need to install software on your PC/laptop</a:t>
            </a:r>
            <a:endParaRPr lang="en-US" dirty="0"/>
          </a:p>
        </p:txBody>
      </p:sp>
      <p:pic>
        <p:nvPicPr>
          <p:cNvPr id="6" name="Picture 5"/>
          <p:cNvPicPr>
            <a:picLocks noChangeAspect="1"/>
          </p:cNvPicPr>
          <p:nvPr/>
        </p:nvPicPr>
        <p:blipFill>
          <a:blip r:embed="rId3"/>
          <a:stretch>
            <a:fillRect/>
          </a:stretch>
        </p:blipFill>
        <p:spPr>
          <a:xfrm>
            <a:off x="5172425" y="4536957"/>
            <a:ext cx="6486525" cy="1114425"/>
          </a:xfrm>
          <a:prstGeom prst="rect">
            <a:avLst/>
          </a:prstGeom>
        </p:spPr>
      </p:pic>
    </p:spTree>
    <p:extLst>
      <p:ext uri="{BB962C8B-B14F-4D97-AF65-F5344CB8AC3E}">
        <p14:creationId xmlns:p14="http://schemas.microsoft.com/office/powerpoint/2010/main" val="243759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a:t>
            </a:r>
            <a:r>
              <a:rPr lang="en-CA" dirty="0" smtClean="0">
                <a:hlinkClick r:id="rId2"/>
              </a:rPr>
              <a:t>installation steps </a:t>
            </a:r>
            <a:r>
              <a:rPr lang="en-CA" dirty="0" smtClean="0"/>
              <a:t>are explained at the Python Tools for Visual Studio website</a:t>
            </a:r>
            <a:endParaRPr lang="en-US" dirty="0"/>
          </a:p>
        </p:txBody>
      </p:sp>
      <p:sp>
        <p:nvSpPr>
          <p:cNvPr id="2" name="Content Placeholder 1"/>
          <p:cNvSpPr>
            <a:spLocks noGrp="1"/>
          </p:cNvSpPr>
          <p:nvPr>
            <p:ph sz="quarter" idx="10"/>
          </p:nvPr>
        </p:nvSpPr>
        <p:spPr/>
        <p:txBody>
          <a:bodyPr/>
          <a:lstStyle/>
          <a:p>
            <a:pPr marL="514350" indent="-514350">
              <a:buFont typeface="+mj-lt"/>
              <a:buAutoNum type="arabicPeriod"/>
            </a:pPr>
            <a:r>
              <a:rPr lang="en-CA" dirty="0" smtClean="0"/>
              <a:t>Install </a:t>
            </a:r>
            <a:r>
              <a:rPr lang="en-CA" dirty="0" smtClean="0">
                <a:hlinkClick r:id="rId3"/>
              </a:rPr>
              <a:t>Visual Studio 2013 for desktop </a:t>
            </a:r>
            <a:r>
              <a:rPr lang="en-CA" dirty="0" smtClean="0"/>
              <a:t>(free)</a:t>
            </a:r>
          </a:p>
          <a:p>
            <a:pPr marL="514350" indent="-514350">
              <a:buFont typeface="+mj-lt"/>
              <a:buAutoNum type="arabicPeriod"/>
            </a:pPr>
            <a:r>
              <a:rPr lang="en-CA" dirty="0" smtClean="0"/>
              <a:t>Install </a:t>
            </a:r>
            <a:r>
              <a:rPr lang="en-CA" dirty="0" smtClean="0">
                <a:hlinkClick r:id="rId4"/>
              </a:rPr>
              <a:t>Visual Studio 2013 Update 3 </a:t>
            </a:r>
            <a:r>
              <a:rPr lang="en-CA" dirty="0" smtClean="0"/>
              <a:t>so you have the latest features</a:t>
            </a:r>
          </a:p>
          <a:p>
            <a:pPr marL="514350" indent="-514350">
              <a:buFont typeface="+mj-lt"/>
              <a:buAutoNum type="arabicPeriod"/>
            </a:pPr>
            <a:r>
              <a:rPr lang="en-CA" dirty="0" smtClean="0"/>
              <a:t>Install </a:t>
            </a:r>
            <a:r>
              <a:rPr lang="en-CA" dirty="0" smtClean="0">
                <a:hlinkClick r:id="rId5"/>
              </a:rPr>
              <a:t>Python Tools for Visual Studio</a:t>
            </a:r>
            <a:endParaRPr lang="en-CA" dirty="0" smtClean="0"/>
          </a:p>
          <a:p>
            <a:pPr marL="514350" indent="-514350">
              <a:buFont typeface="+mj-lt"/>
              <a:buAutoNum type="arabicPeriod"/>
            </a:pPr>
            <a:r>
              <a:rPr lang="en-CA" dirty="0" smtClean="0"/>
              <a:t>Install the </a:t>
            </a:r>
            <a:r>
              <a:rPr lang="en-CA" dirty="0" smtClean="0">
                <a:hlinkClick r:id="rId6"/>
              </a:rPr>
              <a:t>Python 3.4 interpreter </a:t>
            </a:r>
            <a:endParaRPr lang="en-US" dirty="0"/>
          </a:p>
        </p:txBody>
      </p:sp>
    </p:spTree>
    <p:extLst>
      <p:ext uri="{BB962C8B-B14F-4D97-AF65-F5344CB8AC3E}">
        <p14:creationId xmlns:p14="http://schemas.microsoft.com/office/powerpoint/2010/main" val="1529179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
          </p:nvPr>
        </p:nvSpPr>
        <p:spPr/>
        <p:txBody>
          <a:bodyPr>
            <a:normAutofit fontScale="92500" lnSpcReduction="20000"/>
          </a:bodyPr>
          <a:lstStyle/>
          <a:p>
            <a:r>
              <a:rPr lang="en-CA" dirty="0"/>
              <a:t>There are actually a lot of different </a:t>
            </a:r>
            <a:r>
              <a:rPr lang="en-CA" dirty="0" smtClean="0"/>
              <a:t>flavors of Python: </a:t>
            </a:r>
          </a:p>
          <a:p>
            <a:r>
              <a:rPr lang="en-CA" dirty="0" err="1" smtClean="0"/>
              <a:t>IronPython</a:t>
            </a:r>
            <a:r>
              <a:rPr lang="en-CA" dirty="0" smtClean="0"/>
              <a:t>, </a:t>
            </a:r>
            <a:r>
              <a:rPr lang="en-CA" dirty="0" err="1" smtClean="0"/>
              <a:t>IPython</a:t>
            </a:r>
            <a:r>
              <a:rPr lang="en-CA" dirty="0" smtClean="0"/>
              <a:t>, </a:t>
            </a:r>
            <a:r>
              <a:rPr lang="en-CA" dirty="0" err="1" smtClean="0"/>
              <a:t>CPython</a:t>
            </a:r>
            <a:r>
              <a:rPr lang="en-CA" dirty="0" smtClean="0"/>
              <a:t>, </a:t>
            </a:r>
            <a:r>
              <a:rPr lang="en-CA" dirty="0" err="1" smtClean="0"/>
              <a:t>PyPy</a:t>
            </a:r>
            <a:r>
              <a:rPr lang="en-CA" dirty="0" smtClean="0"/>
              <a:t>, </a:t>
            </a:r>
            <a:r>
              <a:rPr lang="en-CA" dirty="0" err="1" smtClean="0"/>
              <a:t>Jython</a:t>
            </a:r>
            <a:r>
              <a:rPr lang="en-CA" dirty="0" smtClean="0"/>
              <a:t>, Canopy, Anaconda, …</a:t>
            </a:r>
          </a:p>
          <a:p>
            <a:r>
              <a:rPr lang="en-CA" dirty="0" smtClean="0"/>
              <a:t>We will be using the </a:t>
            </a:r>
            <a:r>
              <a:rPr lang="en-CA" dirty="0" err="1" smtClean="0"/>
              <a:t>CPython</a:t>
            </a:r>
            <a:r>
              <a:rPr lang="en-CA" dirty="0" smtClean="0"/>
              <a:t> interpreter with Python 3.4</a:t>
            </a:r>
          </a:p>
          <a:p>
            <a:r>
              <a:rPr lang="en-CA" dirty="0" smtClean="0"/>
              <a:t>So, if you copy code from a website and it doesn’t work don’t panic! It might just be a slightly different version of Python</a:t>
            </a:r>
          </a:p>
          <a:p>
            <a:pPr marL="0" indent="0">
              <a:buNone/>
            </a:pPr>
            <a:endParaRPr lang="en-US" dirty="0"/>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
        <p:nvSpPr>
          <p:cNvPr id="8" name="Title 7"/>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30208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CA" b="0" dirty="0" smtClean="0"/>
              <a:t>There is a tradition among programmers</a:t>
            </a:r>
          </a:p>
          <a:p>
            <a:r>
              <a:rPr lang="en-CA" b="0" dirty="0" smtClean="0"/>
              <a:t>We always test our installation by writing the same program:</a:t>
            </a:r>
            <a:endParaRPr lang="en-US" b="0" dirty="0" smtClean="0"/>
          </a:p>
        </p:txBody>
      </p:sp>
      <p:pic>
        <p:nvPicPr>
          <p:cNvPr id="5" name="Content Placeholder 4"/>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026441" y="1371601"/>
            <a:ext cx="3696101" cy="4521968"/>
          </a:xfrm>
        </p:spPr>
      </p:pic>
      <p:sp>
        <p:nvSpPr>
          <p:cNvPr id="4" name="Title 3"/>
          <p:cNvSpPr>
            <a:spLocks noGrp="1"/>
          </p:cNvSpPr>
          <p:nvPr>
            <p:ph type="title"/>
          </p:nvPr>
        </p:nvSpPr>
        <p:spPr/>
        <p:txBody>
          <a:bodyPr/>
          <a:lstStyle/>
          <a:p>
            <a:r>
              <a:rPr lang="en-CA" dirty="0" smtClean="0"/>
              <a:t>How do I know I installed everything correctly?</a:t>
            </a:r>
            <a:endParaRPr lang="en-US" dirty="0"/>
          </a:p>
        </p:txBody>
      </p:sp>
      <p:sp>
        <p:nvSpPr>
          <p:cNvPr id="6" name="TextBox 5"/>
          <p:cNvSpPr txBox="1"/>
          <p:nvPr/>
        </p:nvSpPr>
        <p:spPr>
          <a:xfrm>
            <a:off x="8489482" y="1819176"/>
            <a:ext cx="2027478" cy="523220"/>
          </a:xfrm>
          <a:prstGeom prst="rect">
            <a:avLst/>
          </a:prstGeom>
          <a:noFill/>
        </p:spPr>
        <p:txBody>
          <a:bodyPr wrap="none" rtlCol="0">
            <a:spAutoFit/>
          </a:bodyPr>
          <a:lstStyle/>
          <a:p>
            <a:r>
              <a:rPr lang="en-CA" sz="2800" dirty="0" smtClean="0"/>
              <a:t>Hello World!</a:t>
            </a:r>
            <a:endParaRPr lang="en-US" sz="2800" dirty="0"/>
          </a:p>
        </p:txBody>
      </p:sp>
    </p:spTree>
    <p:extLst>
      <p:ext uri="{BB962C8B-B14F-4D97-AF65-F5344CB8AC3E}">
        <p14:creationId xmlns:p14="http://schemas.microsoft.com/office/powerpoint/2010/main" val="167295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Creating your Hello World program!</a:t>
            </a:r>
            <a:endParaRPr lang="en-US" dirty="0"/>
          </a:p>
        </p:txBody>
      </p:sp>
    </p:spTree>
    <p:extLst>
      <p:ext uri="{BB962C8B-B14F-4D97-AF65-F5344CB8AC3E}">
        <p14:creationId xmlns:p14="http://schemas.microsoft.com/office/powerpoint/2010/main" val="757686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45396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 have now created your first application</a:t>
            </a:r>
            <a:endParaRPr lang="en-US" dirty="0"/>
          </a:p>
        </p:txBody>
      </p:sp>
      <p:sp>
        <p:nvSpPr>
          <p:cNvPr id="5" name="Rectangle 1"/>
          <p:cNvSpPr>
            <a:spLocks noGrp="1" noChangeArrowheads="1"/>
          </p:cNvSpPr>
          <p:nvPr>
            <p:ph sz="quarter" idx="10"/>
          </p:nvPr>
        </p:nvSpPr>
        <p:spPr bwMode="auto">
          <a:xfrm>
            <a:off x="379514" y="1245702"/>
            <a:ext cx="375295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2405170" y="2526152"/>
            <a:ext cx="10575150" cy="3324174"/>
          </a:xfrm>
          <a:prstGeom prst="rect">
            <a:avLst/>
          </a:prstGeom>
        </p:spPr>
      </p:pic>
    </p:spTree>
    <p:extLst>
      <p:ext uri="{BB962C8B-B14F-4D97-AF65-F5344CB8AC3E}">
        <p14:creationId xmlns:p14="http://schemas.microsoft.com/office/powerpoint/2010/main" val="1378770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Pick up good habits right away!</a:t>
            </a:r>
            <a:endParaRPr lang="en-US" dirty="0"/>
          </a:p>
        </p:txBody>
      </p:sp>
      <p:sp>
        <p:nvSpPr>
          <p:cNvPr id="4" name="Content Placeholder 3"/>
          <p:cNvSpPr>
            <a:spLocks noGrp="1"/>
          </p:cNvSpPr>
          <p:nvPr>
            <p:ph sz="quarter" idx="10"/>
          </p:nvPr>
        </p:nvSpPr>
        <p:spPr/>
        <p:txBody>
          <a:bodyPr/>
          <a:lstStyle/>
          <a:p>
            <a:r>
              <a:rPr lang="en-CA" dirty="0" smtClean="0"/>
              <a:t>Comments in your code help you or someone else understand</a:t>
            </a:r>
          </a:p>
          <a:p>
            <a:pPr lvl="1"/>
            <a:r>
              <a:rPr lang="en-CA" dirty="0"/>
              <a:t>W</a:t>
            </a:r>
            <a:r>
              <a:rPr lang="en-CA" dirty="0" smtClean="0"/>
              <a:t>hat your program does</a:t>
            </a:r>
          </a:p>
          <a:p>
            <a:pPr lvl="1"/>
            <a:r>
              <a:rPr lang="en-CA" dirty="0" smtClean="0"/>
              <a:t>What a particular line or section of code does</a:t>
            </a:r>
          </a:p>
          <a:p>
            <a:pPr lvl="1"/>
            <a:r>
              <a:rPr lang="en-CA" dirty="0" smtClean="0"/>
              <a:t>Why you chose to do something a particular way</a:t>
            </a:r>
          </a:p>
          <a:p>
            <a:pPr lvl="1"/>
            <a:r>
              <a:rPr lang="en-CA" dirty="0" smtClean="0"/>
              <a:t>Anything that might be helpful to know if I am looking at the code later and trying to understand it!</a:t>
            </a:r>
          </a:p>
          <a:p>
            <a:endParaRPr lang="en-US" dirty="0"/>
          </a:p>
        </p:txBody>
      </p:sp>
    </p:spTree>
    <p:extLst>
      <p:ext uri="{BB962C8B-B14F-4D97-AF65-F5344CB8AC3E}">
        <p14:creationId xmlns:p14="http://schemas.microsoft.com/office/powerpoint/2010/main" val="345902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 Python we use a </a:t>
            </a:r>
            <a:r>
              <a:rPr lang="en-CA" dirty="0" smtClean="0">
                <a:solidFill>
                  <a:schemeClr val="accent3">
                    <a:lumMod val="75000"/>
                  </a:schemeClr>
                </a:solidFill>
              </a:rPr>
              <a:t>#</a:t>
            </a:r>
            <a:r>
              <a:rPr lang="en-CA" dirty="0" smtClean="0"/>
              <a:t> to indicate comments</a:t>
            </a:r>
            <a:endParaRPr lang="en-US" dirty="0"/>
          </a:p>
        </p:txBody>
      </p:sp>
      <p:sp>
        <p:nvSpPr>
          <p:cNvPr id="4" name="Rectangle 1"/>
          <p:cNvSpPr>
            <a:spLocks noChangeArrowheads="1"/>
          </p:cNvSpPr>
          <p:nvPr/>
        </p:nvSpPr>
        <p:spPr bwMode="auto">
          <a:xfrm>
            <a:off x="379413" y="1388226"/>
            <a:ext cx="834074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#My first Python Application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#Created by me!</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command displays a message on the screen</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4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World'</a:t>
            </a:r>
            <a:r>
              <a:rPr kumimoji="0" lang="en-US" altLang="en-US" sz="2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rot="20036702">
            <a:off x="1112376" y="2833467"/>
            <a:ext cx="9928680" cy="1200329"/>
          </a:xfrm>
          <a:prstGeom prst="rect">
            <a:avLst/>
          </a:prstGeom>
          <a:solidFill>
            <a:schemeClr val="bg1"/>
          </a:solidFill>
        </p:spPr>
        <p:txBody>
          <a:bodyPr wrap="none" rtlCol="0">
            <a:spAutoFit/>
          </a:bodyPr>
          <a:lstStyle/>
          <a:p>
            <a:r>
              <a:rPr lang="en-CA" sz="7200" dirty="0" smtClean="0"/>
              <a:t>Did you notice the colors?</a:t>
            </a:r>
            <a:endParaRPr lang="en-US" sz="7200" dirty="0"/>
          </a:p>
        </p:txBody>
      </p:sp>
    </p:spTree>
    <p:extLst>
      <p:ext uri="{BB962C8B-B14F-4D97-AF65-F5344CB8AC3E}">
        <p14:creationId xmlns:p14="http://schemas.microsoft.com/office/powerpoint/2010/main" val="340468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
          </p:nvPr>
        </p:nvSpPr>
        <p:spPr/>
        <p:txBody>
          <a:bodyPr/>
          <a:lstStyle/>
          <a:p>
            <a:r>
              <a:rPr lang="en-CA" b="0" dirty="0" smtClean="0"/>
              <a:t>You can change the colors if you want</a:t>
            </a:r>
          </a:p>
          <a:p>
            <a:r>
              <a:rPr lang="en-CA" b="0" dirty="0" smtClean="0"/>
              <a:t>Go to Quick Launch, type Colors, select </a:t>
            </a:r>
            <a:r>
              <a:rPr lang="en-CA" dirty="0" smtClean="0"/>
              <a:t>Options | Environment | Fonts and Colors </a:t>
            </a:r>
          </a:p>
          <a:p>
            <a:r>
              <a:rPr lang="en-CA" b="0" dirty="0" smtClean="0"/>
              <a:t>Change it to whatever you want</a:t>
            </a:r>
            <a:endParaRPr lang="en-US" b="0" dirty="0"/>
          </a:p>
        </p:txBody>
      </p:sp>
      <p:sp>
        <p:nvSpPr>
          <p:cNvPr id="2" name="Title 1"/>
          <p:cNvSpPr>
            <a:spLocks noGrp="1"/>
          </p:cNvSpPr>
          <p:nvPr>
            <p:ph type="title"/>
          </p:nvPr>
        </p:nvSpPr>
        <p:spPr/>
        <p:txBody>
          <a:bodyPr>
            <a:normAutofit fontScale="90000"/>
          </a:bodyPr>
          <a:lstStyle/>
          <a:p>
            <a:r>
              <a:rPr lang="en-CA" dirty="0" smtClean="0"/>
              <a:t>Visual Studio uses color coding to make your code easier to read</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5053" y="2329314"/>
            <a:ext cx="2516792" cy="2864175"/>
          </a:xfrm>
          <a:prstGeom prst="rect">
            <a:avLst/>
          </a:prstGeom>
        </p:spPr>
      </p:pic>
    </p:spTree>
    <p:extLst>
      <p:ext uri="{BB962C8B-B14F-4D97-AF65-F5344CB8AC3E}">
        <p14:creationId xmlns:p14="http://schemas.microsoft.com/office/powerpoint/2010/main" val="200616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Congratulations you are now a coder</a:t>
            </a:r>
            <a:endParaRPr lang="en-US" dirty="0"/>
          </a:p>
        </p:txBody>
      </p:sp>
      <p:pic>
        <p:nvPicPr>
          <p:cNvPr id="6" name="Content Placeholder 5"/>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flipH="1">
            <a:off x="3012705" y="1249074"/>
            <a:ext cx="5390149" cy="4795277"/>
          </a:xfrm>
          <a:prstGeom prst="rect">
            <a:avLst/>
          </a:prstGeom>
        </p:spPr>
      </p:pic>
    </p:spTree>
    <p:extLst>
      <p:ext uri="{BB962C8B-B14F-4D97-AF65-F5344CB8AC3E}">
        <p14:creationId xmlns:p14="http://schemas.microsoft.com/office/powerpoint/2010/main" val="28021858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2573921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845309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One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Working with</a:t>
                      </a:r>
                      <a:r>
                        <a:rPr lang="en-US" sz="2400" baseline="0" dirty="0" smtClean="0">
                          <a:latin typeface="Segoe UI Light" panose="020B0502040204020203" pitchFamily="34" charset="0"/>
                          <a:cs typeface="Segoe UI Light" panose="020B0502040204020203" pitchFamily="34" charset="0"/>
                        </a:rPr>
                        <a:t> dates and times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Displaying text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Making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String variables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Complex decisions with code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Storing numbers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3101442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43443508"/>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Programming using Python  - Day Two</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08 | Repeating events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12 | Reading from files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09 | Repeating events until done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13</a:t>
                      </a:r>
                      <a:r>
                        <a:rPr lang="en-US" sz="2400" baseline="0" dirty="0" smtClean="0">
                          <a:latin typeface="Segoe UI Light" panose="020B0502040204020203" pitchFamily="34" charset="0"/>
                          <a:cs typeface="Segoe UI Light" panose="020B0502040204020203" pitchFamily="34" charset="0"/>
                        </a:rPr>
                        <a:t> | Functions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Remembering lists</a:t>
                      </a:r>
                    </a:p>
                  </a:txBody>
                  <a:tcPr anchor="ctr"/>
                </a:tc>
                <a:tc>
                  <a:txBody>
                    <a:bodyPr/>
                    <a:lstStyle/>
                    <a:p>
                      <a:r>
                        <a:rPr lang="en-US" sz="2400" dirty="0" smtClean="0">
                          <a:latin typeface="Segoe UI Light" panose="020B0502040204020203" pitchFamily="34" charset="0"/>
                          <a:cs typeface="Segoe UI Light" panose="020B0502040204020203" pitchFamily="34" charset="0"/>
                        </a:rPr>
                        <a:t>14 | Handling errors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11 | How to save information in files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bl>
          </a:graphicData>
        </a:graphic>
      </p:graphicFrame>
    </p:spTree>
    <p:extLst>
      <p:ext uri="{BB962C8B-B14F-4D97-AF65-F5344CB8AC3E}">
        <p14:creationId xmlns:p14="http://schemas.microsoft.com/office/powerpoint/2010/main" val="819586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People new to programming</a:t>
            </a:r>
          </a:p>
          <a:p>
            <a:pPr lvl="1"/>
            <a:r>
              <a:rPr lang="en-US" dirty="0" smtClean="0"/>
              <a:t>Students</a:t>
            </a:r>
          </a:p>
          <a:p>
            <a:pPr lvl="1"/>
            <a:r>
              <a:rPr lang="en-US" dirty="0" smtClean="0"/>
              <a:t>Career changers</a:t>
            </a:r>
          </a:p>
          <a:p>
            <a:pPr lvl="1"/>
            <a:r>
              <a:rPr lang="en-US" dirty="0" smtClean="0"/>
              <a:t>IT Pros</a:t>
            </a:r>
          </a:p>
          <a:p>
            <a:pPr lvl="1"/>
            <a:r>
              <a:rPr lang="en-US" dirty="0" smtClean="0"/>
              <a:t>Anyone with an interest in learning to code</a:t>
            </a:r>
          </a:p>
          <a:p>
            <a:r>
              <a:rPr lang="en-US" dirty="0" smtClean="0"/>
              <a:t>If you want to follow along...</a:t>
            </a:r>
          </a:p>
          <a:p>
            <a:pPr lvl="1"/>
            <a:r>
              <a:rPr lang="en-US" dirty="0" smtClean="0"/>
              <a:t>Install Visual Studio Express</a:t>
            </a:r>
          </a:p>
          <a:p>
            <a:pPr lvl="1"/>
            <a:r>
              <a:rPr lang="en-US" dirty="0" smtClean="0"/>
              <a:t>Install the Python tools</a:t>
            </a:r>
          </a:p>
          <a:p>
            <a:pPr lvl="2"/>
            <a:r>
              <a:rPr lang="en-US" dirty="0" smtClean="0"/>
              <a:t>Instructions coming soon...</a:t>
            </a:r>
          </a:p>
        </p:txBody>
      </p:sp>
    </p:spTree>
    <p:extLst>
      <p:ext uri="{BB962C8B-B14F-4D97-AF65-F5344CB8AC3E}">
        <p14:creationId xmlns:p14="http://schemas.microsoft.com/office/powerpoint/2010/main" val="451327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a:t>IntProgPython</a:t>
            </a:r>
            <a:r>
              <a:rPr lang="en-US" dirty="0"/>
              <a:t> </a:t>
            </a:r>
            <a:r>
              <a:rPr lang="en-US" dirty="0" smtClean="0"/>
              <a:t>(expires 27 Oct 14)</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20562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Getting started</a:t>
            </a:r>
          </a:p>
          <a:p>
            <a:r>
              <a:rPr lang="en-CA" sz="2400" dirty="0" smtClean="0"/>
              <a:t>Why and How</a:t>
            </a:r>
            <a:endParaRPr lang="en-US" sz="2400" dirty="0"/>
          </a:p>
        </p:txBody>
      </p:sp>
      <p:sp>
        <p:nvSpPr>
          <p:cNvPr id="4" name="Subtitle 3"/>
          <p:cNvSpPr>
            <a:spLocks noGrp="1"/>
          </p:cNvSpPr>
          <p:nvPr>
            <p:ph type="subTitle" idx="1"/>
          </p:nvPr>
        </p:nvSpPr>
        <p:spPr/>
        <p:txBody>
          <a:bodyPr/>
          <a:lstStyle/>
          <a:p>
            <a:r>
              <a:rPr lang="en-CA" dirty="0" smtClean="0"/>
              <a:t>Susan Ibach | Technical Evangelist</a:t>
            </a:r>
          </a:p>
          <a:p>
            <a:r>
              <a:rPr lang="en-CA" dirty="0" smtClean="0"/>
              <a:t>Christopher Harrison | Content Developer</a:t>
            </a:r>
            <a:endParaRPr lang="en-US" dirty="0"/>
          </a:p>
        </p:txBody>
      </p:sp>
    </p:spTree>
    <p:extLst>
      <p:ext uri="{BB962C8B-B14F-4D97-AF65-F5344CB8AC3E}">
        <p14:creationId xmlns:p14="http://schemas.microsoft.com/office/powerpoint/2010/main" val="3053409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learn to code?</a:t>
            </a:r>
            <a:endParaRPr lang="en-US" dirty="0"/>
          </a:p>
        </p:txBody>
      </p:sp>
      <p:sp>
        <p:nvSpPr>
          <p:cNvPr id="3" name="Content Placeholder 2"/>
          <p:cNvSpPr>
            <a:spLocks noGrp="1"/>
          </p:cNvSpPr>
          <p:nvPr>
            <p:ph sz="quarter" idx="10"/>
          </p:nvPr>
        </p:nvSpPr>
        <p:spPr/>
        <p:txBody>
          <a:bodyPr/>
          <a:lstStyle/>
          <a:p>
            <a:r>
              <a:rPr lang="en-CA" dirty="0" smtClean="0"/>
              <a:t>Programming is a powerful tool you can use to solve all kinds of problems</a:t>
            </a:r>
          </a:p>
          <a:p>
            <a:r>
              <a:rPr lang="en-CA" dirty="0" smtClean="0"/>
              <a:t>What do you want to do?</a:t>
            </a:r>
          </a:p>
          <a:p>
            <a:pPr lvl="1"/>
            <a:r>
              <a:rPr lang="en-CA" dirty="0" smtClean="0"/>
              <a:t>Build a phone app to help you find directions</a:t>
            </a:r>
          </a:p>
          <a:p>
            <a:pPr lvl="1"/>
            <a:r>
              <a:rPr lang="en-CA" dirty="0" smtClean="0"/>
              <a:t>Calculate how much money you need to buy a car</a:t>
            </a:r>
          </a:p>
          <a:p>
            <a:pPr lvl="1"/>
            <a:r>
              <a:rPr lang="en-CA" dirty="0" smtClean="0"/>
              <a:t>See what people are saying about your business on social media</a:t>
            </a:r>
          </a:p>
          <a:p>
            <a:pPr lvl="1"/>
            <a:r>
              <a:rPr lang="en-CA" dirty="0" smtClean="0"/>
              <a:t>Program a wearable device so it tweets you when you should re-apply sunscreen</a:t>
            </a:r>
          </a:p>
        </p:txBody>
      </p:sp>
    </p:spTree>
    <p:extLst>
      <p:ext uri="{BB962C8B-B14F-4D97-AF65-F5344CB8AC3E}">
        <p14:creationId xmlns:p14="http://schemas.microsoft.com/office/powerpoint/2010/main" val="126985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5686</TotalTime>
  <Words>926</Words>
  <Application>Microsoft Office PowerPoint</Application>
  <PresentationFormat>Widescreen</PresentationFormat>
  <Paragraphs>138</Paragraphs>
  <Slides>25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Consolas</vt:lpstr>
      <vt:lpstr>Segoe UI</vt:lpstr>
      <vt:lpstr>Segoe UI Light</vt:lpstr>
      <vt:lpstr>Wingdings</vt:lpstr>
      <vt:lpstr>MVA</vt:lpstr>
      <vt:lpstr>Introduction to Programming using Python</vt:lpstr>
      <vt:lpstr>Meet Susan Ibach| ‏@hockeygeekgirl</vt:lpstr>
      <vt:lpstr>Meet Christopher Harrison | ‏@geektrainer </vt:lpstr>
      <vt:lpstr>Course Topics</vt:lpstr>
      <vt:lpstr>Course Topics</vt:lpstr>
      <vt:lpstr>Setting Expectations</vt:lpstr>
      <vt:lpstr>     Join the MVA Community!</vt:lpstr>
      <vt:lpstr>PowerPoint Presentation</vt:lpstr>
      <vt:lpstr>Why learn to code?</vt:lpstr>
      <vt:lpstr>Why Python?</vt:lpstr>
      <vt:lpstr>And as a bonus</vt:lpstr>
      <vt:lpstr>Does anyone really use Python?</vt:lpstr>
      <vt:lpstr>But let’s be clear about something… </vt:lpstr>
      <vt:lpstr>So how do I get started?</vt:lpstr>
      <vt:lpstr>You need to install software on your PC/laptop</vt:lpstr>
      <vt:lpstr>The installation steps are explained at the Python Tools for Visual Studio website</vt:lpstr>
      <vt:lpstr>Geek Tip!</vt:lpstr>
      <vt:lpstr>How do I know I installed everything correctly?</vt:lpstr>
      <vt:lpstr>Creating your Hello World program!</vt:lpstr>
      <vt:lpstr>You have now created your first application</vt:lpstr>
      <vt:lpstr>Pick up good habits right away!</vt:lpstr>
      <vt:lpstr>In Python we use a # to indicate comments</vt:lpstr>
      <vt:lpstr>Visual Studio uses color coding to make your code easier to read</vt:lpstr>
      <vt:lpstr>Congratulations you are now a coder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128</cp:revision>
  <dcterms:created xsi:type="dcterms:W3CDTF">2014-06-11T19:38:55Z</dcterms:created>
  <dcterms:modified xsi:type="dcterms:W3CDTF">2014-09-23T00:03:00Z</dcterms:modified>
</cp:coreProperties>
</file>