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70" r:id="rId4"/>
    <p:sldId id="271" r:id="rId5"/>
    <p:sldId id="272" r:id="rId6"/>
    <p:sldId id="276" r:id="rId7"/>
    <p:sldId id="257" r:id="rId8"/>
    <p:sldId id="258" r:id="rId9"/>
    <p:sldId id="259" r:id="rId10"/>
    <p:sldId id="260" r:id="rId11"/>
    <p:sldId id="266" r:id="rId12"/>
    <p:sldId id="277" r:id="rId13"/>
    <p:sldId id="261" r:id="rId14"/>
    <p:sldId id="262" r:id="rId15"/>
    <p:sldId id="273" r:id="rId16"/>
    <p:sldId id="267" r:id="rId17"/>
    <p:sldId id="278" r:id="rId18"/>
    <p:sldId id="263" r:id="rId19"/>
    <p:sldId id="274" r:id="rId20"/>
    <p:sldId id="268" r:id="rId21"/>
    <p:sldId id="265" r:id="rId22"/>
    <p:sldId id="26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0" d="100"/>
          <a:sy n="80" d="100"/>
        </p:scale>
        <p:origin x="336"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030BA-0DD9-42DD-AB95-75BCAB20A903}" type="datetimeFigureOut">
              <a:rPr lang="en-US"/>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4A976-930B-4DBC-9B2B-8CB6DD11F9A6}" type="slidenum">
              <a:rPr lang="en-US"/>
              <a:t>‹#›</a:t>
            </a:fld>
            <a:endParaRPr lang="en-US"/>
          </a:p>
        </p:txBody>
      </p:sp>
    </p:spTree>
    <p:extLst>
      <p:ext uri="{BB962C8B-B14F-4D97-AF65-F5344CB8AC3E}">
        <p14:creationId xmlns:p14="http://schemas.microsoft.com/office/powerpoint/2010/main" val="158668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a:t>
            </a:fld>
            <a:endParaRPr lang="en-US"/>
          </a:p>
        </p:txBody>
      </p:sp>
    </p:spTree>
    <p:extLst>
      <p:ext uri="{BB962C8B-B14F-4D97-AF65-F5344CB8AC3E}">
        <p14:creationId xmlns:p14="http://schemas.microsoft.com/office/powerpoint/2010/main" val="29896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14</a:t>
            </a:fld>
            <a:endParaRPr lang="en-US"/>
          </a:p>
        </p:txBody>
      </p:sp>
    </p:spTree>
    <p:extLst>
      <p:ext uri="{BB962C8B-B14F-4D97-AF65-F5344CB8AC3E}">
        <p14:creationId xmlns:p14="http://schemas.microsoft.com/office/powerpoint/2010/main" val="267772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16</a:t>
            </a:fld>
            <a:endParaRPr lang="en-US"/>
          </a:p>
        </p:txBody>
      </p:sp>
    </p:spTree>
    <p:extLst>
      <p:ext uri="{BB962C8B-B14F-4D97-AF65-F5344CB8AC3E}">
        <p14:creationId xmlns:p14="http://schemas.microsoft.com/office/powerpoint/2010/main" val="922066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18</a:t>
            </a:fld>
            <a:endParaRPr lang="en-US"/>
          </a:p>
        </p:txBody>
      </p:sp>
    </p:spTree>
    <p:extLst>
      <p:ext uri="{BB962C8B-B14F-4D97-AF65-F5344CB8AC3E}">
        <p14:creationId xmlns:p14="http://schemas.microsoft.com/office/powerpoint/2010/main" val="405921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19</a:t>
            </a:fld>
            <a:endParaRPr lang="en-US"/>
          </a:p>
        </p:txBody>
      </p:sp>
    </p:spTree>
    <p:extLst>
      <p:ext uri="{BB962C8B-B14F-4D97-AF65-F5344CB8AC3E}">
        <p14:creationId xmlns:p14="http://schemas.microsoft.com/office/powerpoint/2010/main" val="137033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20</a:t>
            </a:fld>
            <a:endParaRPr lang="en-US"/>
          </a:p>
        </p:txBody>
      </p:sp>
    </p:spTree>
    <p:extLst>
      <p:ext uri="{BB962C8B-B14F-4D97-AF65-F5344CB8AC3E}">
        <p14:creationId xmlns:p14="http://schemas.microsoft.com/office/powerpoint/2010/main" val="3632853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21</a:t>
            </a:fld>
            <a:endParaRPr lang="en-US"/>
          </a:p>
        </p:txBody>
      </p:sp>
    </p:spTree>
    <p:extLst>
      <p:ext uri="{BB962C8B-B14F-4D97-AF65-F5344CB8AC3E}">
        <p14:creationId xmlns:p14="http://schemas.microsoft.com/office/powerpoint/2010/main" val="327815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22</a:t>
            </a:fld>
            <a:endParaRPr lang="en-US"/>
          </a:p>
        </p:txBody>
      </p:sp>
    </p:spTree>
    <p:extLst>
      <p:ext uri="{BB962C8B-B14F-4D97-AF65-F5344CB8AC3E}">
        <p14:creationId xmlns:p14="http://schemas.microsoft.com/office/powerpoint/2010/main" val="2790828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23</a:t>
            </a:fld>
            <a:endParaRPr lang="en-US"/>
          </a:p>
        </p:txBody>
      </p:sp>
    </p:spTree>
    <p:extLst>
      <p:ext uri="{BB962C8B-B14F-4D97-AF65-F5344CB8AC3E}">
        <p14:creationId xmlns:p14="http://schemas.microsoft.com/office/powerpoint/2010/main" val="247691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a:t>
            </a:fld>
            <a:endParaRPr lang="en-US"/>
          </a:p>
        </p:txBody>
      </p:sp>
    </p:spTree>
    <p:extLst>
      <p:ext uri="{BB962C8B-B14F-4D97-AF65-F5344CB8AC3E}">
        <p14:creationId xmlns:p14="http://schemas.microsoft.com/office/powerpoint/2010/main" val="2599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3</a:t>
            </a:fld>
            <a:endParaRPr lang="en-US"/>
          </a:p>
        </p:txBody>
      </p:sp>
    </p:spTree>
    <p:extLst>
      <p:ext uri="{BB962C8B-B14F-4D97-AF65-F5344CB8AC3E}">
        <p14:creationId xmlns:p14="http://schemas.microsoft.com/office/powerpoint/2010/main" val="139850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7</a:t>
            </a:fld>
            <a:endParaRPr lang="en-US"/>
          </a:p>
        </p:txBody>
      </p:sp>
    </p:spTree>
    <p:extLst>
      <p:ext uri="{BB962C8B-B14F-4D97-AF65-F5344CB8AC3E}">
        <p14:creationId xmlns:p14="http://schemas.microsoft.com/office/powerpoint/2010/main" val="317482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8</a:t>
            </a:fld>
            <a:endParaRPr lang="en-US"/>
          </a:p>
        </p:txBody>
      </p:sp>
    </p:spTree>
    <p:extLst>
      <p:ext uri="{BB962C8B-B14F-4D97-AF65-F5344CB8AC3E}">
        <p14:creationId xmlns:p14="http://schemas.microsoft.com/office/powerpoint/2010/main" val="124642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9</a:t>
            </a:fld>
            <a:endParaRPr lang="en-US"/>
          </a:p>
        </p:txBody>
      </p:sp>
    </p:spTree>
    <p:extLst>
      <p:ext uri="{BB962C8B-B14F-4D97-AF65-F5344CB8AC3E}">
        <p14:creationId xmlns:p14="http://schemas.microsoft.com/office/powerpoint/2010/main" val="375335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10</a:t>
            </a:fld>
            <a:endParaRPr lang="en-US"/>
          </a:p>
        </p:txBody>
      </p:sp>
    </p:spTree>
    <p:extLst>
      <p:ext uri="{BB962C8B-B14F-4D97-AF65-F5344CB8AC3E}">
        <p14:creationId xmlns:p14="http://schemas.microsoft.com/office/powerpoint/2010/main" val="427374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11</a:t>
            </a:fld>
            <a:endParaRPr lang="en-US"/>
          </a:p>
        </p:txBody>
      </p:sp>
    </p:spTree>
    <p:extLst>
      <p:ext uri="{BB962C8B-B14F-4D97-AF65-F5344CB8AC3E}">
        <p14:creationId xmlns:p14="http://schemas.microsoft.com/office/powerpoint/2010/main" val="42689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13</a:t>
            </a:fld>
            <a:endParaRPr lang="en-US"/>
          </a:p>
        </p:txBody>
      </p:sp>
    </p:spTree>
    <p:extLst>
      <p:ext uri="{BB962C8B-B14F-4D97-AF65-F5344CB8AC3E}">
        <p14:creationId xmlns:p14="http://schemas.microsoft.com/office/powerpoint/2010/main" val="202971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
        <p:nvSpPr>
          <p:cNvPr id="3" name="Title 2"/>
          <p:cNvSpPr>
            <a:spLocks noGrp="1"/>
          </p:cNvSpPr>
          <p:nvPr>
            <p:ph type="ctrTitle"/>
          </p:nvPr>
        </p:nvSpPr>
        <p:spPr/>
        <p:txBody>
          <a:bodyPr/>
          <a:lstStyle/>
          <a:p>
            <a:r>
              <a:rPr lang="en-US" dirty="0" smtClean="0"/>
              <a:t>Functions</a:t>
            </a:r>
            <a:endParaRPr lang="en-US" dirty="0"/>
          </a:p>
        </p:txBody>
      </p:sp>
    </p:spTree>
    <p:extLst>
      <p:ext uri="{BB962C8B-B14F-4D97-AF65-F5344CB8AC3E}">
        <p14:creationId xmlns:p14="http://schemas.microsoft.com/office/powerpoint/2010/main" val="105102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call a function?</a:t>
            </a:r>
            <a:endParaRPr lang="en-US" dirty="0"/>
          </a:p>
        </p:txBody>
      </p:sp>
      <p:sp>
        <p:nvSpPr>
          <p:cNvPr id="3" name="Content Placeholder 2"/>
          <p:cNvSpPr>
            <a:spLocks noGrp="1"/>
          </p:cNvSpPr>
          <p:nvPr>
            <p:ph sz="quarter" idx="10"/>
          </p:nvPr>
        </p:nvSpPr>
        <p:spPr/>
        <p:txBody>
          <a:bodyPr/>
          <a:lstStyle/>
          <a:p>
            <a:r>
              <a:rPr lang="en-US" dirty="0" smtClean="0"/>
              <a:t>Simply use its name</a:t>
            </a:r>
            <a:endParaRPr lang="en-US" dirty="0"/>
          </a:p>
        </p:txBody>
      </p:sp>
      <p:sp>
        <p:nvSpPr>
          <p:cNvPr id="4" name="Rectangle 3"/>
          <p:cNvSpPr/>
          <p:nvPr/>
        </p:nvSpPr>
        <p:spPr>
          <a:xfrm>
            <a:off x="6320118" y="4431845"/>
            <a:ext cx="5583828" cy="2246769"/>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solidFill>
                <a:srgbClr val="000000"/>
              </a:solidFill>
              <a:highlight>
                <a:srgbClr val="FFFFFF"/>
              </a:highlight>
              <a:latin typeface="Consolas" panose="020B0609020204030204" pitchFamily="49" charset="0"/>
            </a:endParaRPr>
          </a:p>
          <a:p>
            <a:endParaRPr lang="en-US" sz="2800" dirty="0">
              <a:solidFill>
                <a:srgbClr val="000000"/>
              </a:solidFill>
              <a:highlight>
                <a:srgbClr val="FFFFFF"/>
              </a:highlight>
              <a:latin typeface="Consolas" panose="020B0609020204030204" pitchFamily="49" charset="0"/>
            </a:endParaRPr>
          </a:p>
          <a:p>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455366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calling functions</a:t>
            </a:r>
          </a:p>
        </p:txBody>
      </p:sp>
    </p:spTree>
    <p:extLst>
      <p:ext uri="{BB962C8B-B14F-4D97-AF65-F5344CB8AC3E}">
        <p14:creationId xmlns:p14="http://schemas.microsoft.com/office/powerpoint/2010/main" val="252790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Parameters</a:t>
            </a:r>
            <a:endParaRPr lang="en-US" sz="4000" dirty="0"/>
          </a:p>
        </p:txBody>
      </p:sp>
    </p:spTree>
    <p:extLst>
      <p:ext uri="{BB962C8B-B14F-4D97-AF65-F5344CB8AC3E}">
        <p14:creationId xmlns:p14="http://schemas.microsoft.com/office/powerpoint/2010/main" val="12948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like to the function to be dynamic</a:t>
            </a:r>
            <a:endParaRPr lang="en-US" dirty="0"/>
          </a:p>
        </p:txBody>
      </p:sp>
      <p:sp>
        <p:nvSpPr>
          <p:cNvPr id="3" name="Content Placeholder 2"/>
          <p:cNvSpPr>
            <a:spLocks noGrp="1"/>
          </p:cNvSpPr>
          <p:nvPr>
            <p:ph sz="quarter" idx="10"/>
          </p:nvPr>
        </p:nvSpPr>
        <p:spPr/>
        <p:txBody>
          <a:bodyPr/>
          <a:lstStyle/>
          <a:p>
            <a:r>
              <a:rPr lang="en-US" dirty="0" smtClean="0"/>
              <a:t>In our examples the functions we created only did one thing</a:t>
            </a:r>
          </a:p>
          <a:p>
            <a:pPr lvl="1"/>
            <a:r>
              <a:rPr lang="en-US" dirty="0" smtClean="0"/>
              <a:t>Sometimes that's exactly what we need!</a:t>
            </a:r>
          </a:p>
          <a:p>
            <a:r>
              <a:rPr lang="en-US" dirty="0" smtClean="0"/>
              <a:t>But sometimes we need some flexibility</a:t>
            </a:r>
          </a:p>
          <a:p>
            <a:pPr lvl="1"/>
            <a:r>
              <a:rPr lang="en-US" dirty="0" smtClean="0"/>
              <a:t>Create custom messages to be displayed</a:t>
            </a:r>
          </a:p>
          <a:p>
            <a:pPr lvl="1"/>
            <a:r>
              <a:rPr lang="en-US" dirty="0" smtClean="0"/>
              <a:t>Provide two numbers for a calculation</a:t>
            </a:r>
          </a:p>
          <a:p>
            <a:pPr lvl="1"/>
            <a:r>
              <a:rPr lang="en-US" dirty="0" smtClean="0"/>
              <a:t>Print to the screen, and optionally write to a file</a:t>
            </a:r>
          </a:p>
        </p:txBody>
      </p:sp>
    </p:spTree>
    <p:extLst>
      <p:ext uri="{BB962C8B-B14F-4D97-AF65-F5344CB8AC3E}">
        <p14:creationId xmlns:p14="http://schemas.microsoft.com/office/powerpoint/2010/main" val="267287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create a function that accepts data you use parameters</a:t>
            </a:r>
            <a:endParaRPr lang="en-US" dirty="0"/>
          </a:p>
        </p:txBody>
      </p:sp>
      <p:sp>
        <p:nvSpPr>
          <p:cNvPr id="3" name="Content Placeholder 2"/>
          <p:cNvSpPr>
            <a:spLocks noGrp="1"/>
          </p:cNvSpPr>
          <p:nvPr>
            <p:ph sz="quarter" idx="10"/>
          </p:nvPr>
        </p:nvSpPr>
        <p:spPr/>
        <p:txBody>
          <a:bodyPr/>
          <a:lstStyle/>
          <a:p>
            <a:r>
              <a:rPr lang="en-US" dirty="0" smtClean="0"/>
              <a:t>A parameters is a piece of data passed into a function</a:t>
            </a:r>
          </a:p>
          <a:p>
            <a:r>
              <a:rPr lang="en-US" dirty="0" smtClean="0"/>
              <a:t>You've already used parameters!</a:t>
            </a:r>
          </a:p>
          <a:p>
            <a:pPr marL="0" indent="0">
              <a:buNone/>
            </a:pPr>
            <a:r>
              <a:rPr lang="en-US" dirty="0" smtClean="0">
                <a:solidFill>
                  <a:srgbClr val="00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World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smtClean="0"/>
              <a:t>Inside the function, parameters behave like variables</a:t>
            </a:r>
            <a:endParaRPr lang="en-US" dirty="0"/>
          </a:p>
          <a:p>
            <a:pPr lvl="1"/>
            <a:r>
              <a:rPr lang="en-US" dirty="0" smtClean="0"/>
              <a:t>It’s a good idea to give them meaningful names</a:t>
            </a:r>
          </a:p>
        </p:txBody>
      </p:sp>
      <p:sp>
        <p:nvSpPr>
          <p:cNvPr id="4" name="Rectangle 3"/>
          <p:cNvSpPr/>
          <p:nvPr/>
        </p:nvSpPr>
        <p:spPr>
          <a:xfrm>
            <a:off x="6454587" y="4554996"/>
            <a:ext cx="5199529" cy="1938992"/>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'Hello world!'</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9693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multiple parameters?</a:t>
            </a:r>
            <a:endParaRPr lang="en-US" dirty="0"/>
          </a:p>
        </p:txBody>
      </p:sp>
      <p:sp>
        <p:nvSpPr>
          <p:cNvPr id="3" name="Content Placeholder 2"/>
          <p:cNvSpPr>
            <a:spLocks noGrp="1"/>
          </p:cNvSpPr>
          <p:nvPr>
            <p:ph sz="quarter" idx="10"/>
          </p:nvPr>
        </p:nvSpPr>
        <p:spPr/>
        <p:txBody>
          <a:bodyPr/>
          <a:lstStyle/>
          <a:p>
            <a:r>
              <a:rPr lang="en-US" dirty="0" smtClean="0"/>
              <a:t>Simply add them in, separated by commas</a:t>
            </a:r>
            <a:endParaRPr lang="en-US" dirty="0"/>
          </a:p>
        </p:txBody>
      </p:sp>
      <p:sp>
        <p:nvSpPr>
          <p:cNvPr id="4" name="Rectangle 3"/>
          <p:cNvSpPr/>
          <p:nvPr/>
        </p:nvSpPr>
        <p:spPr>
          <a:xfrm>
            <a:off x="5588000" y="3955626"/>
            <a:ext cx="6604000" cy="2308324"/>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displayMessage</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 </a:t>
            </a:r>
            <a:r>
              <a:rPr lang="en-US" sz="2400" dirty="0">
                <a:solidFill>
                  <a:srgbClr val="A31515"/>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 </a:t>
            </a:r>
            <a:r>
              <a:rPr lang="en-US" sz="2400" dirty="0" smtClean="0">
                <a:solidFill>
                  <a:srgbClr val="808080"/>
                </a:solidFill>
                <a:highlight>
                  <a:srgbClr val="FFFFFF"/>
                </a:highlight>
                <a:latin typeface="Consolas" panose="020B0609020204030204" pitchFamily="49" charset="0"/>
              </a:rPr>
              <a:t>name</a:t>
            </a:r>
          </a:p>
          <a:p>
            <a:r>
              <a:rPr lang="en-US" sz="2400" dirty="0">
                <a:solidFill>
                  <a:srgbClr val="808080"/>
                </a:solidFill>
                <a:highlight>
                  <a:srgbClr val="FFFFFF"/>
                </a:highlight>
                <a:latin typeface="Consolas" panose="020B0609020204030204" pitchFamily="49" charset="0"/>
              </a:rPr>
              <a:t> </a:t>
            </a:r>
            <a:r>
              <a:rPr lang="en-US" sz="2400" dirty="0" smtClean="0">
                <a:solidFill>
                  <a:srgbClr val="80808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print(</a:t>
            </a:r>
            <a:r>
              <a:rPr lang="en-US" sz="2400" dirty="0">
                <a:solidFill>
                  <a:srgbClr val="808080"/>
                </a:solidFill>
                <a:highlight>
                  <a:srgbClr val="FFFFFF"/>
                </a:highlight>
                <a:latin typeface="Consolas" panose="020B0609020204030204" pitchFamily="49" charset="0"/>
              </a:rPr>
              <a:t>message</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endParaRPr lang="en-US" sz="2400" dirty="0" smtClean="0">
              <a:highlight>
                <a:srgbClr val="FFFFFF"/>
              </a:highlight>
            </a:endParaRPr>
          </a:p>
          <a:p>
            <a:endParaRPr lang="en-US" sz="2400" dirty="0">
              <a:solidFill>
                <a:srgbClr val="0000FF"/>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displayMessage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'Hi'</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endParaRPr lang="en-US" sz="2400" dirty="0" smtClean="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6965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input paramters</a:t>
            </a:r>
          </a:p>
        </p:txBody>
      </p:sp>
    </p:spTree>
    <p:extLst>
      <p:ext uri="{BB962C8B-B14F-4D97-AF65-F5344CB8AC3E}">
        <p14:creationId xmlns:p14="http://schemas.microsoft.com/office/powerpoint/2010/main" val="17307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Returning data</a:t>
            </a:r>
            <a:endParaRPr lang="en-US" sz="4000" dirty="0"/>
          </a:p>
        </p:txBody>
      </p:sp>
    </p:spTree>
    <p:extLst>
      <p:ext uri="{BB962C8B-B14F-4D97-AF65-F5344CB8AC3E}">
        <p14:creationId xmlns:p14="http://schemas.microsoft.com/office/powerpoint/2010/main" val="103966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return data using the keyword return</a:t>
            </a:r>
            <a:endParaRPr lang="en-US" dirty="0"/>
          </a:p>
        </p:txBody>
      </p:sp>
      <p:sp>
        <p:nvSpPr>
          <p:cNvPr id="3" name="Content Placeholder 2"/>
          <p:cNvSpPr>
            <a:spLocks noGrp="1"/>
          </p:cNvSpPr>
          <p:nvPr>
            <p:ph sz="quarter" idx="10"/>
          </p:nvPr>
        </p:nvSpPr>
        <p:spPr/>
        <p:txBody>
          <a:bodyPr/>
          <a:lstStyle/>
          <a:p>
            <a:r>
              <a:rPr lang="en-US" dirty="0" smtClean="0"/>
              <a:t>Specify the value or data you want to pass back after the return keyword</a:t>
            </a:r>
          </a:p>
          <a:p>
            <a:r>
              <a:rPr lang="en-US" dirty="0" smtClean="0"/>
              <a:t>You can reuse names in different functions</a:t>
            </a:r>
            <a:endParaRPr lang="en-US" dirty="0"/>
          </a:p>
        </p:txBody>
      </p:sp>
      <p:sp>
        <p:nvSpPr>
          <p:cNvPr id="4" name="Rectangle 3"/>
          <p:cNvSpPr/>
          <p:nvPr/>
        </p:nvSpPr>
        <p:spPr>
          <a:xfrm>
            <a:off x="6096000" y="3035486"/>
            <a:ext cx="6096000" cy="3785652"/>
          </a:xfrm>
          <a:prstGeom prst="rect">
            <a:avLst/>
          </a:prstGeom>
        </p:spPr>
        <p:txBody>
          <a:bodyPr>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A31515"/>
                </a:solidFill>
                <a:highlight>
                  <a:srgbClr val="FFFFFF"/>
                </a:highlight>
                <a:latin typeface="Consolas" panose="020B0609020204030204" pitchFamily="49" charset="0"/>
              </a:rPr>
              <a:t>'Hello, '</a:t>
            </a:r>
            <a:r>
              <a:rPr lang="en-US" sz="2400" dirty="0">
                <a:solidFill>
                  <a:srgbClr val="000000"/>
                </a:solidFill>
                <a:highlight>
                  <a:srgbClr val="FFFFFF"/>
                </a:highlight>
                <a:latin typeface="Consolas" panose="020B0609020204030204" pitchFamily="49" charset="0"/>
              </a:rPr>
              <a:t> + </a:t>
            </a:r>
            <a:r>
              <a:rPr lang="en-US" sz="2400" dirty="0">
                <a:solidFill>
                  <a:srgbClr val="808080"/>
                </a:solidFill>
                <a:highlight>
                  <a:srgbClr val="FFFFFF"/>
                </a:highlight>
                <a:latin typeface="Consolas" panose="020B0609020204030204" pitchFamily="49" charset="0"/>
              </a:rPr>
              <a:t>name</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message</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output =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(output)</a:t>
            </a:r>
            <a:endParaRPr lang="en-US" sz="2400" dirty="0"/>
          </a:p>
        </p:txBody>
      </p:sp>
    </p:spTree>
    <p:extLst>
      <p:ext uri="{BB962C8B-B14F-4D97-AF65-F5344CB8AC3E}">
        <p14:creationId xmlns:p14="http://schemas.microsoft.com/office/powerpoint/2010/main" val="9570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 minute...</a:t>
            </a:r>
            <a:endParaRPr lang="en-US" dirty="0"/>
          </a:p>
        </p:txBody>
      </p:sp>
      <p:sp>
        <p:nvSpPr>
          <p:cNvPr id="3" name="Content Placeholder 2"/>
          <p:cNvSpPr>
            <a:spLocks noGrp="1"/>
          </p:cNvSpPr>
          <p:nvPr>
            <p:ph sz="quarter" idx="10"/>
          </p:nvPr>
        </p:nvSpPr>
        <p:spPr/>
        <p:txBody>
          <a:bodyPr/>
          <a:lstStyle/>
          <a:p>
            <a:r>
              <a:rPr lang="en-US" dirty="0" smtClean="0"/>
              <a:t>Did you just use the same name twice?</a:t>
            </a:r>
          </a:p>
          <a:p>
            <a:endParaRPr lang="en-US" dirty="0"/>
          </a:p>
          <a:p>
            <a:r>
              <a:rPr lang="en-US" dirty="0" smtClean="0"/>
              <a:t>After a while, you can't always use different names</a:t>
            </a:r>
          </a:p>
          <a:p>
            <a:r>
              <a:rPr lang="en-US" dirty="0" smtClean="0"/>
              <a:t>Functions are like containers for names</a:t>
            </a:r>
          </a:p>
          <a:p>
            <a:pPr lvl="1"/>
            <a:r>
              <a:rPr lang="en-US" dirty="0" smtClean="0"/>
              <a:t>You can use the same name in different functions</a:t>
            </a:r>
          </a:p>
        </p:txBody>
      </p:sp>
    </p:spTree>
    <p:extLst>
      <p:ext uri="{BB962C8B-B14F-4D97-AF65-F5344CB8AC3E}">
        <p14:creationId xmlns:p14="http://schemas.microsoft.com/office/powerpoint/2010/main" val="1039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296278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Returning values</a:t>
            </a:r>
          </a:p>
        </p:txBody>
      </p:sp>
    </p:spTree>
    <p:extLst>
      <p:ext uri="{BB962C8B-B14F-4D97-AF65-F5344CB8AC3E}">
        <p14:creationId xmlns:p14="http://schemas.microsoft.com/office/powerpoint/2010/main" val="370800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US" dirty="0" smtClean="0"/>
              <a:t>Create a function to simplify writing to files.</a:t>
            </a:r>
          </a:p>
          <a:p>
            <a:r>
              <a:rPr lang="en-US" dirty="0" smtClean="0"/>
              <a:t>Set the function to accept parameters</a:t>
            </a:r>
          </a:p>
          <a:p>
            <a:pPr lvl="1"/>
            <a:r>
              <a:rPr lang="en-US" dirty="0" smtClean="0"/>
              <a:t>one </a:t>
            </a:r>
            <a:r>
              <a:rPr lang="en-US" dirty="0"/>
              <a:t>for </a:t>
            </a:r>
            <a:r>
              <a:rPr lang="en-US" dirty="0" smtClean="0"/>
              <a:t>text</a:t>
            </a:r>
          </a:p>
          <a:p>
            <a:pPr lvl="1"/>
            <a:r>
              <a:rPr lang="en-US" dirty="0" smtClean="0"/>
              <a:t>one </a:t>
            </a:r>
            <a:r>
              <a:rPr lang="en-US" dirty="0"/>
              <a:t>for the name of </a:t>
            </a:r>
            <a:r>
              <a:rPr lang="en-US"/>
              <a:t>a </a:t>
            </a:r>
            <a:r>
              <a:rPr lang="en-US" smtClean="0"/>
              <a:t>file</a:t>
            </a:r>
          </a:p>
          <a:p>
            <a:r>
              <a:rPr lang="en-US" smtClean="0"/>
              <a:t>Add </a:t>
            </a:r>
            <a:r>
              <a:rPr lang="en-US" dirty="0"/>
              <a:t>the code that will write the text out to the file.</a:t>
            </a:r>
          </a:p>
        </p:txBody>
      </p:sp>
    </p:spTree>
    <p:extLst>
      <p:ext uri="{BB962C8B-B14F-4D97-AF65-F5344CB8AC3E}">
        <p14:creationId xmlns:p14="http://schemas.microsoft.com/office/powerpoint/2010/main" val="4234059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Content Placeholder 2"/>
          <p:cNvSpPr>
            <a:spLocks noGrp="1"/>
          </p:cNvSpPr>
          <p:nvPr>
            <p:ph sz="quarter" idx="10"/>
          </p:nvPr>
        </p:nvSpPr>
        <p:spPr>
          <a:xfrm>
            <a:off x="6140823" y="1388226"/>
            <a:ext cx="5763839" cy="5290388"/>
          </a:xfrm>
        </p:spPr>
        <p:txBody>
          <a:bodyPr/>
          <a:lstStyle/>
          <a:p>
            <a:r>
              <a:rPr lang="en-US" dirty="0" smtClean="0"/>
              <a:t>You can now save time coding by putting routine statements into functions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054" y="1388226"/>
            <a:ext cx="4813908" cy="4282632"/>
          </a:xfrm>
          <a:prstGeom prst="rect">
            <a:avLst/>
          </a:prstGeom>
        </p:spPr>
      </p:pic>
    </p:spTree>
    <p:extLst>
      <p:ext uri="{BB962C8B-B14F-4D97-AF65-F5344CB8AC3E}">
        <p14:creationId xmlns:p14="http://schemas.microsoft.com/office/powerpoint/2010/main" val="208583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64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76910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30058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we could just create  button that does the work?</a:t>
            </a:r>
            <a:endParaRPr lang="en-US" dirty="0"/>
          </a:p>
        </p:txBody>
      </p:sp>
      <p:sp>
        <p:nvSpPr>
          <p:cNvPr id="3" name="Content Placeholder 2"/>
          <p:cNvSpPr>
            <a:spLocks noGrp="1"/>
          </p:cNvSpPr>
          <p:nvPr>
            <p:ph sz="quarter" idx="10"/>
          </p:nvPr>
        </p:nvSpPr>
        <p:spPr/>
        <p:txBody>
          <a:bodyPr/>
          <a:lstStyle/>
          <a:p>
            <a:r>
              <a:rPr lang="en-US" dirty="0" smtClean="0"/>
              <a:t>Then, just press that button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735" y="2330665"/>
            <a:ext cx="3907932" cy="3855477"/>
          </a:xfrm>
          <a:prstGeom prst="rect">
            <a:avLst/>
          </a:prstGeom>
        </p:spPr>
      </p:pic>
    </p:spTree>
    <p:extLst>
      <p:ext uri="{BB962C8B-B14F-4D97-AF65-F5344CB8AC3E}">
        <p14:creationId xmlns:p14="http://schemas.microsoft.com/office/powerpoint/2010/main" val="28302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Introducing Functions</a:t>
            </a:r>
            <a:endParaRPr lang="en-US" sz="4000" dirty="0"/>
          </a:p>
        </p:txBody>
      </p:sp>
    </p:spTree>
    <p:extLst>
      <p:ext uri="{BB962C8B-B14F-4D97-AF65-F5344CB8AC3E}">
        <p14:creationId xmlns:p14="http://schemas.microsoft.com/office/powerpoint/2010/main" val="174156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a:t>
            </a:r>
            <a:r>
              <a:rPr lang="en-US" dirty="0"/>
              <a:t> </a:t>
            </a:r>
            <a:r>
              <a:rPr lang="en-US" dirty="0" smtClean="0"/>
              <a:t>is a function?</a:t>
            </a:r>
            <a:endParaRPr lang="en-US" dirty="0"/>
          </a:p>
        </p:txBody>
      </p:sp>
      <p:sp>
        <p:nvSpPr>
          <p:cNvPr id="5" name="Content Placeholder 4"/>
          <p:cNvSpPr>
            <a:spLocks noGrp="1"/>
          </p:cNvSpPr>
          <p:nvPr>
            <p:ph sz="quarter" idx="10"/>
          </p:nvPr>
        </p:nvSpPr>
        <p:spPr/>
        <p:txBody>
          <a:bodyPr/>
          <a:lstStyle/>
          <a:p>
            <a:r>
              <a:rPr lang="en-US" dirty="0" smtClean="0"/>
              <a:t>Function:</a:t>
            </a:r>
          </a:p>
          <a:p>
            <a:pPr lvl="1"/>
            <a:r>
              <a:rPr lang="en-US" dirty="0" smtClean="0"/>
              <a:t>(Noun) A reusable section of code with a name that does something</a:t>
            </a:r>
          </a:p>
          <a:p>
            <a:pPr lvl="1"/>
            <a:r>
              <a:rPr lang="en-US" dirty="0" smtClean="0"/>
              <a:t>Sometimes called a method</a:t>
            </a:r>
          </a:p>
          <a:p>
            <a:endParaRPr lang="en-US" dirty="0"/>
          </a:p>
          <a:p>
            <a:r>
              <a:rPr lang="en-US" dirty="0" smtClean="0"/>
              <a:t>You have already used functions!</a:t>
            </a:r>
          </a:p>
          <a:p>
            <a:pPr marL="457046" lvl="1" indent="0">
              <a:buNone/>
            </a:pPr>
            <a:r>
              <a:rPr lang="en-US" dirty="0" smtClean="0"/>
              <a:t>	print</a:t>
            </a:r>
          </a:p>
          <a:p>
            <a:pPr marL="457046" lvl="1" indent="0">
              <a:buNone/>
            </a:pPr>
            <a:r>
              <a:rPr lang="en-US" dirty="0"/>
              <a:t>	</a:t>
            </a:r>
            <a:r>
              <a:rPr lang="en-US" dirty="0" smtClean="0"/>
              <a:t>open</a:t>
            </a:r>
          </a:p>
          <a:p>
            <a:pPr marL="457046" lvl="1" indent="0">
              <a:buNone/>
            </a:pPr>
            <a:r>
              <a:rPr lang="en-US" dirty="0" smtClean="0"/>
              <a:t>	write</a:t>
            </a:r>
          </a:p>
          <a:p>
            <a:pPr marL="457046" lvl="1" indent="0">
              <a:buNone/>
            </a:pPr>
            <a:r>
              <a:rPr lang="en-US" dirty="0"/>
              <a:t>	</a:t>
            </a:r>
            <a:r>
              <a:rPr lang="en-US" dirty="0" smtClean="0"/>
              <a:t>close</a:t>
            </a:r>
            <a:endParaRPr lang="en-US" dirty="0"/>
          </a:p>
        </p:txBody>
      </p:sp>
    </p:spTree>
    <p:extLst>
      <p:ext uri="{BB962C8B-B14F-4D97-AF65-F5344CB8AC3E}">
        <p14:creationId xmlns:p14="http://schemas.microsoft.com/office/powerpoint/2010/main" val="96574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create functions?</a:t>
            </a:r>
            <a:endParaRPr lang="en-US" dirty="0"/>
          </a:p>
        </p:txBody>
      </p:sp>
      <p:sp>
        <p:nvSpPr>
          <p:cNvPr id="3" name="Content Placeholder 2"/>
          <p:cNvSpPr>
            <a:spLocks noGrp="1"/>
          </p:cNvSpPr>
          <p:nvPr>
            <p:ph sz="quarter" idx="10"/>
          </p:nvPr>
        </p:nvSpPr>
        <p:spPr/>
        <p:txBody>
          <a:bodyPr/>
          <a:lstStyle/>
          <a:p>
            <a:r>
              <a:rPr lang="en-US" dirty="0" smtClean="0"/>
              <a:t>Code reuse</a:t>
            </a:r>
          </a:p>
          <a:p>
            <a:pPr lvl="1"/>
            <a:r>
              <a:rPr lang="en-US" dirty="0" smtClean="0"/>
              <a:t>You are doing the same thing over and over again</a:t>
            </a:r>
          </a:p>
          <a:p>
            <a:r>
              <a:rPr lang="en-US" dirty="0" smtClean="0"/>
              <a:t>Simplify your code</a:t>
            </a:r>
          </a:p>
          <a:p>
            <a:pPr lvl="1"/>
            <a:r>
              <a:rPr lang="en-US" dirty="0" smtClean="0"/>
              <a:t>Functions have names to define what they do</a:t>
            </a:r>
          </a:p>
          <a:p>
            <a:pPr lvl="1"/>
            <a:r>
              <a:rPr lang="en-US" dirty="0" smtClean="0"/>
              <a:t>Breakdown complex blocks of code</a:t>
            </a:r>
          </a:p>
          <a:p>
            <a:r>
              <a:rPr lang="en-US" dirty="0" smtClean="0"/>
              <a:t>Easier to make changes</a:t>
            </a:r>
          </a:p>
          <a:p>
            <a:pPr lvl="1"/>
            <a:r>
              <a:rPr lang="en-US" dirty="0" smtClean="0"/>
              <a:t>If it's only been written once, you only have to update it once</a:t>
            </a:r>
            <a:endParaRPr lang="en-US" dirty="0"/>
          </a:p>
        </p:txBody>
      </p:sp>
    </p:spTree>
    <p:extLst>
      <p:ext uri="{BB962C8B-B14F-4D97-AF65-F5344CB8AC3E}">
        <p14:creationId xmlns:p14="http://schemas.microsoft.com/office/powerpoint/2010/main" val="323354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function?</a:t>
            </a:r>
            <a:endParaRPr lang="en-US" dirty="0"/>
          </a:p>
        </p:txBody>
      </p:sp>
      <p:sp>
        <p:nvSpPr>
          <p:cNvPr id="3" name="Content Placeholder 2"/>
          <p:cNvSpPr>
            <a:spLocks noGrp="1"/>
          </p:cNvSpPr>
          <p:nvPr>
            <p:ph sz="quarter" idx="10"/>
          </p:nvPr>
        </p:nvSpPr>
        <p:spPr/>
        <p:txBody>
          <a:bodyPr/>
          <a:lstStyle/>
          <a:p>
            <a:r>
              <a:rPr lang="en-US" dirty="0" smtClean="0"/>
              <a:t>Use the keyword </a:t>
            </a:r>
            <a:r>
              <a:rPr lang="en-US" dirty="0" err="1" smtClean="0"/>
              <a:t>def</a:t>
            </a:r>
            <a:endParaRPr lang="en-US" dirty="0" smtClean="0"/>
          </a:p>
          <a:p>
            <a:pPr lvl="1"/>
            <a:r>
              <a:rPr lang="en-US" dirty="0" smtClean="0"/>
              <a:t>Short for define</a:t>
            </a:r>
          </a:p>
          <a:p>
            <a:r>
              <a:rPr lang="en-US" dirty="0" smtClean="0"/>
              <a:t>Give your function a name</a:t>
            </a:r>
          </a:p>
          <a:p>
            <a:pPr lvl="1"/>
            <a:r>
              <a:rPr lang="en-US" dirty="0" smtClean="0"/>
              <a:t>You may also have parameter names (we will explain those shortly)</a:t>
            </a:r>
          </a:p>
          <a:p>
            <a:r>
              <a:rPr lang="en-US" dirty="0" smtClean="0"/>
              <a:t>Write the code in the body of the function</a:t>
            </a:r>
            <a:endParaRPr lang="en-US" dirty="0"/>
          </a:p>
        </p:txBody>
      </p:sp>
      <p:sp>
        <p:nvSpPr>
          <p:cNvPr id="4" name="Rectangle 3"/>
          <p:cNvSpPr/>
          <p:nvPr/>
        </p:nvSpPr>
        <p:spPr>
          <a:xfrm>
            <a:off x="6650628" y="5293619"/>
            <a:ext cx="5253318" cy="1384995"/>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p>
        </p:txBody>
      </p:sp>
    </p:spTree>
    <p:extLst>
      <p:ext uri="{BB962C8B-B14F-4D97-AF65-F5344CB8AC3E}">
        <p14:creationId xmlns:p14="http://schemas.microsoft.com/office/powerpoint/2010/main" val="3205837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53</TotalTime>
  <Words>636</Words>
  <Application>Microsoft Office PowerPoint</Application>
  <PresentationFormat>Widescreen</PresentationFormat>
  <Paragraphs>136</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Segoe UI Light</vt:lpstr>
      <vt:lpstr>MVA</vt:lpstr>
      <vt:lpstr>Functions</vt:lpstr>
      <vt:lpstr>Repetition</vt:lpstr>
      <vt:lpstr>Repetition</vt:lpstr>
      <vt:lpstr>Repetition</vt:lpstr>
      <vt:lpstr>What if we could just create  button that does the work?</vt:lpstr>
      <vt:lpstr>Introducing Functions</vt:lpstr>
      <vt:lpstr>What is a function?</vt:lpstr>
      <vt:lpstr>Why create functions?</vt:lpstr>
      <vt:lpstr>How do you create a function?</vt:lpstr>
      <vt:lpstr>How do you call a function?</vt:lpstr>
      <vt:lpstr>Creating and calling functions</vt:lpstr>
      <vt:lpstr>Parameters</vt:lpstr>
      <vt:lpstr>I'd like to the function to be dynamic</vt:lpstr>
      <vt:lpstr>To create a function that accepts data you use parameters</vt:lpstr>
      <vt:lpstr>What about multiple parameters?</vt:lpstr>
      <vt:lpstr>Add input paramters</vt:lpstr>
      <vt:lpstr>Returning data</vt:lpstr>
      <vt:lpstr>Functions return data using the keyword return</vt:lpstr>
      <vt:lpstr>Wait a minute...</vt:lpstr>
      <vt:lpstr>Returning values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Christopher Harrison</dc:creator>
  <cp:lastModifiedBy>Christopher Harrison</cp:lastModifiedBy>
  <cp:revision>14</cp:revision>
  <dcterms:created xsi:type="dcterms:W3CDTF">2014-09-03T22:46:04Z</dcterms:created>
  <dcterms:modified xsi:type="dcterms:W3CDTF">2014-09-24T20:42:11Z</dcterms:modified>
</cp:coreProperties>
</file>