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56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57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90" r:id="rId26"/>
    <p:sldId id="279" r:id="rId27"/>
    <p:sldId id="28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1" r:id="rId37"/>
    <p:sldId id="292" r:id="rId38"/>
    <p:sldId id="288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304" r:id="rId48"/>
    <p:sldId id="301" r:id="rId49"/>
    <p:sldId id="316" r:id="rId50"/>
    <p:sldId id="317" r:id="rId51"/>
    <p:sldId id="318" r:id="rId52"/>
    <p:sldId id="302" r:id="rId53"/>
    <p:sldId id="319" r:id="rId54"/>
    <p:sldId id="320" r:id="rId55"/>
    <p:sldId id="321" r:id="rId56"/>
    <p:sldId id="324" r:id="rId57"/>
    <p:sldId id="322" r:id="rId58"/>
    <p:sldId id="323" r:id="rId59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icod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gs" Target="tags/tag37.xml"/><Relationship Id="rId63" Type="http://schemas.openxmlformats.org/officeDocument/2006/relationships/commentAuthors" Target="commentAuthors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7T16:44:47.19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15.xml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tags" Target="../tags/tag18.xml"/><Relationship Id="rId4" Type="http://schemas.openxmlformats.org/officeDocument/2006/relationships/image" Target="../media/image13.png"/><Relationship Id="rId3" Type="http://schemas.openxmlformats.org/officeDocument/2006/relationships/tags" Target="../tags/tag17.xml"/><Relationship Id="rId2" Type="http://schemas.openxmlformats.org/officeDocument/2006/relationships/image" Target="../media/image12.png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18.png"/><Relationship Id="rId1" Type="http://schemas.openxmlformats.org/officeDocument/2006/relationships/tags" Target="../tags/tag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tags" Target="../tags/tag30.xml"/><Relationship Id="rId4" Type="http://schemas.openxmlformats.org/officeDocument/2006/relationships/image" Target="../media/image23.png"/><Relationship Id="rId3" Type="http://schemas.openxmlformats.org/officeDocument/2006/relationships/tags" Target="../tags/tag29.xml"/><Relationship Id="rId2" Type="http://schemas.openxmlformats.org/officeDocument/2006/relationships/image" Target="../media/image22.png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tags" Target="../tags/tag33.xml"/><Relationship Id="rId2" Type="http://schemas.openxmlformats.org/officeDocument/2006/relationships/image" Target="../media/image26.png"/><Relationship Id="rId1" Type="http://schemas.openxmlformats.org/officeDocument/2006/relationships/tags" Target="../tags/tag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tags" Target="../tags/tag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tags" Target="../tags/tag36.xml"/><Relationship Id="rId2" Type="http://schemas.openxmlformats.org/officeDocument/2006/relationships/image" Target="../media/image29.png"/><Relationship Id="rId1" Type="http://schemas.openxmlformats.org/officeDocument/2006/relationships/tags" Target="../tags/tag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zh-CN" altLang="en-US"/>
              <a:t>三次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项目完成检查</a:t>
            </a:r>
            <a:r>
              <a:rPr lang="en-US" altLang="zh-CN"/>
              <a:t>-</a:t>
            </a:r>
            <a:r>
              <a:rPr lang="zh-CN" altLang="en-US"/>
              <a:t>作业讨论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协同开发过程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07410" y="2011045"/>
            <a:ext cx="7720965" cy="4376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9125" y="2393315"/>
            <a:ext cx="257556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在线学习</a:t>
            </a:r>
            <a:r>
              <a:rPr lang="zh-CN" altLang="en-US"/>
              <a:t>系统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09550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45"/>
                <a:gridCol w="2560320"/>
                <a:gridCol w="47104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登录</a:t>
                      </a: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课程管理</a:t>
                      </a: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考勤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作业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课堂演示</a:t>
                      </a: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在线解答</a:t>
                      </a: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群里感言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923415"/>
            <a:ext cx="1051560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我个人认为，大多数同学无法顺利的编程，并不是缺乏编程训练，而是自己已形成的学习习惯和价值观，与编程习惯和编程文化，是相冲突的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800985"/>
            <a:ext cx="1051496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学习习惯，小学、中学、高中、大学1年半，已经比较牢固。而价值观，已经被塑造了20年。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9310" y="3540125"/>
            <a:ext cx="1052385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而且，大学的编程学习，进一步强化了习惯和价值观。c,java语言学习是个例证。这学期开设“移动开发”学习，或许会有所改变，但对于我们是等不及了。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9310" y="4556125"/>
            <a:ext cx="1052449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之后的40节课程，是在项目开发，算法学习两条线上展开。课程整体的设计，是以学生为中心，自己展示自己的作品。在我看来，编程不过是一种表达能力。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zh-CN" altLang="en-US"/>
              <a:t>三次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项目完成检查</a:t>
            </a:r>
            <a:r>
              <a:rPr lang="en-US" altLang="zh-CN"/>
              <a:t>-</a:t>
            </a:r>
            <a:r>
              <a:rPr lang="zh-CN" altLang="en-US"/>
              <a:t>作业讨论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ChatGPT</a:t>
            </a:r>
            <a:r>
              <a:rPr lang="zh-CN" altLang="en-US"/>
              <a:t>、百度和谷歌、老师共同</a:t>
            </a:r>
            <a:r>
              <a:rPr lang="zh-CN" altLang="en-US"/>
              <a:t>进化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1700" y="14903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安装好chatgpt之后，就可以交互式编程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700" y="2081530"/>
            <a:ext cx="7284720" cy="1882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chatgpt</a:t>
            </a:r>
            <a:r>
              <a:rPr lang="zh-CN" altLang="en-US"/>
              <a:t>输出的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8210" y="1972945"/>
            <a:ext cx="7729220" cy="4799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Here is an</a:t>
            </a:r>
            <a:r>
              <a:rPr lang="en-US" altLang="zh-CN"/>
              <a:t> </a:t>
            </a:r>
            <a:r>
              <a:rPr lang="zh-CN" altLang="en-US"/>
              <a:t>example of Python FastAPI code for implementing a login function: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from fastapi import FastAPI, HTTPException </a:t>
            </a:r>
            <a:endParaRPr lang="zh-CN" altLang="en-US"/>
          </a:p>
          <a:p>
            <a:r>
              <a:rPr lang="zh-CN" altLang="en-US"/>
              <a:t>app = FastAPI()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@app.post("/login") </a:t>
            </a:r>
            <a:endParaRPr lang="zh-CN" altLang="en-US"/>
          </a:p>
          <a:p>
            <a:r>
              <a:rPr lang="zh-CN" altLang="en-US"/>
              <a:t>async def login(username: str, password: str): </a:t>
            </a:r>
            <a:endParaRPr lang="zh-CN" altLang="en-US"/>
          </a:p>
          <a:p>
            <a:r>
              <a:rPr lang="zh-CN" altLang="en-US"/>
              <a:t>    if not username or not password:</a:t>
            </a:r>
            <a:endParaRPr lang="zh-CN" altLang="en-US"/>
          </a:p>
          <a:p>
            <a:r>
              <a:rPr lang="zh-CN" altLang="en-US"/>
              <a:t>        raise HTTPException(status_code=401, detail="Username and password are required.")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 if not valid_login(username, password): </a:t>
            </a:r>
            <a:endParaRPr lang="zh-CN" altLang="en-US"/>
          </a:p>
          <a:p>
            <a:r>
              <a:rPr lang="zh-CN" altLang="en-US"/>
              <a:t>        raise HTTPException(status_code=401, detail="Incorrect username or password")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 resp = {"message": "Login successful"} </a:t>
            </a:r>
            <a:endParaRPr lang="zh-CN" altLang="en-US"/>
          </a:p>
          <a:p>
            <a:r>
              <a:rPr lang="zh-CN" altLang="en-US"/>
              <a:t>    return resp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开发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0310" y="2255520"/>
            <a:ext cx="7231380" cy="2346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ChatGPT</a:t>
            </a:r>
            <a:r>
              <a:rPr lang="zh-CN" altLang="en-US"/>
              <a:t>求证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6295" y="2072640"/>
            <a:ext cx="710946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ChatGPT</a:t>
            </a:r>
            <a:r>
              <a:rPr lang="zh-CN" altLang="en-US">
                <a:sym typeface="+mn-ea"/>
              </a:rPr>
              <a:t>求证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4785" y="2177415"/>
            <a:ext cx="6949440" cy="32537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96790" y="1546860"/>
            <a:ext cx="6633845" cy="484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开发地图</a:t>
            </a:r>
            <a:r>
              <a:rPr lang="en-US" altLang="zh-CN"/>
              <a:t>-</a:t>
            </a:r>
            <a:r>
              <a:rPr lang="zh-CN" altLang="en-US"/>
              <a:t>协同开发</a:t>
            </a:r>
            <a:r>
              <a:rPr lang="zh-CN" altLang="en-US"/>
              <a:t>过程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74590" y="1691005"/>
            <a:ext cx="6278880" cy="4518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6920" y="1546860"/>
            <a:ext cx="3954780" cy="847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zh-CN" altLang="en-US"/>
              <a:t>我们以这张图，为我们工作和编程学习的地图和讨论的话题展开点。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zh-CN" altLang="en-US"/>
              <a:t>一次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编程开门课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学能评估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906270"/>
            <a:ext cx="10426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初步体系结构，分为物理结构和软件体系结构。物理结构，分为本机结构和外网服务器结构，我们是模糊了这两点，之后大家注册了空间，就直观的理解。软件体系结构如下图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999740"/>
            <a:ext cx="5429885" cy="2847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46850" y="2999740"/>
            <a:ext cx="5530215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技术架构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994535"/>
            <a:ext cx="8763000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在web技术架构上，其实已经给了多种方案：</a:t>
            </a:r>
            <a:endParaRPr lang="zh-CN" altLang="en-US"/>
          </a:p>
          <a:p>
            <a:r>
              <a:rPr lang="zh-CN" altLang="en-US"/>
              <a:t>1、python生态链下，fastapi,pymysql,jinja2 aiofiles,初始的简单结构。form/jquery</a:t>
            </a:r>
            <a:endParaRPr lang="zh-CN" altLang="en-US"/>
          </a:p>
          <a:p>
            <a:r>
              <a:rPr lang="zh-CN" altLang="en-US"/>
              <a:t>2、python生态链下，fastapi,pymysql,vue。</a:t>
            </a:r>
            <a:endParaRPr lang="zh-CN" altLang="en-US"/>
          </a:p>
          <a:p>
            <a:r>
              <a:rPr lang="zh-CN" altLang="en-US"/>
              <a:t>3、python生态链下，fastapi，sqlalchemy,vue/jinja2 aiofiles</a:t>
            </a:r>
            <a:endParaRPr lang="zh-CN" altLang="en-US"/>
          </a:p>
          <a:p>
            <a:r>
              <a:rPr lang="zh-CN" altLang="en-US"/>
              <a:t>4、python生态链下，likeadmin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4051300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用例分析，和项目范围有雷同部分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4719320"/>
            <a:ext cx="8763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初步模型-静态模型-用户界面原型-动态模型，不做细分，在代码中演示。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5664200"/>
            <a:ext cx="8763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数据库设计-组件设计，也不做细分，在讨论中代码和文字说明演示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代码</a:t>
            </a:r>
            <a:r>
              <a:rPr lang="zh-CN" altLang="en-US"/>
              <a:t>演变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89547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代码编写是一个演变的过程，依赖多个因素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1115" y="2560320"/>
            <a:ext cx="3020695" cy="3745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16195" y="2560320"/>
            <a:ext cx="2897505" cy="3625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73440" y="2560320"/>
            <a:ext cx="2476500" cy="36010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961640"/>
            <a:ext cx="10515600" cy="1325563"/>
          </a:xfrm>
        </p:spPr>
        <p:txBody>
          <a:bodyPr/>
          <a:p>
            <a:pPr algn="ctr"/>
            <a:r>
              <a:rPr lang="zh-CN" altLang="en-US"/>
              <a:t>第一天</a:t>
            </a:r>
            <a:r>
              <a:rPr lang="en-US" altLang="zh-CN"/>
              <a:t>-</a:t>
            </a:r>
            <a:r>
              <a:rPr lang="zh-CN" altLang="en-US"/>
              <a:t>项目结构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20230225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9977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1、这里是从fastapi 来开始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1415" y="2755900"/>
            <a:ext cx="6096000" cy="341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from typing import Union</a:t>
            </a:r>
            <a:endParaRPr lang="zh-CN" altLang="en-US"/>
          </a:p>
          <a:p>
            <a:r>
              <a:rPr lang="zh-CN" altLang="en-US"/>
              <a:t>from fastapi import FastAPI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FastAPI()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@app.get("/")</a:t>
            </a:r>
            <a:endParaRPr lang="zh-CN" altLang="en-US"/>
          </a:p>
          <a:p>
            <a:r>
              <a:rPr lang="zh-CN" altLang="en-US"/>
              <a:t>def read_root():</a:t>
            </a:r>
            <a:endParaRPr lang="zh-CN" altLang="en-US"/>
          </a:p>
          <a:p>
            <a:r>
              <a:rPr lang="zh-CN" altLang="en-US"/>
              <a:t>    return {"Hello": "World"}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@app.get("/items/{item_id}")</a:t>
            </a:r>
            <a:endParaRPr lang="zh-CN" altLang="en-US"/>
          </a:p>
          <a:p>
            <a:r>
              <a:rPr lang="zh-CN" altLang="en-US"/>
              <a:t>def read_item(item_id: int, q: Union[str, None] = None):</a:t>
            </a:r>
            <a:endParaRPr lang="zh-CN" altLang="en-US"/>
          </a:p>
          <a:p>
            <a:r>
              <a:rPr lang="zh-CN" altLang="en-US"/>
              <a:t>    return {"item_id": item_id, "q": q}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73340" y="2755900"/>
            <a:ext cx="345884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uvicorn main:app --reload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96440"/>
            <a:ext cx="558546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980565"/>
            <a:ext cx="4446905" cy="396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from typing import Union</a:t>
            </a:r>
            <a:endParaRPr lang="zh-CN" altLang="en-US"/>
          </a:p>
          <a:p>
            <a:r>
              <a:rPr lang="zh-CN" altLang="en-US"/>
              <a:t>from fastapi import FastAPI</a:t>
            </a:r>
            <a:endParaRPr lang="zh-CN" altLang="en-US"/>
          </a:p>
          <a:p>
            <a:r>
              <a:rPr lang="zh-CN" altLang="en-US"/>
              <a:t>import pymysql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FastAPI()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创建数据库连接对象</a:t>
            </a:r>
            <a:endParaRPr lang="zh-CN" altLang="en-US"/>
          </a:p>
          <a:p>
            <a:r>
              <a:rPr lang="zh-CN" altLang="en-US"/>
              <a:t>db = pymysql.connect(host='127.0.0.1',user='root', password='123456',database='test')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创建游标对象</a:t>
            </a:r>
            <a:endParaRPr lang="zh-CN" altLang="en-US"/>
          </a:p>
          <a:p>
            <a:r>
              <a:rPr lang="zh-CN" altLang="en-US"/>
              <a:t>cursor = db.cursor()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07075" y="1819910"/>
            <a:ext cx="6096000" cy="4799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@app.get("/")</a:t>
            </a:r>
            <a:endParaRPr lang="zh-CN" altLang="en-US"/>
          </a:p>
          <a:p>
            <a:r>
              <a:rPr lang="zh-CN" altLang="en-US">
                <a:sym typeface="+mn-ea"/>
              </a:rPr>
              <a:t>def read_root():</a:t>
            </a:r>
            <a:endParaRPr lang="zh-CN" altLang="en-US"/>
          </a:p>
          <a:p>
            <a:r>
              <a:rPr lang="zh-CN" altLang="en-US">
                <a:sym typeface="+mn-ea"/>
              </a:rPr>
              <a:t>    table_name = 'user'</a:t>
            </a:r>
            <a:endParaRPr lang="zh-CN" altLang="en-US"/>
          </a:p>
          <a:p>
            <a:r>
              <a:rPr lang="zh-CN" altLang="en-US">
                <a:sym typeface="+mn-ea"/>
              </a:rPr>
              <a:t>    sql = "SELECT * FROM %s " % table_name</a:t>
            </a:r>
            <a:endParaRPr lang="zh-CN" altLang="en-US"/>
          </a:p>
          <a:p>
            <a:r>
              <a:rPr lang="zh-CN" altLang="en-US">
                <a:sym typeface="+mn-ea"/>
              </a:rPr>
              <a:t>    try: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cursor.execute(sql)  # 执行sql语句，也可执行数据库命令，如：show tables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result = cursor.fetchall()  # 所有结果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print(result)</a:t>
            </a:r>
            <a:endParaRPr lang="zh-CN" altLang="en-US"/>
          </a:p>
          <a:p>
            <a:r>
              <a:rPr lang="zh-CN" altLang="en-US">
                <a:sym typeface="+mn-ea"/>
              </a:rPr>
              <a:t>    except Exception as e: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db.rollback()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print("查询失败")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print(e)</a:t>
            </a:r>
            <a:endParaRPr lang="zh-CN" altLang="en-US"/>
          </a:p>
          <a:p>
            <a:r>
              <a:rPr lang="zh-CN" altLang="en-US">
                <a:sym typeface="+mn-ea"/>
              </a:rPr>
              <a:t>    finally: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cursor.close()  # 关闭当前游标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db.close()  # 关闭数据库连接</a:t>
            </a:r>
            <a:endParaRPr lang="zh-CN" altLang="en-US"/>
          </a:p>
          <a:p>
            <a:r>
              <a:rPr lang="zh-CN" altLang="en-US">
                <a:sym typeface="+mn-ea"/>
              </a:rPr>
              <a:t>    return result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09867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将路由移植到router文件，但有bug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74764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将数据库操作类移植到dao文件中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339661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这样，一个简单的代码架构，测试完成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项目文件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845" y="1994535"/>
            <a:ext cx="2814955" cy="46031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main.py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816735"/>
            <a:ext cx="10153015" cy="4718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zh-CN" altLang="en-US"/>
              <a:t>from fastapi import FastAPI</a:t>
            </a:r>
            <a:endParaRPr lang="zh-CN" altLang="en-US"/>
          </a:p>
          <a:p>
            <a:r>
              <a:rPr lang="zh-CN" altLang="en-US"/>
              <a:t>import uvicorn as u</a:t>
            </a:r>
            <a:endParaRPr lang="zh-CN" altLang="en-US"/>
          </a:p>
          <a:p>
            <a:r>
              <a:rPr lang="zh-CN" altLang="en-US"/>
              <a:t>from starlette.staticfiles import StaticFiles</a:t>
            </a:r>
            <a:endParaRPr lang="zh-CN" altLang="en-US"/>
          </a:p>
          <a:p>
            <a:r>
              <a:rPr lang="zh-CN" altLang="en-US"/>
              <a:t>from routers import items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FastAPI()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app.mount("/static", StaticFiles(directory="static"), name="static")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@app.get("/items/{id}")</a:t>
            </a:r>
            <a:endParaRPr lang="zh-CN" altLang="en-US"/>
          </a:p>
          <a:p>
            <a:r>
              <a:rPr lang="zh-CN" altLang="en-US"/>
              <a:t># async def read_item(request: Request, id: str):</a:t>
            </a:r>
            <a:endParaRPr lang="zh-CN" altLang="en-US"/>
          </a:p>
          <a:p>
            <a:r>
              <a:rPr lang="zh-CN" altLang="en-US"/>
              <a:t>#     return templates.TemplateResponse("item.html", {"request": request, "id": id})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app.include_router(items.router,</a:t>
            </a:r>
            <a:endParaRPr lang="zh-CN" altLang="en-US"/>
          </a:p>
          <a:p>
            <a:r>
              <a:rPr lang="zh-CN" altLang="en-US"/>
              <a:t>                    prefix="/items",</a:t>
            </a:r>
            <a:endParaRPr lang="zh-CN" altLang="en-US"/>
          </a:p>
          <a:p>
            <a:r>
              <a:rPr lang="zh-CN" altLang="en-US"/>
              <a:t>                    tags=["items"],</a:t>
            </a:r>
            <a:endParaRPr lang="zh-CN" altLang="en-US"/>
          </a:p>
          <a:p>
            <a:r>
              <a:rPr lang="zh-CN" altLang="en-US"/>
              <a:t>                    responses={404: {"description": "Not found"}})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编程开门课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软件工程师，是从事计算机软件开发的工程技术人员。</a:t>
            </a:r>
            <a:endParaRPr lang="zh-CN" altLang="en-US"/>
          </a:p>
          <a:p>
            <a:r>
              <a:rPr lang="zh-CN" altLang="en-US"/>
              <a:t>软件工程师交付的工作结果，最终是可运行的代码。</a:t>
            </a:r>
            <a:endParaRPr lang="zh-CN" altLang="en-US"/>
          </a:p>
          <a:p>
            <a:r>
              <a:rPr lang="zh-CN" altLang="en-US"/>
              <a:t>衡量软件工程师工作品质的标准，是是否解决问题域，所交付代码效率匹配硬件环境。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人通过编程学习，掌握开发技能，逐步成为一名软件工程师。</a:t>
            </a:r>
            <a:endParaRPr lang="zh-CN" altLang="en-US"/>
          </a:p>
          <a:p>
            <a:r>
              <a:rPr lang="zh-CN" altLang="en-US"/>
              <a:t>编程本质是一种问题驱动，探究式的实验活动，注重项目管理。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当前互联网教育资源极度过剩，编程学习依然对学生极具挑战的深层次原因，是教育范式依旧停留在工业化状态，而未能匹配后工业化甚至智能化。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routers/items.py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9800" y="1861820"/>
            <a:ext cx="8306435" cy="5077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from fastapi import APIRouter, HTTPException</a:t>
            </a:r>
            <a:endParaRPr lang="zh-CN" altLang="en-US"/>
          </a:p>
          <a:p>
            <a:r>
              <a:rPr lang="zh-CN" altLang="en-US"/>
              <a:t>from starlette.templating import Jinja2Templates</a:t>
            </a:r>
            <a:endParaRPr lang="zh-CN" altLang="en-US"/>
          </a:p>
          <a:p>
            <a:r>
              <a:rPr lang="zh-CN" altLang="en-US"/>
              <a:t>from starlette.requests import Request</a:t>
            </a:r>
            <a:endParaRPr lang="zh-CN" altLang="en-US"/>
          </a:p>
          <a:p>
            <a:r>
              <a:rPr lang="zh-CN" altLang="en-US"/>
              <a:t>from dao.user import getUser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router = APIRouter()</a:t>
            </a:r>
            <a:endParaRPr lang="zh-CN" altLang="en-US"/>
          </a:p>
          <a:p>
            <a:r>
              <a:rPr lang="zh-CN" altLang="en-US"/>
              <a:t>templates = Jinja2Templates(directory="templates")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#测试通过</a:t>
            </a:r>
            <a:endParaRPr lang="zh-CN" altLang="en-US"/>
          </a:p>
          <a:p>
            <a:r>
              <a:rPr lang="zh-CN" altLang="en-US"/>
              <a:t>@router.get("/")</a:t>
            </a:r>
            <a:endParaRPr lang="zh-CN" altLang="en-US"/>
          </a:p>
          <a:p>
            <a:r>
              <a:rPr lang="zh-CN" altLang="en-US"/>
              <a:t>async def read_item():</a:t>
            </a:r>
            <a:endParaRPr lang="zh-CN" altLang="en-US"/>
          </a:p>
          <a:p>
            <a:r>
              <a:rPr lang="zh-CN" altLang="en-US"/>
              <a:t>    return getUser()</a:t>
            </a:r>
            <a:endParaRPr lang="zh-CN" altLang="en-US"/>
          </a:p>
          <a:p>
            <a:r>
              <a:rPr lang="zh-CN" altLang="en-US"/>
              <a:t>    # return {"Hello": "Items"}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#这个有错误，传参后失败</a:t>
            </a:r>
            <a:endParaRPr lang="zh-CN" altLang="en-US"/>
          </a:p>
          <a:p>
            <a:r>
              <a:rPr lang="zh-CN" altLang="en-US"/>
              <a:t>@router.get("/items/{id}")</a:t>
            </a:r>
            <a:endParaRPr lang="zh-CN" altLang="en-US"/>
          </a:p>
          <a:p>
            <a:r>
              <a:rPr lang="zh-CN" altLang="en-US"/>
              <a:t>async def read_item(request: Request, id: str):</a:t>
            </a:r>
            <a:endParaRPr lang="zh-CN" altLang="en-US"/>
          </a:p>
          <a:p>
            <a:r>
              <a:rPr lang="zh-CN" altLang="en-US"/>
              <a:t>    return templates.TemplateResponse("item.html", {"request": request, "id": id})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dao/user.py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8535" y="1691005"/>
            <a:ext cx="941197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import pymysql</a:t>
            </a:r>
            <a:endParaRPr lang="zh-CN" altLang="en-US"/>
          </a:p>
          <a:p>
            <a:r>
              <a:rPr lang="zh-CN" altLang="en-US"/>
              <a:t># 创建数据库连接对象</a:t>
            </a:r>
            <a:endParaRPr lang="zh-CN" altLang="en-US"/>
          </a:p>
          <a:p>
            <a:r>
              <a:rPr lang="zh-CN" altLang="en-US"/>
              <a:t>db = pymysql.connect(host='127.0.0.1',user='root',password='123456',database='test')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创建游标对象</a:t>
            </a:r>
            <a:endParaRPr lang="zh-CN" altLang="en-US"/>
          </a:p>
          <a:p>
            <a:r>
              <a:rPr lang="zh-CN" altLang="en-US"/>
              <a:t>cursor = db.cursor()</a:t>
            </a:r>
            <a:endParaRPr lang="zh-CN" altLang="en-US"/>
          </a:p>
          <a:p>
            <a:r>
              <a:rPr lang="zh-CN" altLang="en-US"/>
              <a:t>def getUser():</a:t>
            </a:r>
            <a:endParaRPr lang="zh-CN" altLang="en-US"/>
          </a:p>
          <a:p>
            <a:r>
              <a:rPr lang="zh-CN" altLang="en-US"/>
              <a:t>    table_name = 'user'</a:t>
            </a:r>
            <a:endParaRPr lang="zh-CN" altLang="en-US"/>
          </a:p>
          <a:p>
            <a:r>
              <a:rPr lang="zh-CN" altLang="en-US"/>
              <a:t>    sql = "SELECT * FROM %s " % table_name</a:t>
            </a:r>
            <a:endParaRPr lang="zh-CN" altLang="en-US"/>
          </a:p>
          <a:p>
            <a:r>
              <a:rPr lang="zh-CN" altLang="en-US"/>
              <a:t>    try:</a:t>
            </a:r>
            <a:endParaRPr lang="zh-CN" altLang="en-US"/>
          </a:p>
          <a:p>
            <a:r>
              <a:rPr lang="zh-CN" altLang="en-US"/>
              <a:t>        cursor.execute(sql)  # 执行sql语句，也可执行数据库命令，如：show tables</a:t>
            </a:r>
            <a:endParaRPr lang="zh-CN" altLang="en-US"/>
          </a:p>
          <a:p>
            <a:r>
              <a:rPr lang="zh-CN" altLang="en-US"/>
              <a:t>        result = cursor.fetchall()  # 所有结果</a:t>
            </a:r>
            <a:endParaRPr lang="zh-CN" altLang="en-US"/>
          </a:p>
          <a:p>
            <a:r>
              <a:rPr lang="zh-CN" altLang="en-US"/>
              <a:t>        print(result)</a:t>
            </a:r>
            <a:endParaRPr lang="zh-CN" altLang="en-US"/>
          </a:p>
          <a:p>
            <a:r>
              <a:rPr lang="zh-CN" altLang="en-US"/>
              <a:t>        return result</a:t>
            </a:r>
            <a:endParaRPr lang="zh-CN" altLang="en-US"/>
          </a:p>
          <a:p>
            <a:r>
              <a:rPr lang="zh-CN" altLang="en-US"/>
              <a:t>    except Exception as e:</a:t>
            </a:r>
            <a:endParaRPr lang="zh-CN" altLang="en-US"/>
          </a:p>
          <a:p>
            <a:r>
              <a:rPr lang="zh-CN" altLang="en-US"/>
              <a:t>        db.rollback()</a:t>
            </a:r>
            <a:endParaRPr lang="zh-CN" altLang="en-US"/>
          </a:p>
          <a:p>
            <a:r>
              <a:rPr lang="zh-CN" altLang="en-US"/>
              <a:t>        print(e)</a:t>
            </a:r>
            <a:endParaRPr lang="zh-CN" altLang="en-US"/>
          </a:p>
          <a:p>
            <a:r>
              <a:rPr lang="zh-CN" altLang="en-US"/>
              <a:t>        return {"查询失败"}</a:t>
            </a:r>
            <a:endParaRPr lang="zh-CN" altLang="en-US"/>
          </a:p>
          <a:p>
            <a:r>
              <a:rPr lang="zh-CN" altLang="en-US"/>
              <a:t>    finally:</a:t>
            </a:r>
            <a:endParaRPr lang="zh-CN" altLang="en-US"/>
          </a:p>
          <a:p>
            <a:r>
              <a:rPr lang="zh-CN" altLang="en-US"/>
              <a:t>        cursor.close()  # 关闭当前游标</a:t>
            </a:r>
            <a:endParaRPr lang="zh-CN" altLang="en-US"/>
          </a:p>
          <a:p>
            <a:r>
              <a:rPr lang="zh-CN" altLang="en-US"/>
              <a:t>        db.close()  # 关闭数据库连接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0110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以上是第一版，是从fastapi官网的例子，加上pymysql的例子，中演变了一个基本的项目基础结构。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97624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存在以下问题：</a:t>
            </a:r>
            <a:endParaRPr lang="zh-CN" altLang="en-US"/>
          </a:p>
          <a:p>
            <a:r>
              <a:rPr lang="zh-CN" altLang="en-US"/>
              <a:t>1、数据库配置问题</a:t>
            </a:r>
            <a:endParaRPr lang="zh-CN" altLang="en-US"/>
          </a:p>
          <a:p>
            <a:r>
              <a:rPr lang="zh-CN" altLang="en-US"/>
              <a:t>2、路由问题</a:t>
            </a:r>
            <a:endParaRPr lang="zh-CN" altLang="en-US"/>
          </a:p>
          <a:p>
            <a:r>
              <a:rPr lang="zh-CN" altLang="en-US"/>
              <a:t>3、没有实现，网页代码。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第二天</a:t>
            </a:r>
            <a:r>
              <a:rPr lang="en-US" altLang="zh-CN"/>
              <a:t>-</a:t>
            </a:r>
            <a:r>
              <a:rPr lang="zh-CN" altLang="en-US"/>
              <a:t>打卡模块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20230226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0135" y="1691005"/>
            <a:ext cx="976693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上一节课，简单编写了一个框架，目的是分离路由和数据库操作，避免不在一个大文件里编程。一般而言，一个文件代码不超过200行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0135" y="2680335"/>
            <a:ext cx="976693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这次，就是针对考勤的模块，编程。根据协作过程来完成工作。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50665" y="3121660"/>
            <a:ext cx="4291330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用例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1255" y="169100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前置条件：用户登录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1255" y="246824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操作描述：点击按钮，用户ID和时间保存到数据表record中。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静态模型</a:t>
            </a:r>
            <a:r>
              <a:rPr lang="en-US" altLang="zh-CN"/>
              <a:t>-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10629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html页面中，有个按钮</a:t>
            </a:r>
            <a:endParaRPr lang="zh-CN" altLang="en-US"/>
          </a:p>
          <a:p>
            <a:r>
              <a:rPr lang="zh-CN" altLang="en-US"/>
              <a:t>&lt;html&gt;</a:t>
            </a:r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&lt;button onclick=clockin()&gt;&lt;/button&gt;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  <a:p>
            <a:r>
              <a:rPr lang="zh-CN" altLang="en-US"/>
              <a:t>&lt;script&gt;</a:t>
            </a:r>
            <a:endParaRPr lang="zh-CN" altLang="en-US"/>
          </a:p>
          <a:p>
            <a:r>
              <a:rPr lang="zh-CN" altLang="en-US"/>
              <a:t>function clockin(){</a:t>
            </a:r>
            <a:endParaRPr lang="zh-CN" altLang="en-US"/>
          </a:p>
          <a:p>
            <a:r>
              <a:rPr lang="zh-CN" altLang="en-US"/>
              <a:t>alert('click me')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&lt;/script&gt;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4110" y="1981200"/>
            <a:ext cx="6888480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静态</a:t>
            </a:r>
            <a:r>
              <a:rPr lang="en-US" altLang="zh-CN"/>
              <a:t>UI-</a:t>
            </a:r>
            <a:r>
              <a:rPr lang="en-US" altLang="zh-CN"/>
              <a:t>HTML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1605" y="1815465"/>
            <a:ext cx="7299960" cy="363347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38200" y="1691005"/>
            <a:ext cx="1009205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一般静态模型，多是手工绘制，或用word或其他工具。现在，我们在web中，编写html代码，就可以直接得到一个用户界面原型，只是很简陋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动态模型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0135" y="18548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我们将它放到，static，启动服务器，就可以看到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6975" y="2614295"/>
            <a:ext cx="726186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凡事不断问度</a:t>
            </a:r>
            <a:r>
              <a:rPr lang="zh-CN" altLang="en-US"/>
              <a:t>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03136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我们是实现，点击按钮，向数据库提交一个数据。这里使用的是jquery库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8765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因为是提交，使用http的post方法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0755" y="3620770"/>
            <a:ext cx="6842760" cy="2293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34200" y="20313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语法：$.post(url,data,callback,type);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JQuery post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012315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&lt;script&gt;</a:t>
            </a:r>
            <a:endParaRPr lang="zh-CN" altLang="en-US"/>
          </a:p>
          <a:p>
            <a:r>
              <a:rPr lang="zh-CN" altLang="en-US"/>
              <a:t>    function clockin(){</a:t>
            </a:r>
            <a:endParaRPr lang="zh-CN" altLang="en-US"/>
          </a:p>
          <a:p>
            <a:r>
              <a:rPr lang="zh-CN" altLang="en-US"/>
              <a:t>        alert('click me')</a:t>
            </a:r>
            <a:endParaRPr lang="zh-CN" altLang="en-US"/>
          </a:p>
          <a:p>
            <a:r>
              <a:rPr lang="zh-CN" altLang="en-US"/>
              <a:t>        var url="/clockin/add";</a:t>
            </a:r>
            <a:endParaRPr lang="zh-CN" altLang="en-US"/>
          </a:p>
          <a:p>
            <a:r>
              <a:rPr lang="zh-CN" altLang="en-US"/>
              <a:t>        var urlData={userId:123456,now:'2023-02-26'}</a:t>
            </a:r>
            <a:endParaRPr lang="zh-CN" altLang="en-US"/>
          </a:p>
          <a:p>
            <a:r>
              <a:rPr lang="zh-CN" altLang="en-US"/>
              <a:t>        $.post(url,urlData,function(result){</a:t>
            </a:r>
            <a:endParaRPr lang="zh-CN" altLang="en-US"/>
          </a:p>
          <a:p>
            <a:r>
              <a:rPr lang="zh-CN" altLang="en-US"/>
              <a:t>            if(result.success){</a:t>
            </a:r>
            <a:endParaRPr lang="zh-CN" altLang="en-US"/>
          </a:p>
          <a:p>
            <a:r>
              <a:rPr lang="zh-CN" altLang="en-US"/>
              <a:t>                $.messager.alert("系统提示","添加成功","info");</a:t>
            </a:r>
            <a:endParaRPr lang="zh-CN" altLang="en-US"/>
          </a:p>
          <a:p>
            <a:r>
              <a:rPr lang="zh-CN" altLang="en-US"/>
              <a:t>            }else{</a:t>
            </a:r>
            <a:endParaRPr lang="zh-CN" altLang="en-US"/>
          </a:p>
          <a:p>
            <a:r>
              <a:rPr lang="zh-CN" altLang="en-US"/>
              <a:t>                $.messager.alert("系统提示","添加失败","error");</a:t>
            </a:r>
            <a:endParaRPr lang="zh-CN" altLang="en-US"/>
          </a:p>
          <a:p>
            <a:r>
              <a:rPr lang="zh-CN" altLang="en-US"/>
              <a:t>            }</a:t>
            </a:r>
            <a:endParaRPr lang="zh-CN" altLang="en-US"/>
          </a:p>
          <a:p>
            <a:r>
              <a:rPr lang="zh-CN" altLang="en-US"/>
              <a:t>        },"json");</a:t>
            </a:r>
            <a:endParaRPr lang="zh-CN" altLang="en-US"/>
          </a:p>
          <a:p>
            <a:r>
              <a:rPr lang="zh-CN" altLang="en-US"/>
              <a:t>    }</a:t>
            </a:r>
            <a:endParaRPr lang="zh-CN" altLang="en-US"/>
          </a:p>
          <a:p>
            <a:r>
              <a:rPr lang="zh-CN" altLang="en-US"/>
              <a:t>&lt;/script&gt;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第一次课程</a:t>
            </a:r>
            <a:r>
              <a:rPr lang="en-US" altLang="zh-CN"/>
              <a:t>-</a:t>
            </a:r>
            <a:r>
              <a:rPr lang="zh-CN" altLang="en-US"/>
              <a:t>课堂任务</a:t>
            </a:r>
            <a:r>
              <a:rPr lang="en-US" altLang="zh-CN"/>
              <a:t>-</a:t>
            </a:r>
            <a:r>
              <a:rPr lang="zh-CN" altLang="en-US"/>
              <a:t>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任务：</a:t>
            </a:r>
            <a:endParaRPr lang="zh-CN" altLang="en-US"/>
          </a:p>
          <a:p>
            <a:r>
              <a:rPr lang="zh-CN" altLang="en-US"/>
              <a:t>配置</a:t>
            </a:r>
            <a:r>
              <a:rPr lang="en-US" altLang="zh-CN"/>
              <a:t>python</a:t>
            </a:r>
            <a:r>
              <a:rPr lang="zh-CN" altLang="en-US"/>
              <a:t>环境</a:t>
            </a:r>
            <a:endParaRPr lang="zh-CN" altLang="en-US"/>
          </a:p>
          <a:p>
            <a:r>
              <a:rPr lang="zh-CN" altLang="en-US"/>
              <a:t>运行</a:t>
            </a:r>
            <a:r>
              <a:rPr lang="en-US" altLang="zh-CN"/>
              <a:t>“hello world!”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运行</a:t>
            </a:r>
            <a:r>
              <a:rPr lang="en-US" altLang="zh-CN"/>
              <a:t> </a:t>
            </a:r>
            <a:r>
              <a:rPr lang="zh-CN" altLang="en-US"/>
              <a:t>一个加法</a:t>
            </a:r>
            <a:r>
              <a:rPr lang="en-US" altLang="zh-CN"/>
              <a:t> </a:t>
            </a:r>
            <a:r>
              <a:rPr lang="zh-CN" altLang="en-US"/>
              <a:t>功能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编写一个测试加法功能</a:t>
            </a:r>
            <a:r>
              <a:rPr lang="zh-CN" altLang="en-US"/>
              <a:t>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目的：</a:t>
            </a:r>
            <a:endParaRPr lang="zh-CN" altLang="en-US"/>
          </a:p>
          <a:p>
            <a:r>
              <a:rPr lang="zh-CN" altLang="en-US"/>
              <a:t>评估同学数字素养和先有编程</a:t>
            </a:r>
            <a:r>
              <a:rPr lang="zh-CN" altLang="en-US"/>
              <a:t>能力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web</a:t>
            </a:r>
            <a:r>
              <a:rPr lang="zh-CN" altLang="en-US"/>
              <a:t>应用的</a:t>
            </a:r>
            <a:r>
              <a:rPr lang="en-US" altLang="zh-CN"/>
              <a:t>clockin</a:t>
            </a:r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0764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开始，我们可以在main里，按照fastapi的路由写法写，然后移动到clockin的路由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9502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@app.get("/</a:t>
            </a:r>
            <a:r>
              <a:rPr lang="en-US" altLang="zh-CN"/>
              <a:t>clockin</a:t>
            </a:r>
            <a:r>
              <a:rPr lang="zh-CN" altLang="en-US"/>
              <a:t>") def read_root(): return {"Hello": "World"}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702685"/>
            <a:ext cx="7330440" cy="300228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此刻发现，是忘记加载jquery.js的库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5970" y="2070735"/>
            <a:ext cx="4756785" cy="341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&lt;html&gt;</a:t>
            </a:r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    &lt;script src="http://libs.baidu.com/jquery/2.0.0/jquery.min.js"&gt;&lt;/script&gt;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    &lt;button onclick=clockin()&gt;点击打卡&lt;/button&gt;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&lt;script&gt;</a:t>
            </a:r>
            <a:endParaRPr lang="zh-CN" altLang="en-US"/>
          </a:p>
          <a:p>
            <a:r>
              <a:rPr lang="zh-CN" altLang="en-US"/>
              <a:t>&lt;/script&gt;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95315" y="1887220"/>
            <a:ext cx="6096000" cy="4523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    function clockin(){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alert('click me')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// var url="/clockin/add";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// var urlData={userId:123456,now:'2023-02-26'}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// $.get(url,urlData,function(result){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//     if(result.success){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//         $.messager.alert("系统提示","添加成功","info");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//     }else{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//         $.messager.alert("系统提示","添加失败","error");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//     }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// });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$.get("/clockin/add",function(data,status){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    alert("数据: " + data + "\n状态: " + status);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});</a:t>
            </a:r>
            <a:endParaRPr lang="zh-CN" altLang="en-US"/>
          </a:p>
          <a:p>
            <a:r>
              <a:rPr lang="zh-CN" altLang="en-US">
                <a:sym typeface="+mn-ea"/>
              </a:rPr>
              <a:t>        alert('ok')</a:t>
            </a:r>
            <a:endParaRPr lang="zh-CN" altLang="en-US"/>
          </a:p>
          <a:p>
            <a:r>
              <a:rPr lang="zh-CN" altLang="en-US">
                <a:sym typeface="+mn-ea"/>
              </a:rPr>
              <a:t>   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29130"/>
            <a:ext cx="7261860" cy="1600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7100" y="3529330"/>
            <a:ext cx="7315200" cy="1424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4954270"/>
            <a:ext cx="7261860" cy="16230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数据库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0935" y="1691005"/>
            <a:ext cx="844931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我们先简单设计，是个单表，先命名为clockin，两个字段userId addTime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0935" y="2497455"/>
            <a:ext cx="4260850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CREATE TABLE `clockin`(</a:t>
            </a:r>
            <a:endParaRPr lang="zh-CN" altLang="en-US"/>
          </a:p>
          <a:p>
            <a:r>
              <a:rPr lang="zh-CN" altLang="en-US"/>
              <a:t>  `id` int(11) PRIMARY KEY,</a:t>
            </a:r>
            <a:endParaRPr lang="zh-CN" altLang="en-US"/>
          </a:p>
          <a:p>
            <a:r>
              <a:rPr lang="zh-CN" altLang="en-US"/>
              <a:t>  `userId` int(11) NOT NULL,</a:t>
            </a:r>
            <a:endParaRPr lang="zh-CN" altLang="en-US"/>
          </a:p>
          <a:p>
            <a:r>
              <a:rPr lang="zh-CN" altLang="en-US"/>
              <a:t>  `addTime` DATETIME NOT NULL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65800" y="2497455"/>
            <a:ext cx="5256530" cy="1753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9650" y="462153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mysql&gt; insert into clockin(id,userId,addTime) values(1,123456,'2023-02-27 01:01:01');</a:t>
            </a:r>
            <a:endParaRPr lang="zh-CN" altLang="en-US"/>
          </a:p>
          <a:p>
            <a:r>
              <a:rPr lang="zh-CN" altLang="en-US"/>
              <a:t>Query OK, 1 row affected (0.00 sec)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0935" y="57740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这里发现，设计id是一个自动增列，但sql语句错误了。这个字段可以删除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数据操作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按照架构</a:t>
            </a:r>
            <a:r>
              <a:rPr lang="zh-CN" altLang="en-US"/>
              <a:t>演变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第三天</a:t>
            </a:r>
            <a:r>
              <a:rPr lang="en-US" altLang="zh-CN"/>
              <a:t>-</a:t>
            </a:r>
            <a:r>
              <a:rPr lang="zh-CN" altLang="en-US"/>
              <a:t>课程管理（</a:t>
            </a:r>
            <a:r>
              <a:rPr lang="en-US" altLang="zh-CN"/>
              <a:t>20230227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147570"/>
            <a:ext cx="4457065" cy="2562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06720" y="2147570"/>
            <a:ext cx="608838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静态</a:t>
            </a:r>
            <a:r>
              <a:rPr lang="en-US" altLang="zh-CN"/>
              <a:t>UI-</a:t>
            </a:r>
            <a:r>
              <a:rPr lang="zh-CN" altLang="en-US"/>
              <a:t>参考菜鸟</a:t>
            </a:r>
            <a:r>
              <a:rPr lang="zh-CN" altLang="en-US"/>
              <a:t>教程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3455" y="1786255"/>
            <a:ext cx="7821930" cy="4503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3455" y="638492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https://www.runoob.com/python3/python3-data-type.html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9175" y="1847215"/>
            <a:ext cx="60960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&lt;div id="leftbox"&gt;</a:t>
            </a:r>
            <a:endParaRPr lang="zh-CN" altLang="en-US"/>
          </a:p>
          <a:p>
            <a:r>
              <a:rPr lang="zh-CN" altLang="en-US"/>
              <a:t>    &lt;ul&gt;</a:t>
            </a:r>
            <a:endParaRPr lang="zh-CN" altLang="en-US"/>
          </a:p>
          <a:p>
            <a:r>
              <a:rPr lang="zh-CN" altLang="en-US"/>
              <a:t>        &lt;li onclick=show(this) id="1"&gt;Python3 基本数据类型&lt;/li&gt;</a:t>
            </a:r>
            <a:endParaRPr lang="zh-CN" altLang="en-US"/>
          </a:p>
          <a:p>
            <a:r>
              <a:rPr lang="zh-CN" altLang="en-US"/>
              <a:t>        &lt;li onclick="show(this)" id="2"&gt;Python3 注释&lt;/li&gt;</a:t>
            </a:r>
            <a:endParaRPr lang="zh-CN" altLang="en-US"/>
          </a:p>
          <a:p>
            <a:r>
              <a:rPr lang="zh-CN" altLang="en-US"/>
              <a:t>        &lt;li onclick="show(this)" id="3"&gt;Python3 列表&lt;/li&gt;</a:t>
            </a:r>
            <a:endParaRPr lang="zh-CN" altLang="en-US"/>
          </a:p>
          <a:p>
            <a:r>
              <a:rPr lang="zh-CN" altLang="en-US"/>
              <a:t>        &lt;li onclick="show(this)" id="4"&gt;Python3 条件控制&lt;/li&gt;</a:t>
            </a:r>
            <a:endParaRPr lang="zh-CN" altLang="en-US"/>
          </a:p>
          <a:p>
            <a:r>
              <a:rPr lang="zh-CN" altLang="en-US"/>
              <a:t>        &lt;li onclick="show(this)" id="5"&gt;Python3 面向对象&lt;/li&gt;</a:t>
            </a:r>
            <a:endParaRPr lang="zh-CN" altLang="en-US"/>
          </a:p>
          <a:p>
            <a:r>
              <a:rPr lang="zh-CN" altLang="en-US"/>
              <a:t>    &lt;/ul&gt;</a:t>
            </a:r>
            <a:endParaRPr lang="zh-CN" altLang="en-US"/>
          </a:p>
          <a:p>
            <a:r>
              <a:rPr lang="zh-CN" altLang="en-US"/>
              <a:t>&lt;/div&gt;</a:t>
            </a:r>
            <a:endParaRPr lang="zh-CN" altLang="en-US"/>
          </a:p>
          <a:p>
            <a:r>
              <a:rPr lang="zh-CN" altLang="en-US"/>
              <a:t>&lt;div id="rightbox"&gt;</a:t>
            </a:r>
            <a:endParaRPr lang="zh-CN" altLang="en-US"/>
          </a:p>
          <a:p>
            <a:r>
              <a:rPr lang="zh-CN" altLang="en-US"/>
              <a:t>    &lt;h1&gt;python知识&lt;/h1&gt;</a:t>
            </a:r>
            <a:endParaRPr lang="zh-CN" altLang="en-US"/>
          </a:p>
          <a:p>
            <a:r>
              <a:rPr lang="zh-CN" altLang="en-US"/>
              <a:t>&lt;/div&gt;</a:t>
            </a:r>
            <a:endParaRPr lang="zh-CN" altLang="en-US"/>
          </a:p>
          <a:p>
            <a:r>
              <a:rPr lang="zh-CN" altLang="en-US"/>
              <a:t>&lt;script&gt;</a:t>
            </a:r>
            <a:endParaRPr lang="zh-CN" altLang="en-US"/>
          </a:p>
          <a:p>
            <a:r>
              <a:rPr lang="zh-CN" altLang="en-US"/>
              <a:t>    function show(t){</a:t>
            </a:r>
            <a:endParaRPr lang="zh-CN" altLang="en-US"/>
          </a:p>
          <a:p>
            <a:r>
              <a:rPr lang="zh-CN" altLang="en-US"/>
              <a:t>        alert('ok')</a:t>
            </a:r>
            <a:endParaRPr lang="zh-CN" altLang="en-US"/>
          </a:p>
          <a:p>
            <a:r>
              <a:rPr lang="zh-CN" altLang="en-US"/>
              <a:t>        alert(t.id)</a:t>
            </a:r>
            <a:endParaRPr lang="zh-CN" altLang="en-US"/>
          </a:p>
          <a:p>
            <a:r>
              <a:rPr lang="zh-CN" altLang="en-US"/>
              <a:t>        document.getElementById('rightbox').innerHTML = 'hello'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&lt;/script&gt;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41260" y="1948815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&lt;style&gt;</a:t>
            </a:r>
            <a:endParaRPr lang="zh-CN" altLang="en-US"/>
          </a:p>
          <a:p>
            <a:r>
              <a:rPr lang="zh-CN" altLang="en-US"/>
              <a:t>    #leftbox{</a:t>
            </a:r>
            <a:endParaRPr lang="zh-CN" altLang="en-US"/>
          </a:p>
          <a:p>
            <a:r>
              <a:rPr lang="zh-CN" altLang="en-US"/>
              <a:t>        border:1px green solid;</a:t>
            </a:r>
            <a:endParaRPr lang="zh-CN" altLang="en-US"/>
          </a:p>
          <a:p>
            <a:r>
              <a:rPr lang="zh-CN" altLang="en-US"/>
              <a:t>        float:left;</a:t>
            </a:r>
            <a:endParaRPr lang="zh-CN" altLang="en-US"/>
          </a:p>
          <a:p>
            <a:r>
              <a:rPr lang="zh-CN" altLang="en-US"/>
              <a:t>        width:30%;</a:t>
            </a:r>
            <a:endParaRPr lang="zh-CN" altLang="en-US"/>
          </a:p>
          <a:p>
            <a:r>
              <a:rPr lang="zh-CN" altLang="en-US"/>
              <a:t>        height:600px;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#rightbox{</a:t>
            </a:r>
            <a:endParaRPr lang="zh-CN" altLang="en-US"/>
          </a:p>
          <a:p>
            <a:r>
              <a:rPr lang="zh-CN" altLang="en-US"/>
              <a:t>        border:1px green solid;</a:t>
            </a:r>
            <a:endParaRPr lang="zh-CN" altLang="en-US"/>
          </a:p>
          <a:p>
            <a:r>
              <a:rPr lang="zh-CN" altLang="en-US"/>
              <a:t>        float:left;</a:t>
            </a:r>
            <a:endParaRPr lang="zh-CN" altLang="en-US"/>
          </a:p>
          <a:p>
            <a:r>
              <a:rPr lang="zh-CN" altLang="en-US"/>
              <a:t>        width:69%;</a:t>
            </a:r>
            <a:endParaRPr lang="zh-CN" altLang="en-US"/>
          </a:p>
          <a:p>
            <a:r>
              <a:rPr lang="zh-CN" altLang="en-US"/>
              <a:t>        height:600px;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&lt;/style&gt;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第一次课后</a:t>
            </a:r>
            <a:r>
              <a:rPr lang="zh-CN" altLang="en-US">
                <a:sym typeface="+mn-ea"/>
              </a:rPr>
              <a:t>本周作业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1、fastapi的基本知识掌握，路由，数据库配置。</a:t>
            </a:r>
            <a:endParaRPr lang="zh-CN" altLang="en-US"/>
          </a:p>
          <a:p>
            <a:r>
              <a:rPr lang="zh-CN" altLang="en-US"/>
              <a:t>2、使用fastapi，一张数据表，完成CRUD的模块操作。</a:t>
            </a:r>
            <a:endParaRPr lang="zh-CN" altLang="en-US"/>
          </a:p>
          <a:p>
            <a:r>
              <a:rPr lang="zh-CN" altLang="en-US"/>
              <a:t>3、在电脑上安装likeadmin，并参考文档，将2的功能移植到likeadmin。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说明:</a:t>
            </a:r>
            <a:endParaRPr lang="zh-CN" altLang="en-US"/>
          </a:p>
          <a:p>
            <a:r>
              <a:rPr lang="zh-CN" altLang="en-US"/>
              <a:t>1、每天编程不低于1小时。</a:t>
            </a:r>
            <a:endParaRPr lang="zh-CN" altLang="en-US"/>
          </a:p>
          <a:p>
            <a:r>
              <a:rPr lang="zh-CN" altLang="en-US"/>
              <a:t>2、有问题在群里提出，解答。</a:t>
            </a:r>
            <a:endParaRPr lang="zh-CN" altLang="en-US"/>
          </a:p>
          <a:p>
            <a:r>
              <a:rPr lang="zh-CN" altLang="en-US"/>
              <a:t>建议:</a:t>
            </a:r>
            <a:endParaRPr lang="zh-CN" altLang="en-US"/>
          </a:p>
          <a:p>
            <a:r>
              <a:rPr lang="zh-CN" altLang="en-US"/>
              <a:t>使用金山打字通练习指法，使用外接机械键盘。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course.html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727835"/>
            <a:ext cx="609600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$.get("/clockin/add",function(data,status){</a:t>
            </a:r>
            <a:endParaRPr lang="zh-CN" altLang="en-US"/>
          </a:p>
          <a:p>
            <a:r>
              <a:rPr lang="zh-CN" altLang="en-US"/>
              <a:t>            alert("数据: " + data + "\n状态: " + status);</a:t>
            </a:r>
            <a:endParaRPr lang="zh-CN" altLang="en-US"/>
          </a:p>
          <a:p>
            <a:r>
              <a:rPr lang="zh-CN" altLang="en-US"/>
              <a:t>        });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720340"/>
            <a:ext cx="807339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&lt;script src="http://libs.baidu.com/jquery/2.0.0/jquery.min.js"&gt;&lt;/script&gt;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3286125"/>
            <a:ext cx="990981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        $.get("http://localhost:8000/clockin/add",function(data,status){</a:t>
            </a:r>
            <a:endParaRPr lang="zh-CN" altLang="en-US"/>
          </a:p>
          <a:p>
            <a:r>
              <a:rPr lang="zh-CN" altLang="en-US"/>
              <a:t>            alert("数据: " + data + "\n状态: " + status);</a:t>
            </a:r>
            <a:endParaRPr lang="zh-CN" altLang="en-US"/>
          </a:p>
          <a:p>
            <a:r>
              <a:rPr lang="zh-CN" altLang="en-US"/>
              <a:t>            document.getElementById('rightbox').innerHTML = data.content</a:t>
            </a:r>
            <a:endParaRPr lang="zh-CN" altLang="en-US"/>
          </a:p>
          <a:p>
            <a:r>
              <a:rPr lang="zh-CN" altLang="en-US"/>
              <a:t>        });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4682490"/>
            <a:ext cx="849947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    function show(t){</a:t>
            </a:r>
            <a:endParaRPr lang="zh-CN" altLang="en-US"/>
          </a:p>
          <a:p>
            <a:r>
              <a:rPr lang="zh-CN" altLang="en-US"/>
              <a:t>        alert(t.id)</a:t>
            </a:r>
            <a:endParaRPr lang="zh-CN" altLang="en-US"/>
          </a:p>
          <a:p>
            <a:r>
              <a:rPr lang="zh-CN" altLang="en-US"/>
              <a:t>        $.get("/course/" + t.id,function(data,status){</a:t>
            </a:r>
            <a:endParaRPr lang="zh-CN" altLang="en-US"/>
          </a:p>
          <a:p>
            <a:r>
              <a:rPr lang="zh-CN" altLang="en-US"/>
              <a:t>            //alert("数据: " + data + "\n状态: " + status);</a:t>
            </a:r>
            <a:endParaRPr lang="zh-CN" altLang="en-US"/>
          </a:p>
          <a:p>
            <a:r>
              <a:rPr lang="zh-CN" altLang="en-US"/>
              <a:t>            document.getElementById('rightbox').innerHTML = data.course_id</a:t>
            </a:r>
            <a:endParaRPr lang="zh-CN" altLang="en-US"/>
          </a:p>
          <a:p>
            <a:r>
              <a:rPr lang="zh-CN" altLang="en-US"/>
              <a:t>        });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course</a:t>
            </a:r>
            <a:r>
              <a:rPr lang="zh-CN" altLang="en-US"/>
              <a:t>数据表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227580"/>
            <a:ext cx="6096000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CREATE TABLE course (</a:t>
            </a:r>
            <a:endParaRPr lang="zh-CN" altLang="en-US"/>
          </a:p>
          <a:p>
            <a:r>
              <a:rPr lang="zh-CN" altLang="en-US"/>
              <a:t> id INTEGER UNSIGNED NOT NULL AUTO_INCREMENT,</a:t>
            </a:r>
            <a:endParaRPr lang="zh-CN" altLang="en-US"/>
          </a:p>
          <a:p>
            <a:r>
              <a:rPr lang="en-US" altLang="zh-CN"/>
              <a:t>title </a:t>
            </a:r>
            <a:r>
              <a:rPr lang="zh-CN" altLang="en-US"/>
              <a:t>VARCHAR(</a:t>
            </a:r>
            <a:r>
              <a:rPr lang="en-US" altLang="zh-CN"/>
              <a:t>100</a:t>
            </a:r>
            <a:r>
              <a:rPr lang="zh-CN" altLang="en-US"/>
              <a:t>) NOT NULL, </a:t>
            </a:r>
            <a:endParaRPr lang="zh-CN" altLang="en-US"/>
          </a:p>
          <a:p>
            <a:r>
              <a:rPr lang="zh-CN" altLang="en-US"/>
              <a:t>description TEXT,</a:t>
            </a:r>
            <a:endParaRPr lang="zh-CN" altLang="en-US"/>
          </a:p>
          <a:p>
            <a:r>
              <a:rPr lang="zh-CN" altLang="en-US"/>
              <a:t>PRIMARY KEY (id) );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course</a:t>
            </a:r>
            <a:r>
              <a:rPr lang="zh-CN" altLang="en-US"/>
              <a:t>数据组件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course</a:t>
            </a:r>
            <a:r>
              <a:rPr lang="zh-CN" altLang="en-US"/>
              <a:t>内容提交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2855" y="1691005"/>
            <a:ext cx="6096000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&lt;form action="</a:t>
            </a:r>
            <a:r>
              <a:rPr lang="en-US" altLang="zh-CN"/>
              <a:t>course/add</a:t>
            </a:r>
            <a:r>
              <a:rPr lang="zh-CN" altLang="en-US"/>
              <a:t>" method="get"&gt;</a:t>
            </a:r>
            <a:endParaRPr lang="zh-CN" altLang="en-US"/>
          </a:p>
          <a:p>
            <a:r>
              <a:rPr lang="zh-CN" altLang="en-US"/>
              <a:t>  First name: &lt;input type="text" name="</a:t>
            </a:r>
            <a:r>
              <a:rPr lang="en-US" altLang="zh-CN"/>
              <a:t>title</a:t>
            </a:r>
            <a:r>
              <a:rPr lang="zh-CN" altLang="en-US"/>
              <a:t>"&gt;&lt;br&gt;</a:t>
            </a:r>
            <a:endParaRPr lang="zh-CN" altLang="en-US"/>
          </a:p>
          <a:p>
            <a:r>
              <a:rPr lang="zh-CN" altLang="en-US"/>
              <a:t>  Last name: &lt;input type="text</a:t>
            </a:r>
            <a:r>
              <a:rPr lang="en-US" altLang="zh-CN"/>
              <a:t>area</a:t>
            </a:r>
            <a:r>
              <a:rPr lang="zh-CN" altLang="en-US"/>
              <a:t>" name="</a:t>
            </a:r>
            <a:r>
              <a:rPr lang="en-US" altLang="zh-CN"/>
              <a:t>content</a:t>
            </a:r>
            <a:r>
              <a:rPr lang="zh-CN" altLang="en-US"/>
              <a:t>"&gt;&lt;br&gt;</a:t>
            </a:r>
            <a:endParaRPr lang="zh-CN" altLang="en-US"/>
          </a:p>
          <a:p>
            <a:r>
              <a:rPr lang="zh-CN" altLang="en-US"/>
              <a:t>  &lt;input type="submit" value="提交"&gt;</a:t>
            </a:r>
            <a:endParaRPr lang="zh-CN" altLang="en-US"/>
          </a:p>
          <a:p>
            <a:r>
              <a:rPr lang="zh-CN" altLang="en-US"/>
              <a:t>&lt;/form&gt;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2855" y="3429000"/>
            <a:ext cx="60960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@app.get("/course/add")</a:t>
            </a:r>
            <a:endParaRPr lang="zh-CN" altLang="en-US"/>
          </a:p>
          <a:p>
            <a:r>
              <a:rPr lang="zh-CN" altLang="en-US"/>
              <a:t>async def add_course(title: str = Form(), content: str = Form()):</a:t>
            </a:r>
            <a:endParaRPr lang="zh-CN" altLang="en-US"/>
          </a:p>
          <a:p>
            <a:r>
              <a:rPr lang="zh-CN" altLang="en-US"/>
              <a:t>   # print(title,content)</a:t>
            </a:r>
            <a:endParaRPr lang="zh-CN" altLang="en-US"/>
          </a:p>
          <a:p>
            <a:r>
              <a:rPr lang="zh-CN" altLang="en-US"/>
              <a:t>    return {"title": 'title'}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2855" y="4972050"/>
            <a:ext cx="5814060" cy="1539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7950" y="4972050"/>
            <a:ext cx="406400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/>
              <a:t>出错！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51775" y="1533525"/>
            <a:ext cx="3990340" cy="261239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第四天</a:t>
            </a:r>
            <a:r>
              <a:rPr lang="en-US" altLang="zh-CN"/>
              <a:t>-</a:t>
            </a:r>
            <a:r>
              <a:rPr lang="zh-CN" altLang="en-US"/>
              <a:t>登录管理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8215" y="2142490"/>
            <a:ext cx="6096000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&lt;form action="/login" method="post"&gt;</a:t>
            </a:r>
            <a:endParaRPr lang="zh-CN" altLang="en-US"/>
          </a:p>
          <a:p>
            <a:r>
              <a:rPr lang="zh-CN" altLang="en-US"/>
              <a:t>    username: &lt;input type="text" name="username"&gt;&lt;br&gt;</a:t>
            </a:r>
            <a:endParaRPr lang="zh-CN" altLang="en-US"/>
          </a:p>
          <a:p>
            <a:r>
              <a:rPr lang="zh-CN" altLang="en-US"/>
              <a:t>    password: &lt;input type="text" name="password"&gt;&lt;br&gt;</a:t>
            </a:r>
            <a:endParaRPr lang="zh-CN" altLang="en-US"/>
          </a:p>
          <a:p>
            <a:r>
              <a:rPr lang="zh-CN" altLang="en-US"/>
              <a:t>    &lt;input type="submit" value="登录"&gt;</a:t>
            </a:r>
            <a:endParaRPr lang="zh-CN" altLang="en-US"/>
          </a:p>
          <a:p>
            <a:r>
              <a:rPr lang="zh-CN" altLang="en-US"/>
              <a:t>  &lt;/form&gt;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8215" y="4164965"/>
            <a:ext cx="609600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@app.post("/login/")</a:t>
            </a:r>
            <a:endParaRPr lang="zh-CN" altLang="en-US"/>
          </a:p>
          <a:p>
            <a:r>
              <a:rPr lang="zh-CN" altLang="en-US"/>
              <a:t>async def login(username: str = Form(), password: str = Form()):</a:t>
            </a:r>
            <a:endParaRPr lang="zh-CN" altLang="en-US"/>
          </a:p>
          <a:p>
            <a:r>
              <a:rPr lang="zh-CN" altLang="en-US"/>
              <a:t>    return {"username": username}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58215" y="5633085"/>
            <a:ext cx="9646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https://devpress.csdn.net/python/62fba7c17e6682346618f3fa.html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第</a:t>
            </a:r>
            <a:r>
              <a:rPr lang="zh-CN" altLang="en-US"/>
              <a:t>五天</a:t>
            </a:r>
            <a:r>
              <a:rPr lang="en-US" altLang="zh-CN"/>
              <a:t>-</a:t>
            </a:r>
            <a:r>
              <a:rPr lang="zh-CN" altLang="en-US"/>
              <a:t>作业管理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第六天</a:t>
            </a:r>
            <a:r>
              <a:rPr lang="en-US" altLang="zh-CN"/>
              <a:t>-</a:t>
            </a:r>
            <a:r>
              <a:rPr lang="zh-CN" altLang="en-US"/>
              <a:t>课堂管理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zh-CN" altLang="en-US"/>
              <a:t>二次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企业应用架构</a:t>
            </a:r>
            <a:r>
              <a:rPr lang="en-US" altLang="zh-CN"/>
              <a:t>-</a:t>
            </a:r>
            <a:r>
              <a:rPr lang="zh-CN" altLang="en-US"/>
              <a:t>作业讨论</a:t>
            </a:r>
            <a:r>
              <a:rPr lang="en-US" altLang="zh-CN"/>
              <a:t>-</a:t>
            </a:r>
            <a:r>
              <a:rPr lang="zh-CN" altLang="en-US"/>
              <a:t>技术</a:t>
            </a:r>
            <a:r>
              <a:rPr lang="zh-CN" altLang="en-US"/>
              <a:t>全景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德雷福斯模型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6145" y="2315845"/>
            <a:ext cx="10648315" cy="3007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rgbClr val="00B0F0"/>
            </a:solidFill>
          </a:ln>
        </p:spPr>
        <p:txBody>
          <a:bodyPr/>
          <a:p>
            <a:pPr algn="ctr"/>
            <a:r>
              <a:rPr lang="zh-CN" altLang="en-US"/>
              <a:t>邓肯-克鲁格效应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9355" y="1924685"/>
            <a:ext cx="7692390" cy="4359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04960" y="1924685"/>
            <a:ext cx="2028190" cy="43599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noAutofit/>
          </a:bodyPr>
          <a:p>
            <a:r>
              <a:rPr lang="en-US" altLang="zh-CN"/>
              <a:t>         </a:t>
            </a:r>
            <a:r>
              <a:rPr lang="zh-CN" altLang="en-US"/>
              <a:t>指的是能力欠缺的人在自己欠考虑的决定的基础上得出错误结论，但是无法正确认识到自身的不足，辨别错误行为，是一种认知偏差现象。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这些能力欠缺者们沉浸在自我营造的虚幻的优势之中，常常高估自己的能力水平，却无法客观评价他人的能力。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小组</a:t>
            </a:r>
            <a:r>
              <a:rPr lang="zh-CN" altLang="en-US"/>
              <a:t>学习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09550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sym typeface="+mn-ea"/>
                        </a:rPr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sym typeface="+mn-ea"/>
                        </a:rPr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sym typeface="+mn-ea"/>
                        </a:rPr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</a:t>
                      </a:r>
                      <a:r>
                        <a:rPr lang="zh-CN" altLang="en-US" sz="1800">
                          <a:sym typeface="+mn-ea"/>
                        </a:rPr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9</a:t>
                      </a:r>
                      <a:r>
                        <a:rPr lang="zh-CN" altLang="en-US" sz="1800">
                          <a:sym typeface="+mn-ea"/>
                        </a:rPr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</a:t>
                      </a:r>
                      <a:r>
                        <a:rPr lang="zh-CN" altLang="en-US" sz="1800">
                          <a:sym typeface="+mn-ea"/>
                        </a:rPr>
                        <a:t>组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组长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模块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1695" y="2474595"/>
            <a:ext cx="740410" cy="34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班长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0583545" y="2474595"/>
            <a:ext cx="740410" cy="34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班长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88dfa0d2-fc2d-490c-8ebd-e2fe280e65f5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YjM4MzE4ZTQxYzBjYzdiZDFkYjJlMTAzNDNjNDM0M2MifQ=="/>
  <p:tag name="KSO_WPP_MARK_KEY" val="3ceebd48-3a45-4f24-aa78-279edc4cdeda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951b81b6-1a21-49d5-aea8-d2cef807574d}"/>
</p:tagLst>
</file>

<file path=ppt/tags/tag8.xml><?xml version="1.0" encoding="utf-8"?>
<p:tagLst xmlns:p="http://schemas.openxmlformats.org/presentationml/2006/main">
  <p:tag name="KSO_WM_BEAUTIFY_FLAG" val=""/>
  <p:tag name="KSO_WM_UNIT_PLACING_PICTURE_USER_VIEWPORT" val="{&quot;height&quot;:2964,&quot;width&quot;:11472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9112</Words>
  <Application>WPS 演示</Application>
  <PresentationFormat>宽屏</PresentationFormat>
  <Paragraphs>581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第三次课</vt:lpstr>
      <vt:lpstr>第一次课</vt:lpstr>
      <vt:lpstr>编程开门课</vt:lpstr>
      <vt:lpstr>第一次课程-课堂任务-目的</vt:lpstr>
      <vt:lpstr>第一次课后本周作业</vt:lpstr>
      <vt:lpstr>第二次课</vt:lpstr>
      <vt:lpstr>德雷福斯模型</vt:lpstr>
      <vt:lpstr>邓肯-克鲁格效应</vt:lpstr>
      <vt:lpstr>小组学习</vt:lpstr>
      <vt:lpstr>协同开发过程模型</vt:lpstr>
      <vt:lpstr>在线学习系统</vt:lpstr>
      <vt:lpstr>PowerPoint 演示文稿</vt:lpstr>
      <vt:lpstr>第三次课</vt:lpstr>
      <vt:lpstr>ChatGPT、百度和谷歌、老师共同进化</vt:lpstr>
      <vt:lpstr>chatgpt输出的代码</vt:lpstr>
      <vt:lpstr>开发模块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代码演变</vt:lpstr>
      <vt:lpstr>第一天-项目结构</vt:lpstr>
      <vt:lpstr>PowerPoint 演示文稿</vt:lpstr>
      <vt:lpstr>PowerPoint 演示文稿</vt:lpstr>
      <vt:lpstr>参考</vt:lpstr>
      <vt:lpstr>PowerPoint 演示文稿</vt:lpstr>
      <vt:lpstr>项目文件结构</vt:lpstr>
      <vt:lpstr>main.py</vt:lpstr>
      <vt:lpstr>routers/items.py</vt:lpstr>
      <vt:lpstr>dao/user.py</vt:lpstr>
      <vt:lpstr>PowerPoint 演示文稿</vt:lpstr>
      <vt:lpstr>第二天</vt:lpstr>
      <vt:lpstr>用例分析</vt:lpstr>
      <vt:lpstr>静态模型</vt:lpstr>
      <vt:lpstr>PowerPoint 演示文稿</vt:lpstr>
      <vt:lpstr>动态模型</vt:lpstr>
      <vt:lpstr>PowerPoint 演示文稿</vt:lpstr>
      <vt:lpstr>PowerPoint 演示文稿</vt:lpstr>
      <vt:lpstr>PowerPoint 演示文稿</vt:lpstr>
      <vt:lpstr>此刻发现，是忘记加载jquery.js的库</vt:lpstr>
      <vt:lpstr>测试</vt:lpstr>
      <vt:lpstr>数据库设计</vt:lpstr>
      <vt:lpstr>数据操作代码</vt:lpstr>
      <vt:lpstr>按照架构演变</vt:lpstr>
      <vt:lpstr>第三天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第三天-课程管理</vt:lpstr>
      <vt:lpstr>PowerPoint 演示文稿</vt:lpstr>
      <vt:lpstr>第四天-登录管理</vt:lpstr>
      <vt:lpstr>第五天-作业管理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陈军</dc:creator>
  <cp:lastModifiedBy>陈军</cp:lastModifiedBy>
  <cp:revision>167</cp:revision>
  <dcterms:created xsi:type="dcterms:W3CDTF">2023-02-27T02:00:00Z</dcterms:created>
  <dcterms:modified xsi:type="dcterms:W3CDTF">2023-02-27T08:57:26Z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984B9C78CDDA4C828B0AD7574831CB93</vt:lpwstr>
  </property>
  <property fmtid="{D5CDD505-2E9C-101B-9397-08002B2CF9AE}" pid="3" name="KSOProductBuildVer">
    <vt:lpwstr>2052-11.1.0.13703</vt:lpwstr>
  </property>
</Properties>
</file>