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68" r:id="rId3"/>
    <p:sldId id="257" r:id="rId4"/>
    <p:sldId id="258" r:id="rId5"/>
    <p:sldId id="270" r:id="rId6"/>
    <p:sldId id="260" r:id="rId7"/>
    <p:sldId id="259" r:id="rId8"/>
    <p:sldId id="269" r:id="rId9"/>
    <p:sldId id="261" r:id="rId10"/>
    <p:sldId id="262" r:id="rId11"/>
    <p:sldId id="263" r:id="rId12"/>
    <p:sldId id="264" r:id="rId13"/>
    <p:sldId id="265" r:id="rId14"/>
    <p:sldId id="266" r:id="rId15"/>
    <p:sldId id="267" r:id="rId16"/>
    <p:sldId id="271" r:id="rId17"/>
    <p:sldId id="276" r:id="rId18"/>
    <p:sldId id="272" r:id="rId19"/>
    <p:sldId id="273" r:id="rId20"/>
    <p:sldId id="274" r:id="rId21"/>
    <p:sldId id="277" r:id="rId22"/>
    <p:sldId id="275" r:id="rId23"/>
    <p:sldId id="278" r:id="rId24"/>
    <p:sldId id="279" r:id="rId25"/>
    <p:sldId id="282" r:id="rId26"/>
    <p:sldId id="283" r:id="rId27"/>
    <p:sldId id="284" r:id="rId28"/>
    <p:sldId id="286" r:id="rId29"/>
    <p:sldId id="293" r:id="rId30"/>
    <p:sldId id="292" r:id="rId31"/>
    <p:sldId id="280" r:id="rId32"/>
    <p:sldId id="303" r:id="rId33"/>
    <p:sldId id="289" r:id="rId34"/>
    <p:sldId id="296" r:id="rId35"/>
    <p:sldId id="295" r:id="rId36"/>
    <p:sldId id="297" r:id="rId37"/>
    <p:sldId id="298" r:id="rId38"/>
    <p:sldId id="305" r:id="rId39"/>
    <p:sldId id="285" r:id="rId40"/>
    <p:sldId id="290" r:id="rId41"/>
    <p:sldId id="291" r:id="rId42"/>
    <p:sldId id="287" r:id="rId43"/>
    <p:sldId id="299" r:id="rId44"/>
    <p:sldId id="300" r:id="rId45"/>
    <p:sldId id="301" r:id="rId46"/>
    <p:sldId id="302" r:id="rId47"/>
    <p:sldId id="288" r:id="rId48"/>
    <p:sldId id="306" r:id="rId49"/>
    <p:sldId id="281" r:id="rId50"/>
    <p:sldId id="294" r:id="rId51"/>
    <p:sldId id="30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30F91-FE67-5F82-1F8F-3A8BADE005E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1AED5A4-81D4-3105-7BAD-1AB1A389B7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1E3C8CC-5014-F212-9551-EE4A38BE1A9E}"/>
              </a:ext>
            </a:extLst>
          </p:cNvPr>
          <p:cNvSpPr>
            <a:spLocks noGrp="1"/>
          </p:cNvSpPr>
          <p:nvPr>
            <p:ph type="dt" sz="half" idx="10"/>
          </p:nvPr>
        </p:nvSpPr>
        <p:spPr/>
        <p:txBody>
          <a:bodyPr/>
          <a:lstStyle/>
          <a:p>
            <a:fld id="{0E06FD00-542D-4872-AC9C-76317BB00124}"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48104608-C24E-8FA4-EF61-C922A7EE35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68F591-080B-4C52-DCE1-3733686BBC87}"/>
              </a:ext>
            </a:extLst>
          </p:cNvPr>
          <p:cNvSpPr>
            <a:spLocks noGrp="1"/>
          </p:cNvSpPr>
          <p:nvPr>
            <p:ph type="sldNum" sz="quarter" idx="12"/>
          </p:nvPr>
        </p:nvSpPr>
        <p:spPr/>
        <p:txBody>
          <a:body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387374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0084C-8219-D79D-F5D7-36AAE4B70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1DC8B07-8524-9A7A-2647-BD716641FDD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383F74-A67B-0E9C-08C5-14176EA6A4E4}"/>
              </a:ext>
            </a:extLst>
          </p:cNvPr>
          <p:cNvSpPr>
            <a:spLocks noGrp="1"/>
          </p:cNvSpPr>
          <p:nvPr>
            <p:ph type="dt" sz="half" idx="10"/>
          </p:nvPr>
        </p:nvSpPr>
        <p:spPr/>
        <p:txBody>
          <a:bodyPr/>
          <a:lstStyle/>
          <a:p>
            <a:fld id="{0E06FD00-542D-4872-AC9C-76317BB00124}"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D5D6FFF2-2715-1A47-A4F6-9AE220EE01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4BA03-CEC8-0C52-6804-4424FCB1BECE}"/>
              </a:ext>
            </a:extLst>
          </p:cNvPr>
          <p:cNvSpPr>
            <a:spLocks noGrp="1"/>
          </p:cNvSpPr>
          <p:nvPr>
            <p:ph type="sldNum" sz="quarter" idx="12"/>
          </p:nvPr>
        </p:nvSpPr>
        <p:spPr/>
        <p:txBody>
          <a:body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3086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8BCB23-44FC-D157-1E80-57F0068DD08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1E5C00-0D3C-FD74-60B2-A2CE8478B6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C69E92-8A65-913E-13BB-A571581CD6F5}"/>
              </a:ext>
            </a:extLst>
          </p:cNvPr>
          <p:cNvSpPr>
            <a:spLocks noGrp="1"/>
          </p:cNvSpPr>
          <p:nvPr>
            <p:ph type="dt" sz="half" idx="10"/>
          </p:nvPr>
        </p:nvSpPr>
        <p:spPr/>
        <p:txBody>
          <a:bodyPr/>
          <a:lstStyle/>
          <a:p>
            <a:fld id="{0E06FD00-542D-4872-AC9C-76317BB00124}"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BC48AA83-9638-9056-E825-57A9B55FD9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C89634-8E88-E89B-E9C6-F98FB8342F5E}"/>
              </a:ext>
            </a:extLst>
          </p:cNvPr>
          <p:cNvSpPr>
            <a:spLocks noGrp="1"/>
          </p:cNvSpPr>
          <p:nvPr>
            <p:ph type="sldNum" sz="quarter" idx="12"/>
          </p:nvPr>
        </p:nvSpPr>
        <p:spPr/>
        <p:txBody>
          <a:body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50270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EC7E2-C649-F62F-B70A-888E355C92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E2F05D-1AB5-9EBF-E7BE-14A750EF744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F9D2E9-C56A-6D23-6C14-172CACCC2899}"/>
              </a:ext>
            </a:extLst>
          </p:cNvPr>
          <p:cNvSpPr>
            <a:spLocks noGrp="1"/>
          </p:cNvSpPr>
          <p:nvPr>
            <p:ph type="dt" sz="half" idx="10"/>
          </p:nvPr>
        </p:nvSpPr>
        <p:spPr/>
        <p:txBody>
          <a:bodyPr/>
          <a:lstStyle/>
          <a:p>
            <a:fld id="{0E06FD00-542D-4872-AC9C-76317BB00124}"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E5A7231A-D373-C62C-DCC3-B331890660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D60E3-3DB1-3F9B-56FC-D301B3BC7A10}"/>
              </a:ext>
            </a:extLst>
          </p:cNvPr>
          <p:cNvSpPr>
            <a:spLocks noGrp="1"/>
          </p:cNvSpPr>
          <p:nvPr>
            <p:ph type="sldNum" sz="quarter" idx="12"/>
          </p:nvPr>
        </p:nvSpPr>
        <p:spPr/>
        <p:txBody>
          <a:body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357807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359AF-DD5C-05FA-AA65-57497F5587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A22E78-DBD3-34DD-6615-A44F8F2B3C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726D46-52DE-D2D4-CC84-9259BA46A30F}"/>
              </a:ext>
            </a:extLst>
          </p:cNvPr>
          <p:cNvSpPr>
            <a:spLocks noGrp="1"/>
          </p:cNvSpPr>
          <p:nvPr>
            <p:ph type="dt" sz="half" idx="10"/>
          </p:nvPr>
        </p:nvSpPr>
        <p:spPr/>
        <p:txBody>
          <a:bodyPr/>
          <a:lstStyle/>
          <a:p>
            <a:fld id="{0E06FD00-542D-4872-AC9C-76317BB00124}"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3D1287D7-9D59-9A1A-5DD3-F8CC51370D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B04A1A-D678-5EC0-18F0-7B63B414959F}"/>
              </a:ext>
            </a:extLst>
          </p:cNvPr>
          <p:cNvSpPr>
            <a:spLocks noGrp="1"/>
          </p:cNvSpPr>
          <p:nvPr>
            <p:ph type="sldNum" sz="quarter" idx="12"/>
          </p:nvPr>
        </p:nvSpPr>
        <p:spPr/>
        <p:txBody>
          <a:body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325940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8A5D1-3AB6-0989-48EC-9072DF9F25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64548A-1516-1762-ADB7-B81F59030D7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0D17A24-57C3-0BAC-1C6F-9CE7A60D874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872D973-EB7A-7071-54CB-63A4610408BB}"/>
              </a:ext>
            </a:extLst>
          </p:cNvPr>
          <p:cNvSpPr>
            <a:spLocks noGrp="1"/>
          </p:cNvSpPr>
          <p:nvPr>
            <p:ph type="dt" sz="half" idx="10"/>
          </p:nvPr>
        </p:nvSpPr>
        <p:spPr/>
        <p:txBody>
          <a:bodyPr/>
          <a:lstStyle/>
          <a:p>
            <a:fld id="{0E06FD00-542D-4872-AC9C-76317BB00124}"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E37414D2-6A39-B933-03FD-5528C0E62E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E817B2-2DA8-423E-062D-36FF4AAF0AC1}"/>
              </a:ext>
            </a:extLst>
          </p:cNvPr>
          <p:cNvSpPr>
            <a:spLocks noGrp="1"/>
          </p:cNvSpPr>
          <p:nvPr>
            <p:ph type="sldNum" sz="quarter" idx="12"/>
          </p:nvPr>
        </p:nvSpPr>
        <p:spPr/>
        <p:txBody>
          <a:body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202885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19210-EF4F-DB8D-E7A6-5028E519AF0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9EB400-59BD-E55B-BC4D-6112C2D9A4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C39B76B-09F4-708B-428C-EC50CA99F51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3A4589A-0DAA-78B7-15C6-5050DF975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D1B1824-7592-CE88-B0B5-A2851995B8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ED7652F-7E2F-5304-3E0E-06A25F1DD5C6}"/>
              </a:ext>
            </a:extLst>
          </p:cNvPr>
          <p:cNvSpPr>
            <a:spLocks noGrp="1"/>
          </p:cNvSpPr>
          <p:nvPr>
            <p:ph type="dt" sz="half" idx="10"/>
          </p:nvPr>
        </p:nvSpPr>
        <p:spPr/>
        <p:txBody>
          <a:bodyPr/>
          <a:lstStyle/>
          <a:p>
            <a:fld id="{0E06FD00-542D-4872-AC9C-76317BB00124}" type="datetimeFigureOut">
              <a:rPr lang="zh-CN" altLang="en-US" smtClean="0"/>
              <a:t>2023/4/20</a:t>
            </a:fld>
            <a:endParaRPr lang="zh-CN" altLang="en-US"/>
          </a:p>
        </p:txBody>
      </p:sp>
      <p:sp>
        <p:nvSpPr>
          <p:cNvPr id="8" name="页脚占位符 7">
            <a:extLst>
              <a:ext uri="{FF2B5EF4-FFF2-40B4-BE49-F238E27FC236}">
                <a16:creationId xmlns:a16="http://schemas.microsoft.com/office/drawing/2014/main" id="{0F139114-F931-BBB0-8072-619A5C64032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3556B7A-36A0-3A0D-EF59-A788B80814C4}"/>
              </a:ext>
            </a:extLst>
          </p:cNvPr>
          <p:cNvSpPr>
            <a:spLocks noGrp="1"/>
          </p:cNvSpPr>
          <p:nvPr>
            <p:ph type="sldNum" sz="quarter" idx="12"/>
          </p:nvPr>
        </p:nvSpPr>
        <p:spPr/>
        <p:txBody>
          <a:body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3748365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35095-1024-D612-0EAE-E449CAD33B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7C82FD-0B43-8505-A078-72208704883F}"/>
              </a:ext>
            </a:extLst>
          </p:cNvPr>
          <p:cNvSpPr>
            <a:spLocks noGrp="1"/>
          </p:cNvSpPr>
          <p:nvPr>
            <p:ph type="dt" sz="half" idx="10"/>
          </p:nvPr>
        </p:nvSpPr>
        <p:spPr/>
        <p:txBody>
          <a:bodyPr/>
          <a:lstStyle/>
          <a:p>
            <a:fld id="{0E06FD00-542D-4872-AC9C-76317BB00124}" type="datetimeFigureOut">
              <a:rPr lang="zh-CN" altLang="en-US" smtClean="0"/>
              <a:t>2023/4/20</a:t>
            </a:fld>
            <a:endParaRPr lang="zh-CN" altLang="en-US"/>
          </a:p>
        </p:txBody>
      </p:sp>
      <p:sp>
        <p:nvSpPr>
          <p:cNvPr id="4" name="页脚占位符 3">
            <a:extLst>
              <a:ext uri="{FF2B5EF4-FFF2-40B4-BE49-F238E27FC236}">
                <a16:creationId xmlns:a16="http://schemas.microsoft.com/office/drawing/2014/main" id="{4A166444-EE62-66A4-9A3D-C39189BED5C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FC37D9-5A88-762D-AA78-4920D6AD55F8}"/>
              </a:ext>
            </a:extLst>
          </p:cNvPr>
          <p:cNvSpPr>
            <a:spLocks noGrp="1"/>
          </p:cNvSpPr>
          <p:nvPr>
            <p:ph type="sldNum" sz="quarter" idx="12"/>
          </p:nvPr>
        </p:nvSpPr>
        <p:spPr/>
        <p:txBody>
          <a:body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237065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2779B0-7388-1BB1-187C-671F8FCA1EF8}"/>
              </a:ext>
            </a:extLst>
          </p:cNvPr>
          <p:cNvSpPr>
            <a:spLocks noGrp="1"/>
          </p:cNvSpPr>
          <p:nvPr>
            <p:ph type="dt" sz="half" idx="10"/>
          </p:nvPr>
        </p:nvSpPr>
        <p:spPr/>
        <p:txBody>
          <a:bodyPr/>
          <a:lstStyle/>
          <a:p>
            <a:fld id="{0E06FD00-542D-4872-AC9C-76317BB00124}" type="datetimeFigureOut">
              <a:rPr lang="zh-CN" altLang="en-US" smtClean="0"/>
              <a:t>2023/4/20</a:t>
            </a:fld>
            <a:endParaRPr lang="zh-CN" altLang="en-US"/>
          </a:p>
        </p:txBody>
      </p:sp>
      <p:sp>
        <p:nvSpPr>
          <p:cNvPr id="3" name="页脚占位符 2">
            <a:extLst>
              <a:ext uri="{FF2B5EF4-FFF2-40B4-BE49-F238E27FC236}">
                <a16:creationId xmlns:a16="http://schemas.microsoft.com/office/drawing/2014/main" id="{A4FC6615-A3C2-AD9C-50EC-9F7BF5ACCB0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9D54B7-0A82-9C6D-F3D2-49327D7F791B}"/>
              </a:ext>
            </a:extLst>
          </p:cNvPr>
          <p:cNvSpPr>
            <a:spLocks noGrp="1"/>
          </p:cNvSpPr>
          <p:nvPr>
            <p:ph type="sldNum" sz="quarter" idx="12"/>
          </p:nvPr>
        </p:nvSpPr>
        <p:spPr/>
        <p:txBody>
          <a:body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72316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0C53-0662-5603-5A8D-79BF66B65E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5FE7A6-7A21-2FBD-680C-3CCC88716A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95AD246-7F3D-5257-33F7-B2CF1ED3F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8826D6-8CB4-4BD8-36C7-EB6438239A63}"/>
              </a:ext>
            </a:extLst>
          </p:cNvPr>
          <p:cNvSpPr>
            <a:spLocks noGrp="1"/>
          </p:cNvSpPr>
          <p:nvPr>
            <p:ph type="dt" sz="half" idx="10"/>
          </p:nvPr>
        </p:nvSpPr>
        <p:spPr/>
        <p:txBody>
          <a:bodyPr/>
          <a:lstStyle/>
          <a:p>
            <a:fld id="{0E06FD00-542D-4872-AC9C-76317BB00124}"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C6176E26-18FA-4F5C-742F-AD6B12E4EB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63132-39FB-B3FA-DC0C-56023F6DE884}"/>
              </a:ext>
            </a:extLst>
          </p:cNvPr>
          <p:cNvSpPr>
            <a:spLocks noGrp="1"/>
          </p:cNvSpPr>
          <p:nvPr>
            <p:ph type="sldNum" sz="quarter" idx="12"/>
          </p:nvPr>
        </p:nvSpPr>
        <p:spPr/>
        <p:txBody>
          <a:body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1275785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7B343-F326-DE94-069E-B320022397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92E070-178E-A8BF-1C7D-42989311D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2FB5F1-9C14-A6B3-FD0B-50577A9D5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C04D18-2D55-141A-AC39-E06A1926BC68}"/>
              </a:ext>
            </a:extLst>
          </p:cNvPr>
          <p:cNvSpPr>
            <a:spLocks noGrp="1"/>
          </p:cNvSpPr>
          <p:nvPr>
            <p:ph type="dt" sz="half" idx="10"/>
          </p:nvPr>
        </p:nvSpPr>
        <p:spPr/>
        <p:txBody>
          <a:bodyPr/>
          <a:lstStyle/>
          <a:p>
            <a:fld id="{0E06FD00-542D-4872-AC9C-76317BB00124}" type="datetimeFigureOut">
              <a:rPr lang="zh-CN" altLang="en-US" smtClean="0"/>
              <a:t>2023/4/20</a:t>
            </a:fld>
            <a:endParaRPr lang="zh-CN" altLang="en-US"/>
          </a:p>
        </p:txBody>
      </p:sp>
      <p:sp>
        <p:nvSpPr>
          <p:cNvPr id="6" name="页脚占位符 5">
            <a:extLst>
              <a:ext uri="{FF2B5EF4-FFF2-40B4-BE49-F238E27FC236}">
                <a16:creationId xmlns:a16="http://schemas.microsoft.com/office/drawing/2014/main" id="{49F8A663-81D6-DFAE-AE3D-CE307D2E3F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54E73F-AD3E-6B22-0B80-2475DBEBE36D}"/>
              </a:ext>
            </a:extLst>
          </p:cNvPr>
          <p:cNvSpPr>
            <a:spLocks noGrp="1"/>
          </p:cNvSpPr>
          <p:nvPr>
            <p:ph type="sldNum" sz="quarter" idx="12"/>
          </p:nvPr>
        </p:nvSpPr>
        <p:spPr/>
        <p:txBody>
          <a:body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29825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5CEF19-A1F9-BE81-1E14-A1EC5E245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672796B-1500-6F8C-335B-8F04812F4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B8C6E8-C2F3-9680-8B0E-180549426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6FD00-542D-4872-AC9C-76317BB00124}" type="datetimeFigureOut">
              <a:rPr lang="zh-CN" altLang="en-US" smtClean="0"/>
              <a:t>2023/4/20</a:t>
            </a:fld>
            <a:endParaRPr lang="zh-CN" altLang="en-US"/>
          </a:p>
        </p:txBody>
      </p:sp>
      <p:sp>
        <p:nvSpPr>
          <p:cNvPr id="5" name="页脚占位符 4">
            <a:extLst>
              <a:ext uri="{FF2B5EF4-FFF2-40B4-BE49-F238E27FC236}">
                <a16:creationId xmlns:a16="http://schemas.microsoft.com/office/drawing/2014/main" id="{6D733D0C-0E6C-1291-F68A-AE3DCF9C4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BD2519-7A77-128A-E35E-A6C6D0F3F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5D1D2-F800-4507-B486-D205E7B2B2A3}" type="slidenum">
              <a:rPr lang="zh-CN" altLang="en-US" smtClean="0"/>
              <a:t>‹#›</a:t>
            </a:fld>
            <a:endParaRPr lang="zh-CN" altLang="en-US"/>
          </a:p>
        </p:txBody>
      </p:sp>
    </p:spTree>
    <p:extLst>
      <p:ext uri="{BB962C8B-B14F-4D97-AF65-F5344CB8AC3E}">
        <p14:creationId xmlns:p14="http://schemas.microsoft.com/office/powerpoint/2010/main" val="1539653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babysor/MockingBir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hyperlink" Target="https://baike.baidu.com/item/%E8%87%AA%E5%A8%B1%E8%87%AA%E4%B9%90/58826692?fromModule=lemma_inlink" TargetMode="External"/><Relationship Id="rId3" Type="http://schemas.openxmlformats.org/officeDocument/2006/relationships/hyperlink" Target="https://baike.baidu.com/item/%E6%88%90%E7%94%B0%E9%95%87/1176504?fromModule=lemma_inlink" TargetMode="External"/><Relationship Id="rId7" Type="http://schemas.openxmlformats.org/officeDocument/2006/relationships/hyperlink" Target="https://baike.baidu.com/item/%E5%AF%BB%E5%91%BC%E6%9C%BA/1440759?fromModule=lemma_inlink" TargetMode="Externa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hyperlink" Target="https://baike.baidu.com/item/%E6%B7%B1%E5%9C%B3%E5%A4%A7%E5%AD%A6/423814?fromModule=lemma_inlink" TargetMode="External"/><Relationship Id="rId5" Type="http://schemas.openxmlformats.org/officeDocument/2006/relationships/hyperlink" Target="https://baike.baidu.com/item/%E6%B7%B1%E5%9C%B3%E4%B8%AD%E5%AD%A6/2504593?fromModule=lemma_inlink" TargetMode="External"/><Relationship Id="rId4" Type="http://schemas.openxmlformats.org/officeDocument/2006/relationships/hyperlink" Target="https://baike.baidu.com/item/%E6%B7%B1%E5%9C%B3%E7%BB%8F%E6%B5%8E%E7%89%B9%E5%8C%BA/5639869?fromModule=lemma_inlink"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baike.baidu.com/item/QQ/111306?fromModule=lemma_inlink" TargetMode="External"/><Relationship Id="rId2" Type="http://schemas.openxmlformats.org/officeDocument/2006/relationships/hyperlink" Target="https://baike.baidu.com/item/ICQ/97139?fromModule=lemma_inlin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babysor/Real-Time-Voice-Clonin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baike.baidu.com/item/%E4%B8%AD%E5%9B%BD%E4%BA%92%E8%81%94%E7%BD%91?fromModule=lemma_inlink" TargetMode="External"/><Relationship Id="rId2" Type="http://schemas.openxmlformats.org/officeDocument/2006/relationships/hyperlink" Target="https://baike.baidu.com/item/%E7%B3%BB%E7%BB%9F%E9%9B%86%E6%88%90/801986?fromModule=lemma_inlink" TargetMode="External"/><Relationship Id="rId1" Type="http://schemas.openxmlformats.org/officeDocument/2006/relationships/slideLayout" Target="../slideLayouts/slideLayout2.xml"/><Relationship Id="rId6" Type="http://schemas.openxmlformats.org/officeDocument/2006/relationships/hyperlink" Target="https://baike.baidu.com/item/%E9%A6%99%E6%B8%AF%E4%BA%A4%E6%98%93%E6%89%80?fromModule=lemma_inlink" TargetMode="External"/><Relationship Id="rId5" Type="http://schemas.openxmlformats.org/officeDocument/2006/relationships/hyperlink" Target="https://baike.baidu.com/item/%E7%9B%88%E7%A7%91%E6%95%B0%E7%A0%81?fromModule=lemma_inlink" TargetMode="External"/><Relationship Id="rId4" Type="http://schemas.openxmlformats.org/officeDocument/2006/relationships/hyperlink" Target="https://baike.baidu.com/item/IDG/10412?fromModule=lemma_inlin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zhuanlan.zhihu.com/p/421023896"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babysor/Real-Time-Voice-Cloning"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E5B50-1B40-A36D-9B2A-49DA32F1D2E4}"/>
              </a:ext>
            </a:extLst>
          </p:cNvPr>
          <p:cNvSpPr>
            <a:spLocks noGrp="1"/>
          </p:cNvSpPr>
          <p:nvPr>
            <p:ph type="ctrTitle"/>
          </p:nvPr>
        </p:nvSpPr>
        <p:spPr/>
        <p:txBody>
          <a:bodyPr/>
          <a:lstStyle/>
          <a:p>
            <a:r>
              <a:rPr lang="zh-CN" altLang="en-US" dirty="0"/>
              <a:t>知更鸟、</a:t>
            </a:r>
            <a:r>
              <a:rPr lang="en-US" altLang="zh-CN" dirty="0"/>
              <a:t>Transformer</a:t>
            </a:r>
            <a:r>
              <a:rPr lang="zh-CN" altLang="en-US" dirty="0"/>
              <a:t>、</a:t>
            </a:r>
            <a:r>
              <a:rPr lang="en-US" altLang="zh-CN" dirty="0"/>
              <a:t>pytroch2</a:t>
            </a:r>
            <a:endParaRPr lang="zh-CN" altLang="en-US" dirty="0"/>
          </a:p>
        </p:txBody>
      </p:sp>
      <p:sp>
        <p:nvSpPr>
          <p:cNvPr id="3" name="副标题 2">
            <a:extLst>
              <a:ext uri="{FF2B5EF4-FFF2-40B4-BE49-F238E27FC236}">
                <a16:creationId xmlns:a16="http://schemas.microsoft.com/office/drawing/2014/main" id="{1B99C9BB-7FB8-E4B4-0E8E-5C428E601A8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5585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b="1" i="0" u="sng" dirty="0">
                <a:solidFill>
                  <a:srgbClr val="1F2328"/>
                </a:solidFill>
                <a:effectLst/>
                <a:latin typeface="-apple-system"/>
                <a:hlinkClick r:id="rId2"/>
              </a:rPr>
              <a:t>4</a:t>
            </a:r>
            <a:r>
              <a:rPr lang="zh-CN" altLang="en-US" b="1" i="0" u="sng" dirty="0">
                <a:solidFill>
                  <a:srgbClr val="1F2328"/>
                </a:solidFill>
                <a:effectLst/>
                <a:latin typeface="-apple-system"/>
                <a:hlinkClick r:id="rId2"/>
              </a:rPr>
              <a:t>、终成小果</a:t>
            </a:r>
            <a:r>
              <a:rPr lang="en-US" altLang="zh-CN" b="1" i="0" u="sng" dirty="0">
                <a:solidFill>
                  <a:srgbClr val="1F2328"/>
                </a:solidFill>
                <a:effectLst/>
                <a:latin typeface="-apple-system"/>
                <a:hlinkClick r:id="rId2"/>
              </a:rPr>
              <a:t>-</a:t>
            </a:r>
            <a:r>
              <a:rPr lang="en-US" altLang="zh-CN" b="1" i="0" u="sng" dirty="0" err="1">
                <a:solidFill>
                  <a:srgbClr val="1F2328"/>
                </a:solidFill>
                <a:effectLst/>
                <a:latin typeface="-apple-system"/>
                <a:hlinkClick r:id="rId2"/>
              </a:rPr>
              <a:t>MockingBird</a:t>
            </a:r>
            <a:endParaRPr lang="zh-CN" altLang="en-US" dirty="0"/>
          </a:p>
        </p:txBody>
      </p:sp>
      <p:pic>
        <p:nvPicPr>
          <p:cNvPr id="4" name="图片 3">
            <a:extLst>
              <a:ext uri="{FF2B5EF4-FFF2-40B4-BE49-F238E27FC236}">
                <a16:creationId xmlns:a16="http://schemas.microsoft.com/office/drawing/2014/main" id="{F6859F3A-61C8-5A2B-A09E-D8EB0B7C5C26}"/>
              </a:ext>
            </a:extLst>
          </p:cNvPr>
          <p:cNvPicPr>
            <a:picLocks noChangeAspect="1"/>
          </p:cNvPicPr>
          <p:nvPr/>
        </p:nvPicPr>
        <p:blipFill>
          <a:blip r:embed="rId3"/>
          <a:stretch>
            <a:fillRect/>
          </a:stretch>
        </p:blipFill>
        <p:spPr>
          <a:xfrm>
            <a:off x="1028459" y="2125905"/>
            <a:ext cx="5563082" cy="1729890"/>
          </a:xfrm>
          <a:prstGeom prst="rect">
            <a:avLst/>
          </a:prstGeom>
        </p:spPr>
      </p:pic>
    </p:spTree>
    <p:extLst>
      <p:ext uri="{BB962C8B-B14F-4D97-AF65-F5344CB8AC3E}">
        <p14:creationId xmlns:p14="http://schemas.microsoft.com/office/powerpoint/2010/main" val="225033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dirty="0"/>
              <a:t>总结</a:t>
            </a:r>
          </a:p>
        </p:txBody>
      </p:sp>
      <p:sp>
        <p:nvSpPr>
          <p:cNvPr id="3" name="标题 1">
            <a:extLst>
              <a:ext uri="{FF2B5EF4-FFF2-40B4-BE49-F238E27FC236}">
                <a16:creationId xmlns:a16="http://schemas.microsoft.com/office/drawing/2014/main" id="{DCC46D33-E9F0-DD6C-9F80-12BADF602A51}"/>
              </a:ext>
            </a:extLst>
          </p:cNvPr>
          <p:cNvSpPr txBox="1">
            <a:spLocks/>
          </p:cNvSpPr>
          <p:nvPr/>
        </p:nvSpPr>
        <p:spPr>
          <a:xfrm>
            <a:off x="9144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t>与时间做朋友！</a:t>
            </a:r>
          </a:p>
        </p:txBody>
      </p:sp>
    </p:spTree>
    <p:extLst>
      <p:ext uri="{BB962C8B-B14F-4D97-AF65-F5344CB8AC3E}">
        <p14:creationId xmlns:p14="http://schemas.microsoft.com/office/powerpoint/2010/main" val="191320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E5B50-1B40-A36D-9B2A-49DA32F1D2E4}"/>
              </a:ext>
            </a:extLst>
          </p:cNvPr>
          <p:cNvSpPr>
            <a:spLocks noGrp="1"/>
          </p:cNvSpPr>
          <p:nvPr>
            <p:ph type="ctrTitle"/>
          </p:nvPr>
        </p:nvSpPr>
        <p:spPr/>
        <p:txBody>
          <a:bodyPr/>
          <a:lstStyle/>
          <a:p>
            <a:r>
              <a:rPr lang="zh-CN" altLang="en-US" b="0" i="0" dirty="0">
                <a:solidFill>
                  <a:srgbClr val="000000"/>
                </a:solidFill>
                <a:effectLst/>
                <a:latin typeface="arial" panose="020B0604020202020204" pitchFamily="34" charset="0"/>
              </a:rPr>
              <a:t>张小龙</a:t>
            </a:r>
            <a:endParaRPr lang="zh-CN" altLang="en-US" dirty="0"/>
          </a:p>
        </p:txBody>
      </p:sp>
      <p:sp>
        <p:nvSpPr>
          <p:cNvPr id="3" name="副标题 2">
            <a:extLst>
              <a:ext uri="{FF2B5EF4-FFF2-40B4-BE49-F238E27FC236}">
                <a16:creationId xmlns:a16="http://schemas.microsoft.com/office/drawing/2014/main" id="{1B99C9BB-7FB8-E4B4-0E8E-5C428E601A8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8283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dirty="0"/>
              <a:t>简历</a:t>
            </a:r>
          </a:p>
        </p:txBody>
      </p:sp>
      <p:pic>
        <p:nvPicPr>
          <p:cNvPr id="4" name="图片 3">
            <a:extLst>
              <a:ext uri="{FF2B5EF4-FFF2-40B4-BE49-F238E27FC236}">
                <a16:creationId xmlns:a16="http://schemas.microsoft.com/office/drawing/2014/main" id="{FE3EBD89-3175-CE99-5D35-49B53DAB3499}"/>
              </a:ext>
            </a:extLst>
          </p:cNvPr>
          <p:cNvPicPr>
            <a:picLocks noChangeAspect="1"/>
          </p:cNvPicPr>
          <p:nvPr/>
        </p:nvPicPr>
        <p:blipFill>
          <a:blip r:embed="rId2"/>
          <a:stretch>
            <a:fillRect/>
          </a:stretch>
        </p:blipFill>
        <p:spPr>
          <a:xfrm>
            <a:off x="917875" y="2013498"/>
            <a:ext cx="7727350" cy="2011854"/>
          </a:xfrm>
          <a:prstGeom prst="rect">
            <a:avLst/>
          </a:prstGeom>
        </p:spPr>
      </p:pic>
      <p:pic>
        <p:nvPicPr>
          <p:cNvPr id="6" name="图片 5">
            <a:extLst>
              <a:ext uri="{FF2B5EF4-FFF2-40B4-BE49-F238E27FC236}">
                <a16:creationId xmlns:a16="http://schemas.microsoft.com/office/drawing/2014/main" id="{F7BDEA22-0069-E760-4E80-B4E834B84254}"/>
              </a:ext>
            </a:extLst>
          </p:cNvPr>
          <p:cNvPicPr>
            <a:picLocks noChangeAspect="1"/>
          </p:cNvPicPr>
          <p:nvPr/>
        </p:nvPicPr>
        <p:blipFill>
          <a:blip r:embed="rId3"/>
          <a:stretch>
            <a:fillRect/>
          </a:stretch>
        </p:blipFill>
        <p:spPr>
          <a:xfrm>
            <a:off x="1013222" y="4348162"/>
            <a:ext cx="5479255" cy="1143099"/>
          </a:xfrm>
          <a:prstGeom prst="rect">
            <a:avLst/>
          </a:prstGeom>
        </p:spPr>
      </p:pic>
    </p:spTree>
    <p:extLst>
      <p:ext uri="{BB962C8B-B14F-4D97-AF65-F5344CB8AC3E}">
        <p14:creationId xmlns:p14="http://schemas.microsoft.com/office/powerpoint/2010/main" val="4161968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dirty="0"/>
              <a:t>学习和作品并重</a:t>
            </a:r>
          </a:p>
        </p:txBody>
      </p:sp>
      <p:pic>
        <p:nvPicPr>
          <p:cNvPr id="4" name="图片 3">
            <a:extLst>
              <a:ext uri="{FF2B5EF4-FFF2-40B4-BE49-F238E27FC236}">
                <a16:creationId xmlns:a16="http://schemas.microsoft.com/office/drawing/2014/main" id="{58C582C1-9135-3FE0-0F72-E6DE02338B37}"/>
              </a:ext>
            </a:extLst>
          </p:cNvPr>
          <p:cNvPicPr>
            <a:picLocks noChangeAspect="1"/>
          </p:cNvPicPr>
          <p:nvPr/>
        </p:nvPicPr>
        <p:blipFill>
          <a:blip r:embed="rId2"/>
          <a:stretch>
            <a:fillRect/>
          </a:stretch>
        </p:blipFill>
        <p:spPr>
          <a:xfrm>
            <a:off x="838200" y="1948757"/>
            <a:ext cx="7727350" cy="1341236"/>
          </a:xfrm>
          <a:prstGeom prst="rect">
            <a:avLst/>
          </a:prstGeom>
        </p:spPr>
      </p:pic>
      <p:pic>
        <p:nvPicPr>
          <p:cNvPr id="6" name="图片 5">
            <a:extLst>
              <a:ext uri="{FF2B5EF4-FFF2-40B4-BE49-F238E27FC236}">
                <a16:creationId xmlns:a16="http://schemas.microsoft.com/office/drawing/2014/main" id="{D79548A3-0A8C-C748-1ABF-F16B4C032A6B}"/>
              </a:ext>
            </a:extLst>
          </p:cNvPr>
          <p:cNvPicPr>
            <a:picLocks noChangeAspect="1"/>
          </p:cNvPicPr>
          <p:nvPr/>
        </p:nvPicPr>
        <p:blipFill>
          <a:blip r:embed="rId3"/>
          <a:stretch>
            <a:fillRect/>
          </a:stretch>
        </p:blipFill>
        <p:spPr>
          <a:xfrm>
            <a:off x="708649" y="3691777"/>
            <a:ext cx="7856901" cy="2598645"/>
          </a:xfrm>
          <a:prstGeom prst="rect">
            <a:avLst/>
          </a:prstGeom>
        </p:spPr>
      </p:pic>
    </p:spTree>
    <p:extLst>
      <p:ext uri="{BB962C8B-B14F-4D97-AF65-F5344CB8AC3E}">
        <p14:creationId xmlns:p14="http://schemas.microsoft.com/office/powerpoint/2010/main" val="3055277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dirty="0"/>
              <a:t>职业高点</a:t>
            </a:r>
          </a:p>
        </p:txBody>
      </p:sp>
      <p:pic>
        <p:nvPicPr>
          <p:cNvPr id="4" name="图片 3">
            <a:extLst>
              <a:ext uri="{FF2B5EF4-FFF2-40B4-BE49-F238E27FC236}">
                <a16:creationId xmlns:a16="http://schemas.microsoft.com/office/drawing/2014/main" id="{282282F8-F567-E00C-4494-267F2EB5240E}"/>
              </a:ext>
            </a:extLst>
          </p:cNvPr>
          <p:cNvPicPr>
            <a:picLocks noChangeAspect="1"/>
          </p:cNvPicPr>
          <p:nvPr/>
        </p:nvPicPr>
        <p:blipFill>
          <a:blip r:embed="rId2"/>
          <a:stretch>
            <a:fillRect/>
          </a:stretch>
        </p:blipFill>
        <p:spPr>
          <a:xfrm>
            <a:off x="1119808" y="1622903"/>
            <a:ext cx="7704488" cy="1806097"/>
          </a:xfrm>
          <a:prstGeom prst="rect">
            <a:avLst/>
          </a:prstGeom>
        </p:spPr>
      </p:pic>
      <p:pic>
        <p:nvPicPr>
          <p:cNvPr id="6" name="图片 5">
            <a:extLst>
              <a:ext uri="{FF2B5EF4-FFF2-40B4-BE49-F238E27FC236}">
                <a16:creationId xmlns:a16="http://schemas.microsoft.com/office/drawing/2014/main" id="{60F84A75-EF0D-E2D0-0584-EC3B90BA8186}"/>
              </a:ext>
            </a:extLst>
          </p:cNvPr>
          <p:cNvPicPr>
            <a:picLocks noChangeAspect="1"/>
          </p:cNvPicPr>
          <p:nvPr/>
        </p:nvPicPr>
        <p:blipFill>
          <a:blip r:embed="rId3"/>
          <a:stretch>
            <a:fillRect/>
          </a:stretch>
        </p:blipFill>
        <p:spPr>
          <a:xfrm>
            <a:off x="1119808" y="3642748"/>
            <a:ext cx="7666384" cy="2850127"/>
          </a:xfrm>
          <a:prstGeom prst="rect">
            <a:avLst/>
          </a:prstGeom>
        </p:spPr>
      </p:pic>
    </p:spTree>
    <p:extLst>
      <p:ext uri="{BB962C8B-B14F-4D97-AF65-F5344CB8AC3E}">
        <p14:creationId xmlns:p14="http://schemas.microsoft.com/office/powerpoint/2010/main" val="395144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b="0" i="0" dirty="0">
                <a:solidFill>
                  <a:srgbClr val="222222"/>
                </a:solidFill>
                <a:effectLst/>
                <a:latin typeface="arial" panose="020B0604020202020204" pitchFamily="34" charset="0"/>
              </a:rPr>
              <a:t>2018</a:t>
            </a:r>
            <a:r>
              <a:rPr lang="zh-CN" altLang="en-US" b="0" i="0" dirty="0">
                <a:solidFill>
                  <a:srgbClr val="222222"/>
                </a:solidFill>
                <a:effectLst/>
                <a:latin typeface="arial" panose="020B0604020202020204" pitchFamily="34" charset="0"/>
              </a:rPr>
              <a:t>微信公开课张小龙演讲</a:t>
            </a:r>
            <a:r>
              <a:rPr lang="en-US" altLang="zh-CN" b="0" i="0" dirty="0">
                <a:solidFill>
                  <a:srgbClr val="222222"/>
                </a:solidFill>
                <a:effectLst/>
                <a:latin typeface="arial" panose="020B0604020202020204" pitchFamily="34" charset="0"/>
              </a:rPr>
              <a:t>-</a:t>
            </a:r>
            <a:r>
              <a:rPr lang="zh-CN" altLang="en-US" dirty="0"/>
              <a:t>书单</a:t>
            </a:r>
          </a:p>
        </p:txBody>
      </p:sp>
      <p:pic>
        <p:nvPicPr>
          <p:cNvPr id="5" name="图片 4">
            <a:extLst>
              <a:ext uri="{FF2B5EF4-FFF2-40B4-BE49-F238E27FC236}">
                <a16:creationId xmlns:a16="http://schemas.microsoft.com/office/drawing/2014/main" id="{034BD7EC-370E-69E6-8411-E761130D4A8B}"/>
              </a:ext>
            </a:extLst>
          </p:cNvPr>
          <p:cNvPicPr>
            <a:picLocks noChangeAspect="1"/>
          </p:cNvPicPr>
          <p:nvPr/>
        </p:nvPicPr>
        <p:blipFill>
          <a:blip r:embed="rId2"/>
          <a:stretch>
            <a:fillRect/>
          </a:stretch>
        </p:blipFill>
        <p:spPr>
          <a:xfrm>
            <a:off x="44559" y="1711671"/>
            <a:ext cx="5921253" cy="4305673"/>
          </a:xfrm>
          <a:prstGeom prst="rect">
            <a:avLst/>
          </a:prstGeom>
        </p:spPr>
      </p:pic>
      <p:pic>
        <p:nvPicPr>
          <p:cNvPr id="8" name="图片 7">
            <a:extLst>
              <a:ext uri="{FF2B5EF4-FFF2-40B4-BE49-F238E27FC236}">
                <a16:creationId xmlns:a16="http://schemas.microsoft.com/office/drawing/2014/main" id="{5AF386E2-F2FF-9BE2-A829-6B0B03F09D48}"/>
              </a:ext>
            </a:extLst>
          </p:cNvPr>
          <p:cNvPicPr>
            <a:picLocks noChangeAspect="1"/>
          </p:cNvPicPr>
          <p:nvPr/>
        </p:nvPicPr>
        <p:blipFill>
          <a:blip r:embed="rId3"/>
          <a:stretch>
            <a:fillRect/>
          </a:stretch>
        </p:blipFill>
        <p:spPr>
          <a:xfrm>
            <a:off x="5648196" y="1763431"/>
            <a:ext cx="1425063" cy="2324301"/>
          </a:xfrm>
          <a:prstGeom prst="rect">
            <a:avLst/>
          </a:prstGeom>
        </p:spPr>
      </p:pic>
      <p:pic>
        <p:nvPicPr>
          <p:cNvPr id="10" name="图片 9">
            <a:extLst>
              <a:ext uri="{FF2B5EF4-FFF2-40B4-BE49-F238E27FC236}">
                <a16:creationId xmlns:a16="http://schemas.microsoft.com/office/drawing/2014/main" id="{7A3D4D45-721F-56E9-B362-773B8829A95B}"/>
              </a:ext>
            </a:extLst>
          </p:cNvPr>
          <p:cNvPicPr>
            <a:picLocks noChangeAspect="1"/>
          </p:cNvPicPr>
          <p:nvPr/>
        </p:nvPicPr>
        <p:blipFill>
          <a:blip r:embed="rId4"/>
          <a:stretch>
            <a:fillRect/>
          </a:stretch>
        </p:blipFill>
        <p:spPr>
          <a:xfrm>
            <a:off x="7073259" y="1772456"/>
            <a:ext cx="1432684" cy="2248095"/>
          </a:xfrm>
          <a:prstGeom prst="rect">
            <a:avLst/>
          </a:prstGeom>
        </p:spPr>
      </p:pic>
      <p:pic>
        <p:nvPicPr>
          <p:cNvPr id="12" name="图片 11">
            <a:extLst>
              <a:ext uri="{FF2B5EF4-FFF2-40B4-BE49-F238E27FC236}">
                <a16:creationId xmlns:a16="http://schemas.microsoft.com/office/drawing/2014/main" id="{263E95B9-C2AD-40ED-0326-082C4C7EEC5D}"/>
              </a:ext>
            </a:extLst>
          </p:cNvPr>
          <p:cNvPicPr>
            <a:picLocks noChangeAspect="1"/>
          </p:cNvPicPr>
          <p:nvPr/>
        </p:nvPicPr>
        <p:blipFill>
          <a:blip r:embed="rId5"/>
          <a:stretch>
            <a:fillRect/>
          </a:stretch>
        </p:blipFill>
        <p:spPr>
          <a:xfrm>
            <a:off x="8505943" y="1745783"/>
            <a:ext cx="1546994" cy="2301439"/>
          </a:xfrm>
          <a:prstGeom prst="rect">
            <a:avLst/>
          </a:prstGeom>
        </p:spPr>
      </p:pic>
      <p:pic>
        <p:nvPicPr>
          <p:cNvPr id="14" name="图片 13">
            <a:extLst>
              <a:ext uri="{FF2B5EF4-FFF2-40B4-BE49-F238E27FC236}">
                <a16:creationId xmlns:a16="http://schemas.microsoft.com/office/drawing/2014/main" id="{24EA9257-ADEE-4E1A-24F3-C87B63ED814F}"/>
              </a:ext>
            </a:extLst>
          </p:cNvPr>
          <p:cNvPicPr>
            <a:picLocks noChangeAspect="1"/>
          </p:cNvPicPr>
          <p:nvPr/>
        </p:nvPicPr>
        <p:blipFill>
          <a:blip r:embed="rId6"/>
          <a:stretch>
            <a:fillRect/>
          </a:stretch>
        </p:blipFill>
        <p:spPr>
          <a:xfrm>
            <a:off x="10032793" y="1781079"/>
            <a:ext cx="1321007" cy="2042728"/>
          </a:xfrm>
          <a:prstGeom prst="rect">
            <a:avLst/>
          </a:prstGeom>
        </p:spPr>
      </p:pic>
      <p:pic>
        <p:nvPicPr>
          <p:cNvPr id="16" name="图片 15">
            <a:extLst>
              <a:ext uri="{FF2B5EF4-FFF2-40B4-BE49-F238E27FC236}">
                <a16:creationId xmlns:a16="http://schemas.microsoft.com/office/drawing/2014/main" id="{6A16AAF5-7BEB-F0D8-2717-FEEE09EA386A}"/>
              </a:ext>
            </a:extLst>
          </p:cNvPr>
          <p:cNvPicPr>
            <a:picLocks noChangeAspect="1"/>
          </p:cNvPicPr>
          <p:nvPr/>
        </p:nvPicPr>
        <p:blipFill>
          <a:blip r:embed="rId7"/>
          <a:stretch>
            <a:fillRect/>
          </a:stretch>
        </p:blipFill>
        <p:spPr>
          <a:xfrm>
            <a:off x="5648196" y="4239067"/>
            <a:ext cx="1501270" cy="2507197"/>
          </a:xfrm>
          <a:prstGeom prst="rect">
            <a:avLst/>
          </a:prstGeom>
        </p:spPr>
      </p:pic>
      <p:pic>
        <p:nvPicPr>
          <p:cNvPr id="18" name="图片 17">
            <a:extLst>
              <a:ext uri="{FF2B5EF4-FFF2-40B4-BE49-F238E27FC236}">
                <a16:creationId xmlns:a16="http://schemas.microsoft.com/office/drawing/2014/main" id="{CEC78BC7-AD8B-A94C-946D-D20F1C08813E}"/>
              </a:ext>
            </a:extLst>
          </p:cNvPr>
          <p:cNvPicPr>
            <a:picLocks noChangeAspect="1"/>
          </p:cNvPicPr>
          <p:nvPr/>
        </p:nvPicPr>
        <p:blipFill>
          <a:blip r:embed="rId8"/>
          <a:stretch>
            <a:fillRect/>
          </a:stretch>
        </p:blipFill>
        <p:spPr>
          <a:xfrm>
            <a:off x="7073451" y="4169500"/>
            <a:ext cx="1569856" cy="2476715"/>
          </a:xfrm>
          <a:prstGeom prst="rect">
            <a:avLst/>
          </a:prstGeom>
        </p:spPr>
      </p:pic>
      <p:pic>
        <p:nvPicPr>
          <p:cNvPr id="20" name="图片 19">
            <a:extLst>
              <a:ext uri="{FF2B5EF4-FFF2-40B4-BE49-F238E27FC236}">
                <a16:creationId xmlns:a16="http://schemas.microsoft.com/office/drawing/2014/main" id="{77286C25-9B21-F22A-95F8-FD5812D1621F}"/>
              </a:ext>
            </a:extLst>
          </p:cNvPr>
          <p:cNvPicPr>
            <a:picLocks noChangeAspect="1"/>
          </p:cNvPicPr>
          <p:nvPr/>
        </p:nvPicPr>
        <p:blipFill>
          <a:blip r:embed="rId9"/>
          <a:stretch>
            <a:fillRect/>
          </a:stretch>
        </p:blipFill>
        <p:spPr>
          <a:xfrm>
            <a:off x="8414495" y="4102317"/>
            <a:ext cx="1729890" cy="2331922"/>
          </a:xfrm>
          <a:prstGeom prst="rect">
            <a:avLst/>
          </a:prstGeom>
        </p:spPr>
      </p:pic>
      <p:pic>
        <p:nvPicPr>
          <p:cNvPr id="22" name="图片 21">
            <a:extLst>
              <a:ext uri="{FF2B5EF4-FFF2-40B4-BE49-F238E27FC236}">
                <a16:creationId xmlns:a16="http://schemas.microsoft.com/office/drawing/2014/main" id="{9A9188E0-93AE-5D1E-B497-4CDE55A722C5}"/>
              </a:ext>
            </a:extLst>
          </p:cNvPr>
          <p:cNvPicPr>
            <a:picLocks noChangeAspect="1"/>
          </p:cNvPicPr>
          <p:nvPr/>
        </p:nvPicPr>
        <p:blipFill>
          <a:blip r:embed="rId10"/>
          <a:stretch>
            <a:fillRect/>
          </a:stretch>
        </p:blipFill>
        <p:spPr>
          <a:xfrm>
            <a:off x="9776323" y="4082518"/>
            <a:ext cx="1577477" cy="2446232"/>
          </a:xfrm>
          <a:prstGeom prst="rect">
            <a:avLst/>
          </a:prstGeom>
        </p:spPr>
      </p:pic>
      <p:pic>
        <p:nvPicPr>
          <p:cNvPr id="24" name="图片 23">
            <a:extLst>
              <a:ext uri="{FF2B5EF4-FFF2-40B4-BE49-F238E27FC236}">
                <a16:creationId xmlns:a16="http://schemas.microsoft.com/office/drawing/2014/main" id="{58C0BF31-A491-645D-3818-6BA7FAF3BA2C}"/>
              </a:ext>
            </a:extLst>
          </p:cNvPr>
          <p:cNvPicPr>
            <a:picLocks noChangeAspect="1"/>
          </p:cNvPicPr>
          <p:nvPr/>
        </p:nvPicPr>
        <p:blipFill>
          <a:blip r:embed="rId11"/>
          <a:stretch>
            <a:fillRect/>
          </a:stretch>
        </p:blipFill>
        <p:spPr>
          <a:xfrm>
            <a:off x="781050" y="1327688"/>
            <a:ext cx="1478408" cy="2240474"/>
          </a:xfrm>
          <a:prstGeom prst="rect">
            <a:avLst/>
          </a:prstGeom>
        </p:spPr>
      </p:pic>
      <p:pic>
        <p:nvPicPr>
          <p:cNvPr id="26" name="图片 25">
            <a:extLst>
              <a:ext uri="{FF2B5EF4-FFF2-40B4-BE49-F238E27FC236}">
                <a16:creationId xmlns:a16="http://schemas.microsoft.com/office/drawing/2014/main" id="{B934E824-C978-D4F2-ACEC-4FDAD918B7BF}"/>
              </a:ext>
            </a:extLst>
          </p:cNvPr>
          <p:cNvPicPr>
            <a:picLocks noChangeAspect="1"/>
          </p:cNvPicPr>
          <p:nvPr/>
        </p:nvPicPr>
        <p:blipFill>
          <a:blip r:embed="rId12"/>
          <a:stretch>
            <a:fillRect/>
          </a:stretch>
        </p:blipFill>
        <p:spPr>
          <a:xfrm>
            <a:off x="779081" y="4337086"/>
            <a:ext cx="1478408" cy="1995396"/>
          </a:xfrm>
          <a:prstGeom prst="rect">
            <a:avLst/>
          </a:prstGeom>
        </p:spPr>
      </p:pic>
    </p:spTree>
    <p:extLst>
      <p:ext uri="{BB962C8B-B14F-4D97-AF65-F5344CB8AC3E}">
        <p14:creationId xmlns:p14="http://schemas.microsoft.com/office/powerpoint/2010/main" val="3667660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E5B50-1B40-A36D-9B2A-49DA32F1D2E4}"/>
              </a:ext>
            </a:extLst>
          </p:cNvPr>
          <p:cNvSpPr>
            <a:spLocks noGrp="1"/>
          </p:cNvSpPr>
          <p:nvPr>
            <p:ph type="ctrTitle"/>
          </p:nvPr>
        </p:nvSpPr>
        <p:spPr/>
        <p:txBody>
          <a:bodyPr/>
          <a:lstStyle/>
          <a:p>
            <a:r>
              <a:rPr lang="zh-CN" altLang="en-US" b="0" i="0" dirty="0">
                <a:solidFill>
                  <a:srgbClr val="000000"/>
                </a:solidFill>
                <a:effectLst/>
                <a:latin typeface="arial" panose="020B0604020202020204" pitchFamily="34" charset="0"/>
              </a:rPr>
              <a:t>马化腾</a:t>
            </a:r>
            <a:endParaRPr lang="zh-CN" altLang="en-US" dirty="0"/>
          </a:p>
        </p:txBody>
      </p:sp>
      <p:sp>
        <p:nvSpPr>
          <p:cNvPr id="3" name="副标题 2">
            <a:extLst>
              <a:ext uri="{FF2B5EF4-FFF2-40B4-BE49-F238E27FC236}">
                <a16:creationId xmlns:a16="http://schemas.microsoft.com/office/drawing/2014/main" id="{1B99C9BB-7FB8-E4B4-0E8E-5C428E601A8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26014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dirty="0"/>
              <a:t>简介</a:t>
            </a:r>
          </a:p>
        </p:txBody>
      </p:sp>
      <p:pic>
        <p:nvPicPr>
          <p:cNvPr id="4" name="图片 3">
            <a:extLst>
              <a:ext uri="{FF2B5EF4-FFF2-40B4-BE49-F238E27FC236}">
                <a16:creationId xmlns:a16="http://schemas.microsoft.com/office/drawing/2014/main" id="{378851C4-BC67-BDF2-070E-A99FE8918C58}"/>
              </a:ext>
            </a:extLst>
          </p:cNvPr>
          <p:cNvPicPr>
            <a:picLocks noChangeAspect="1"/>
          </p:cNvPicPr>
          <p:nvPr/>
        </p:nvPicPr>
        <p:blipFill>
          <a:blip r:embed="rId2"/>
          <a:stretch>
            <a:fillRect/>
          </a:stretch>
        </p:blipFill>
        <p:spPr>
          <a:xfrm>
            <a:off x="984774" y="1590546"/>
            <a:ext cx="2545301" cy="2972058"/>
          </a:xfrm>
          <a:prstGeom prst="rect">
            <a:avLst/>
          </a:prstGeom>
        </p:spPr>
      </p:pic>
      <p:sp>
        <p:nvSpPr>
          <p:cNvPr id="6" name="文本框 5">
            <a:extLst>
              <a:ext uri="{FF2B5EF4-FFF2-40B4-BE49-F238E27FC236}">
                <a16:creationId xmlns:a16="http://schemas.microsoft.com/office/drawing/2014/main" id="{27D769A8-6AD0-1258-992E-BB23B026CFBA}"/>
              </a:ext>
            </a:extLst>
          </p:cNvPr>
          <p:cNvSpPr txBox="1"/>
          <p:nvPr/>
        </p:nvSpPr>
        <p:spPr>
          <a:xfrm>
            <a:off x="4143375" y="1590546"/>
            <a:ext cx="6096000" cy="2031325"/>
          </a:xfrm>
          <a:prstGeom prst="rect">
            <a:avLst/>
          </a:prstGeom>
          <a:noFill/>
        </p:spPr>
        <p:txBody>
          <a:bodyPr wrap="square">
            <a:spAutoFit/>
          </a:bodyPr>
          <a:lstStyle/>
          <a:p>
            <a:pPr algn="l"/>
            <a:r>
              <a:rPr lang="zh-CN" altLang="en-US" b="0" i="0" dirty="0">
                <a:solidFill>
                  <a:srgbClr val="333333"/>
                </a:solidFill>
                <a:effectLst/>
                <a:latin typeface="Microsoft YaHei" panose="020B0503020204020204" pitchFamily="34" charset="-122"/>
                <a:ea typeface="Microsoft YaHei" panose="020B0503020204020204" pitchFamily="34" charset="-122"/>
              </a:rPr>
              <a:t>早年时期</a:t>
            </a:r>
          </a:p>
          <a:p>
            <a:pPr algn="l"/>
            <a:r>
              <a:rPr lang="zh-CN" altLang="en-US" b="0" i="0" dirty="0">
                <a:solidFill>
                  <a:srgbClr val="333333"/>
                </a:solidFill>
                <a:effectLst/>
                <a:latin typeface="Helvetica Neue"/>
              </a:rPr>
              <a:t>马化腾，广东省汕头市潮南区</a:t>
            </a:r>
            <a:r>
              <a:rPr lang="zh-CN" altLang="en-US" b="0" i="0" u="none" strike="noStrike" dirty="0">
                <a:solidFill>
                  <a:srgbClr val="136EC2"/>
                </a:solidFill>
                <a:effectLst/>
                <a:latin typeface="Helvetica Neue"/>
                <a:hlinkClick r:id="rId3"/>
              </a:rPr>
              <a:t>成田镇</a:t>
            </a:r>
            <a:r>
              <a:rPr lang="zh-CN" altLang="en-US" b="0" i="0" dirty="0">
                <a:solidFill>
                  <a:srgbClr val="333333"/>
                </a:solidFill>
                <a:effectLst/>
                <a:latin typeface="Helvetica Neue"/>
              </a:rPr>
              <a:t>家美人。</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[12]</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a:t>
            </a:r>
            <a:r>
              <a:rPr lang="en-US" altLang="zh-CN" b="0" i="0" dirty="0">
                <a:solidFill>
                  <a:srgbClr val="333333"/>
                </a:solidFill>
                <a:effectLst/>
                <a:latin typeface="Helvetica Neue"/>
              </a:rPr>
              <a:t>1971</a:t>
            </a:r>
            <a:r>
              <a:rPr lang="zh-CN" altLang="en-US" b="0" i="0" dirty="0">
                <a:solidFill>
                  <a:srgbClr val="333333"/>
                </a:solidFill>
                <a:effectLst/>
                <a:latin typeface="Helvetica Neue"/>
              </a:rPr>
              <a:t>年</a:t>
            </a:r>
            <a:r>
              <a:rPr lang="en-US" altLang="zh-CN" b="0" i="0" dirty="0">
                <a:solidFill>
                  <a:srgbClr val="333333"/>
                </a:solidFill>
                <a:effectLst/>
                <a:latin typeface="Helvetica Neue"/>
              </a:rPr>
              <a:t>10</a:t>
            </a:r>
            <a:r>
              <a:rPr lang="zh-CN" altLang="en-US" b="0" i="0" dirty="0">
                <a:solidFill>
                  <a:srgbClr val="333333"/>
                </a:solidFill>
                <a:effectLst/>
                <a:latin typeface="Helvetica Neue"/>
              </a:rPr>
              <a:t>月</a:t>
            </a:r>
            <a:r>
              <a:rPr lang="en-US" altLang="zh-CN" b="0" i="0" dirty="0">
                <a:solidFill>
                  <a:srgbClr val="333333"/>
                </a:solidFill>
                <a:effectLst/>
                <a:latin typeface="Helvetica Neue"/>
              </a:rPr>
              <a:t>29</a:t>
            </a:r>
            <a:r>
              <a:rPr lang="zh-CN" altLang="en-US" b="0" i="0" dirty="0">
                <a:solidFill>
                  <a:srgbClr val="333333"/>
                </a:solidFill>
                <a:effectLst/>
                <a:latin typeface="Helvetica Neue"/>
              </a:rPr>
              <a:t>日，出生在广东省东方县八所港（今属海南省东方市）。</a:t>
            </a:r>
            <a:r>
              <a:rPr lang="en-US" altLang="zh-CN" b="0" i="0" dirty="0">
                <a:solidFill>
                  <a:srgbClr val="333333"/>
                </a:solidFill>
                <a:effectLst/>
                <a:latin typeface="Helvetica Neue"/>
              </a:rPr>
              <a:t>1984</a:t>
            </a:r>
            <a:r>
              <a:rPr lang="zh-CN" altLang="en-US" b="0" i="0" dirty="0">
                <a:solidFill>
                  <a:srgbClr val="333333"/>
                </a:solidFill>
                <a:effectLst/>
                <a:latin typeface="Helvetica Neue"/>
              </a:rPr>
              <a:t>年，东方风来满眼春，</a:t>
            </a:r>
            <a:r>
              <a:rPr lang="zh-CN" altLang="en-US" b="0" i="0" u="none" strike="noStrike" dirty="0">
                <a:solidFill>
                  <a:srgbClr val="136EC2"/>
                </a:solidFill>
                <a:effectLst/>
                <a:latin typeface="Helvetica Neue"/>
                <a:hlinkClick r:id="rId4"/>
              </a:rPr>
              <a:t>深圳经济特区</a:t>
            </a:r>
            <a:r>
              <a:rPr lang="zh-CN" altLang="en-US" b="0" i="0" dirty="0">
                <a:solidFill>
                  <a:srgbClr val="333333"/>
                </a:solidFill>
                <a:effectLst/>
                <a:latin typeface="Helvetica Neue"/>
              </a:rPr>
              <a:t>成立的第四个年头，</a:t>
            </a:r>
            <a:r>
              <a:rPr lang="en-US" altLang="zh-CN" b="0" i="0" dirty="0">
                <a:solidFill>
                  <a:srgbClr val="333333"/>
                </a:solidFill>
                <a:effectLst/>
                <a:latin typeface="Helvetica Neue"/>
              </a:rPr>
              <a:t>13</a:t>
            </a:r>
            <a:r>
              <a:rPr lang="zh-CN" altLang="en-US" b="0" i="0" dirty="0">
                <a:solidFill>
                  <a:srgbClr val="333333"/>
                </a:solidFill>
                <a:effectLst/>
                <a:latin typeface="Helvetica Neue"/>
              </a:rPr>
              <a:t>岁的马化腾随父母定居深圳。</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[1]</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后转入</a:t>
            </a:r>
            <a:r>
              <a:rPr lang="zh-CN" altLang="en-US" b="0" i="0" u="none" strike="noStrike" dirty="0">
                <a:solidFill>
                  <a:srgbClr val="136EC2"/>
                </a:solidFill>
                <a:effectLst/>
                <a:latin typeface="Helvetica Neue"/>
                <a:hlinkClick r:id="rId5"/>
              </a:rPr>
              <a:t>深圳中学</a:t>
            </a:r>
            <a:r>
              <a:rPr lang="zh-CN" altLang="en-US" b="0" i="0" dirty="0">
                <a:solidFill>
                  <a:srgbClr val="333333"/>
                </a:solidFill>
                <a:effectLst/>
                <a:latin typeface="Helvetica Neue"/>
              </a:rPr>
              <a:t>，</a:t>
            </a:r>
            <a:r>
              <a:rPr lang="en-US" altLang="zh-CN" b="0" i="0" dirty="0">
                <a:solidFill>
                  <a:srgbClr val="333333"/>
                </a:solidFill>
                <a:effectLst/>
                <a:latin typeface="Helvetica Neue"/>
              </a:rPr>
              <a:t>1989</a:t>
            </a:r>
            <a:r>
              <a:rPr lang="zh-CN" altLang="en-US" b="0" i="0" dirty="0">
                <a:solidFill>
                  <a:srgbClr val="333333"/>
                </a:solidFill>
                <a:effectLst/>
                <a:latin typeface="Helvetica Neue"/>
              </a:rPr>
              <a:t>年，高考以</a:t>
            </a:r>
            <a:r>
              <a:rPr lang="en-US" altLang="zh-CN" b="0" i="0" dirty="0">
                <a:solidFill>
                  <a:srgbClr val="333333"/>
                </a:solidFill>
                <a:effectLst/>
                <a:latin typeface="Helvetica Neue"/>
              </a:rPr>
              <a:t>739</a:t>
            </a:r>
            <a:r>
              <a:rPr lang="zh-CN" altLang="en-US" b="0" i="0" dirty="0">
                <a:solidFill>
                  <a:srgbClr val="333333"/>
                </a:solidFill>
                <a:effectLst/>
                <a:latin typeface="Helvetica Neue"/>
              </a:rPr>
              <a:t>分的优异成绩考入</a:t>
            </a:r>
            <a:r>
              <a:rPr lang="zh-CN" altLang="en-US" b="0" i="0" u="none" strike="noStrike" dirty="0">
                <a:solidFill>
                  <a:srgbClr val="136EC2"/>
                </a:solidFill>
                <a:effectLst/>
                <a:latin typeface="Helvetica Neue"/>
                <a:hlinkClick r:id="rId6"/>
              </a:rPr>
              <a:t>深圳大学</a:t>
            </a:r>
            <a:r>
              <a:rPr lang="zh-CN" altLang="en-US" b="0" i="0" dirty="0">
                <a:solidFill>
                  <a:srgbClr val="333333"/>
                </a:solidFill>
                <a:effectLst/>
                <a:latin typeface="Helvetica Neue"/>
              </a:rPr>
              <a:t>电子工程系计算机专业。</a:t>
            </a:r>
          </a:p>
        </p:txBody>
      </p:sp>
      <p:sp>
        <p:nvSpPr>
          <p:cNvPr id="8" name="文本框 7">
            <a:extLst>
              <a:ext uri="{FF2B5EF4-FFF2-40B4-BE49-F238E27FC236}">
                <a16:creationId xmlns:a16="http://schemas.microsoft.com/office/drawing/2014/main" id="{C6D23084-A021-FBF9-BAFB-6CFCDAB1EA94}"/>
              </a:ext>
            </a:extLst>
          </p:cNvPr>
          <p:cNvSpPr txBox="1"/>
          <p:nvPr/>
        </p:nvSpPr>
        <p:spPr>
          <a:xfrm>
            <a:off x="4143375" y="3790126"/>
            <a:ext cx="6096000" cy="1477328"/>
          </a:xfrm>
          <a:prstGeom prst="rect">
            <a:avLst/>
          </a:prstGeom>
          <a:noFill/>
        </p:spPr>
        <p:txBody>
          <a:bodyPr wrap="square">
            <a:spAutoFit/>
          </a:bodyPr>
          <a:lstStyle/>
          <a:p>
            <a:r>
              <a:rPr lang="en-US" altLang="zh-CN" b="0" i="0" dirty="0">
                <a:solidFill>
                  <a:srgbClr val="333333"/>
                </a:solidFill>
                <a:effectLst/>
                <a:latin typeface="Helvetica Neue"/>
              </a:rPr>
              <a:t>1993</a:t>
            </a:r>
            <a:r>
              <a:rPr lang="zh-CN" altLang="en-US" b="0" i="0" dirty="0">
                <a:solidFill>
                  <a:srgbClr val="333333"/>
                </a:solidFill>
                <a:effectLst/>
                <a:latin typeface="Helvetica Neue"/>
              </a:rPr>
              <a:t>年毕业后进入深圳润迅通讯发展有限公司</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[15]</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，开始做编程工程师，专注于</a:t>
            </a:r>
            <a:r>
              <a:rPr lang="zh-CN" altLang="en-US" b="0" i="0" u="none" strike="noStrike" dirty="0">
                <a:solidFill>
                  <a:srgbClr val="136EC2"/>
                </a:solidFill>
                <a:effectLst/>
                <a:latin typeface="Helvetica Neue"/>
                <a:hlinkClick r:id="rId7"/>
              </a:rPr>
              <a:t>寻呼机</a:t>
            </a:r>
            <a:r>
              <a:rPr lang="zh-CN" altLang="en-US" b="0" i="0" dirty="0">
                <a:solidFill>
                  <a:srgbClr val="333333"/>
                </a:solidFill>
                <a:effectLst/>
                <a:latin typeface="Helvetica Neue"/>
              </a:rPr>
              <a:t>软件的开发，至升任开发部主管。该段经历使马化腾明确了开发软件的意义就在于实用，而不是写作者的</a:t>
            </a:r>
            <a:r>
              <a:rPr lang="zh-CN" altLang="en-US" b="0" i="0" u="none" strike="noStrike" dirty="0">
                <a:solidFill>
                  <a:srgbClr val="136EC2"/>
                </a:solidFill>
                <a:effectLst/>
                <a:latin typeface="Helvetica Neue"/>
                <a:hlinkClick r:id="rId8"/>
              </a:rPr>
              <a:t>自娱自乐</a:t>
            </a:r>
            <a:r>
              <a:rPr lang="zh-CN" altLang="en-US" b="0" i="0" dirty="0">
                <a:solidFill>
                  <a:srgbClr val="333333"/>
                </a:solidFill>
                <a:effectLst/>
                <a:latin typeface="Helvetica Neue"/>
              </a:rPr>
              <a:t>。润讯提升了马化腾的视野，以及给马化腾在管理上必要的启蒙</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[16-17]</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a:t>
            </a:r>
            <a:endParaRPr lang="zh-CN" altLang="en-US" dirty="0"/>
          </a:p>
        </p:txBody>
      </p:sp>
    </p:spTree>
    <p:extLst>
      <p:ext uri="{BB962C8B-B14F-4D97-AF65-F5344CB8AC3E}">
        <p14:creationId xmlns:p14="http://schemas.microsoft.com/office/powerpoint/2010/main" val="196499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dirty="0"/>
              <a:t>商路坎坷</a:t>
            </a:r>
          </a:p>
        </p:txBody>
      </p:sp>
      <p:sp>
        <p:nvSpPr>
          <p:cNvPr id="4" name="文本框 3">
            <a:extLst>
              <a:ext uri="{FF2B5EF4-FFF2-40B4-BE49-F238E27FC236}">
                <a16:creationId xmlns:a16="http://schemas.microsoft.com/office/drawing/2014/main" id="{4B94F707-EE60-4BCB-5177-A58C4693D6DB}"/>
              </a:ext>
            </a:extLst>
          </p:cNvPr>
          <p:cNvSpPr txBox="1"/>
          <p:nvPr/>
        </p:nvSpPr>
        <p:spPr>
          <a:xfrm>
            <a:off x="838200" y="2012514"/>
            <a:ext cx="10610850" cy="1754326"/>
          </a:xfrm>
          <a:prstGeom prst="rect">
            <a:avLst/>
          </a:prstGeom>
          <a:noFill/>
        </p:spPr>
        <p:txBody>
          <a:bodyPr wrap="square">
            <a:spAutoFit/>
          </a:bodyPr>
          <a:lstStyle/>
          <a:p>
            <a:pPr algn="l"/>
            <a:r>
              <a:rPr lang="zh-CN" altLang="en-US" b="0" i="0" dirty="0">
                <a:solidFill>
                  <a:srgbClr val="333333"/>
                </a:solidFill>
                <a:effectLst/>
                <a:latin typeface="Microsoft YaHei" panose="020B0503020204020204" pitchFamily="34" charset="-122"/>
                <a:ea typeface="Microsoft YaHei" panose="020B0503020204020204" pitchFamily="34" charset="-122"/>
              </a:rPr>
              <a:t>第一桶金</a:t>
            </a:r>
          </a:p>
          <a:p>
            <a:pPr algn="l"/>
            <a:r>
              <a:rPr lang="en-US" altLang="zh-CN" b="0" i="0" dirty="0">
                <a:solidFill>
                  <a:srgbClr val="333333"/>
                </a:solidFill>
                <a:effectLst/>
                <a:latin typeface="Helvetica Neue"/>
              </a:rPr>
              <a:t>1998</a:t>
            </a:r>
            <a:r>
              <a:rPr lang="zh-CN" altLang="en-US" b="0" i="0" dirty="0">
                <a:solidFill>
                  <a:srgbClr val="333333"/>
                </a:solidFill>
                <a:effectLst/>
                <a:latin typeface="Helvetica Neue"/>
              </a:rPr>
              <a:t>年，实用软件概念不仅培养了马化腾敏锐的软件市场感觉，也使他从中盈利不菲。马化腾是风靡一时的股霸卡的作者之一，他和朋友合作开发的股霸卡在赛格电子市场一直卖得不错。马化腾还不断为朋友的公司解决软件问题。这使他不仅在圈内小有名气，而且也有了相当的原始积累。</a:t>
            </a:r>
          </a:p>
          <a:p>
            <a:pPr algn="l"/>
            <a:r>
              <a:rPr lang="zh-CN" altLang="en-US" b="0" i="0" dirty="0">
                <a:solidFill>
                  <a:srgbClr val="333333"/>
                </a:solidFill>
                <a:effectLst/>
                <a:latin typeface="Helvetica Neue"/>
              </a:rPr>
              <a:t>但他真正意义上的第一桶金是来自股市</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[18]</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。他最精彩的一单是将</a:t>
            </a:r>
            <a:r>
              <a:rPr lang="en-US" altLang="zh-CN" b="0" i="0" dirty="0">
                <a:solidFill>
                  <a:srgbClr val="333333"/>
                </a:solidFill>
                <a:effectLst/>
                <a:latin typeface="Helvetica Neue"/>
              </a:rPr>
              <a:t>10</a:t>
            </a:r>
            <a:r>
              <a:rPr lang="zh-CN" altLang="en-US" b="0" i="0" dirty="0">
                <a:solidFill>
                  <a:srgbClr val="333333"/>
                </a:solidFill>
                <a:effectLst/>
                <a:latin typeface="Helvetica Neue"/>
              </a:rPr>
              <a:t>万元炒到</a:t>
            </a:r>
            <a:r>
              <a:rPr lang="en-US" altLang="zh-CN" b="0" i="0" dirty="0">
                <a:solidFill>
                  <a:srgbClr val="333333"/>
                </a:solidFill>
                <a:effectLst/>
                <a:latin typeface="Helvetica Neue"/>
              </a:rPr>
              <a:t>70</a:t>
            </a:r>
            <a:r>
              <a:rPr lang="zh-CN" altLang="en-US" b="0" i="0" dirty="0">
                <a:solidFill>
                  <a:srgbClr val="333333"/>
                </a:solidFill>
                <a:effectLst/>
                <a:latin typeface="Helvetica Neue"/>
              </a:rPr>
              <a:t>万元。这为马化腾独立创业打下了基础</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[19]</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a:t>
            </a:r>
          </a:p>
        </p:txBody>
      </p:sp>
      <p:sp>
        <p:nvSpPr>
          <p:cNvPr id="7" name="文本框 6">
            <a:extLst>
              <a:ext uri="{FF2B5EF4-FFF2-40B4-BE49-F238E27FC236}">
                <a16:creationId xmlns:a16="http://schemas.microsoft.com/office/drawing/2014/main" id="{96278075-C185-1220-9EF2-5565D3B67925}"/>
              </a:ext>
            </a:extLst>
          </p:cNvPr>
          <p:cNvSpPr txBox="1"/>
          <p:nvPr/>
        </p:nvSpPr>
        <p:spPr>
          <a:xfrm>
            <a:off x="838200" y="4323487"/>
            <a:ext cx="10363200" cy="1200329"/>
          </a:xfrm>
          <a:prstGeom prst="rect">
            <a:avLst/>
          </a:prstGeom>
          <a:noFill/>
        </p:spPr>
        <p:txBody>
          <a:bodyPr wrap="square">
            <a:spAutoFit/>
          </a:bodyPr>
          <a:lstStyle/>
          <a:p>
            <a:r>
              <a:rPr lang="zh-CN" altLang="en-US" b="0" i="0" dirty="0">
                <a:solidFill>
                  <a:srgbClr val="333333"/>
                </a:solidFill>
                <a:effectLst/>
                <a:latin typeface="Helvetica Neue"/>
              </a:rPr>
              <a:t>初期发展过程中，腾讯经过一个很重要的赔偿官司</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[23]</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：在</a:t>
            </a:r>
            <a:r>
              <a:rPr lang="en-US" altLang="zh-CN" b="0" i="0" dirty="0">
                <a:solidFill>
                  <a:srgbClr val="333333"/>
                </a:solidFill>
                <a:effectLst/>
                <a:latin typeface="Helvetica Neue"/>
              </a:rPr>
              <a:t>1999-2000</a:t>
            </a:r>
            <a:r>
              <a:rPr lang="zh-CN" altLang="en-US" b="0" i="0" dirty="0">
                <a:solidFill>
                  <a:srgbClr val="333333"/>
                </a:solidFill>
                <a:effectLst/>
                <a:latin typeface="Helvetica Neue"/>
              </a:rPr>
              <a:t>年左右，仿照</a:t>
            </a:r>
            <a:r>
              <a:rPr lang="en-US" altLang="zh-CN" b="0" i="0" u="none" strike="noStrike" dirty="0">
                <a:solidFill>
                  <a:srgbClr val="136EC2"/>
                </a:solidFill>
                <a:effectLst/>
                <a:latin typeface="Helvetica Neue"/>
                <a:hlinkClick r:id="rId2"/>
              </a:rPr>
              <a:t>ICQ</a:t>
            </a:r>
            <a:r>
              <a:rPr lang="zh-CN" altLang="en-US" b="0" i="0" dirty="0">
                <a:solidFill>
                  <a:srgbClr val="333333"/>
                </a:solidFill>
                <a:effectLst/>
                <a:latin typeface="Helvetica Neue"/>
              </a:rPr>
              <a:t>开发的</a:t>
            </a:r>
            <a:r>
              <a:rPr lang="en-US" altLang="zh-CN" b="0" i="0" dirty="0">
                <a:solidFill>
                  <a:srgbClr val="333333"/>
                </a:solidFill>
                <a:effectLst/>
                <a:latin typeface="Helvetica Neue"/>
              </a:rPr>
              <a:t>OICQ</a:t>
            </a:r>
            <a:r>
              <a:rPr lang="zh-CN" altLang="en-US" b="0" i="0" dirty="0">
                <a:solidFill>
                  <a:srgbClr val="333333"/>
                </a:solidFill>
                <a:effectLst/>
                <a:latin typeface="Helvetica Neue"/>
              </a:rPr>
              <a:t>抢了很多</a:t>
            </a:r>
            <a:r>
              <a:rPr lang="en-US" altLang="zh-CN" b="0" i="0" dirty="0">
                <a:solidFill>
                  <a:srgbClr val="333333"/>
                </a:solidFill>
                <a:effectLst/>
                <a:latin typeface="Helvetica Neue"/>
              </a:rPr>
              <a:t>ICQ</a:t>
            </a:r>
            <a:r>
              <a:rPr lang="zh-CN" altLang="en-US" b="0" i="0" dirty="0">
                <a:solidFill>
                  <a:srgbClr val="333333"/>
                </a:solidFill>
                <a:effectLst/>
                <a:latin typeface="Helvetica Neue"/>
              </a:rPr>
              <a:t>的用户群，尤其是中国大陆用户，后来</a:t>
            </a:r>
            <a:r>
              <a:rPr lang="en-US" altLang="zh-CN" b="0" i="0" dirty="0">
                <a:solidFill>
                  <a:srgbClr val="333333"/>
                </a:solidFill>
                <a:effectLst/>
                <a:latin typeface="Helvetica Neue"/>
              </a:rPr>
              <a:t>ICQ</a:t>
            </a:r>
            <a:r>
              <a:rPr lang="zh-CN" altLang="en-US" b="0" i="0" dirty="0">
                <a:solidFill>
                  <a:srgbClr val="333333"/>
                </a:solidFill>
                <a:effectLst/>
                <a:latin typeface="Helvetica Neue"/>
              </a:rPr>
              <a:t>公司通过法律途径，最终判定腾讯败诉，停止使用</a:t>
            </a:r>
            <a:r>
              <a:rPr lang="en-US" altLang="zh-CN" b="0" i="0" dirty="0">
                <a:solidFill>
                  <a:srgbClr val="333333"/>
                </a:solidFill>
                <a:effectLst/>
                <a:latin typeface="Helvetica Neue"/>
              </a:rPr>
              <a:t>OICQ</a:t>
            </a:r>
            <a:r>
              <a:rPr lang="zh-CN" altLang="en-US" b="0" i="0" dirty="0">
                <a:solidFill>
                  <a:srgbClr val="333333"/>
                </a:solidFill>
                <a:effectLst/>
                <a:latin typeface="Helvetica Neue"/>
              </a:rPr>
              <a:t>这个名称，并归还</a:t>
            </a:r>
            <a:r>
              <a:rPr lang="en-US" altLang="zh-CN" b="0" i="0" dirty="0">
                <a:solidFill>
                  <a:srgbClr val="333333"/>
                </a:solidFill>
                <a:effectLst/>
                <a:latin typeface="Helvetica Neue"/>
              </a:rPr>
              <a:t>OICQ</a:t>
            </a:r>
            <a:r>
              <a:rPr lang="zh-CN" altLang="en-US" b="0" i="0" dirty="0">
                <a:solidFill>
                  <a:srgbClr val="333333"/>
                </a:solidFill>
                <a:effectLst/>
                <a:latin typeface="Helvetica Neue"/>
              </a:rPr>
              <a:t>域名给</a:t>
            </a:r>
            <a:r>
              <a:rPr lang="en-US" altLang="zh-CN" b="0" i="0" dirty="0">
                <a:solidFill>
                  <a:srgbClr val="333333"/>
                </a:solidFill>
                <a:effectLst/>
                <a:latin typeface="Helvetica Neue"/>
              </a:rPr>
              <a:t>ICQ</a:t>
            </a:r>
            <a:r>
              <a:rPr lang="zh-CN" altLang="en-US" b="0" i="0" dirty="0">
                <a:solidFill>
                  <a:srgbClr val="333333"/>
                </a:solidFill>
                <a:effectLst/>
                <a:latin typeface="Helvetica Neue"/>
              </a:rPr>
              <a:t>公司，同时赔偿了一定金额的费用，自此腾讯便使用了</a:t>
            </a:r>
            <a:r>
              <a:rPr lang="en-US" altLang="zh-CN" b="0" i="0" u="none" strike="noStrike" dirty="0">
                <a:solidFill>
                  <a:srgbClr val="136EC2"/>
                </a:solidFill>
                <a:effectLst/>
                <a:latin typeface="Helvetica Neue"/>
                <a:hlinkClick r:id="rId3"/>
              </a:rPr>
              <a:t>QQ</a:t>
            </a:r>
            <a:r>
              <a:rPr lang="zh-CN" altLang="en-US" b="0" i="0" dirty="0">
                <a:solidFill>
                  <a:srgbClr val="333333"/>
                </a:solidFill>
                <a:effectLst/>
                <a:latin typeface="Helvetica Neue"/>
              </a:rPr>
              <a:t>这个名称。</a:t>
            </a:r>
            <a:endParaRPr lang="zh-CN" altLang="en-US" dirty="0"/>
          </a:p>
        </p:txBody>
      </p:sp>
      <p:sp>
        <p:nvSpPr>
          <p:cNvPr id="9" name="文本框 8">
            <a:extLst>
              <a:ext uri="{FF2B5EF4-FFF2-40B4-BE49-F238E27FC236}">
                <a16:creationId xmlns:a16="http://schemas.microsoft.com/office/drawing/2014/main" id="{85C70BE7-003B-5F04-8ED9-9261D09262FD}"/>
              </a:ext>
            </a:extLst>
          </p:cNvPr>
          <p:cNvSpPr txBox="1"/>
          <p:nvPr/>
        </p:nvSpPr>
        <p:spPr>
          <a:xfrm>
            <a:off x="923925" y="3860497"/>
            <a:ext cx="6096000" cy="369332"/>
          </a:xfrm>
          <a:prstGeom prst="rect">
            <a:avLst/>
          </a:prstGeom>
          <a:noFill/>
        </p:spPr>
        <p:txBody>
          <a:bodyPr wrap="square">
            <a:spAutoFit/>
          </a:bodyPr>
          <a:lstStyle/>
          <a:p>
            <a:r>
              <a:rPr lang="zh-CN" altLang="en-US" b="1" i="0" dirty="0">
                <a:solidFill>
                  <a:srgbClr val="333333"/>
                </a:solidFill>
                <a:effectLst/>
                <a:latin typeface="Helvetica Neue"/>
              </a:rPr>
              <a:t>官司缠身</a:t>
            </a:r>
            <a:endParaRPr lang="zh-CN" altLang="en-US" dirty="0"/>
          </a:p>
        </p:txBody>
      </p:sp>
    </p:spTree>
    <p:extLst>
      <p:ext uri="{BB962C8B-B14F-4D97-AF65-F5344CB8AC3E}">
        <p14:creationId xmlns:p14="http://schemas.microsoft.com/office/powerpoint/2010/main" val="283626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E5B50-1B40-A36D-9B2A-49DA32F1D2E4}"/>
              </a:ext>
            </a:extLst>
          </p:cNvPr>
          <p:cNvSpPr>
            <a:spLocks noGrp="1"/>
          </p:cNvSpPr>
          <p:nvPr>
            <p:ph type="ctrTitle"/>
          </p:nvPr>
        </p:nvSpPr>
        <p:spPr/>
        <p:txBody>
          <a:bodyPr>
            <a:normAutofit/>
          </a:bodyPr>
          <a:lstStyle/>
          <a:p>
            <a:r>
              <a:rPr lang="zh-CN" altLang="en-US" b="1" i="0" dirty="0">
                <a:solidFill>
                  <a:srgbClr val="121212"/>
                </a:solidFill>
                <a:effectLst/>
                <a:latin typeface="-apple-system"/>
              </a:rPr>
              <a:t>知更鸟项目随想</a:t>
            </a:r>
            <a:r>
              <a:rPr lang="en-US" altLang="zh-CN" b="1" i="0" dirty="0">
                <a:solidFill>
                  <a:srgbClr val="121212"/>
                </a:solidFill>
                <a:effectLst/>
                <a:latin typeface="-apple-system"/>
              </a:rPr>
              <a:t>A few thoughts of </a:t>
            </a:r>
            <a:r>
              <a:rPr lang="en-US" altLang="zh-CN" b="1" i="0" dirty="0" err="1">
                <a:solidFill>
                  <a:srgbClr val="121212"/>
                </a:solidFill>
                <a:effectLst/>
                <a:latin typeface="-apple-system"/>
              </a:rPr>
              <a:t>MockingBird</a:t>
            </a:r>
            <a:endParaRPr lang="zh-CN" altLang="en-US" dirty="0"/>
          </a:p>
        </p:txBody>
      </p:sp>
      <p:sp>
        <p:nvSpPr>
          <p:cNvPr id="3" name="副标题 2">
            <a:extLst>
              <a:ext uri="{FF2B5EF4-FFF2-40B4-BE49-F238E27FC236}">
                <a16:creationId xmlns:a16="http://schemas.microsoft.com/office/drawing/2014/main" id="{1B99C9BB-7FB8-E4B4-0E8E-5C428E601A8A}"/>
              </a:ext>
            </a:extLst>
          </p:cNvPr>
          <p:cNvSpPr>
            <a:spLocks noGrp="1"/>
          </p:cNvSpPr>
          <p:nvPr>
            <p:ph type="subTitle" idx="1"/>
          </p:nvPr>
        </p:nvSpPr>
        <p:spPr/>
        <p:txBody>
          <a:bodyPr/>
          <a:lstStyle/>
          <a:p>
            <a:r>
              <a:rPr lang="en-US" altLang="zh-CN" dirty="0">
                <a:hlinkClick r:id="rId2"/>
              </a:rPr>
              <a:t>https://github.com/babysor/Real-Time-Voice-Cloning</a:t>
            </a:r>
            <a:endParaRPr lang="en-US" altLang="zh-CN" dirty="0"/>
          </a:p>
          <a:p>
            <a:endParaRPr lang="zh-CN" altLang="en-US" dirty="0"/>
          </a:p>
        </p:txBody>
      </p:sp>
      <p:pic>
        <p:nvPicPr>
          <p:cNvPr id="5" name="图片 4">
            <a:extLst>
              <a:ext uri="{FF2B5EF4-FFF2-40B4-BE49-F238E27FC236}">
                <a16:creationId xmlns:a16="http://schemas.microsoft.com/office/drawing/2014/main" id="{95743344-AD22-7FE3-55A9-EB28B9FB1FFD}"/>
              </a:ext>
            </a:extLst>
          </p:cNvPr>
          <p:cNvPicPr>
            <a:picLocks noChangeAspect="1"/>
          </p:cNvPicPr>
          <p:nvPr/>
        </p:nvPicPr>
        <p:blipFill>
          <a:blip r:embed="rId3"/>
          <a:stretch>
            <a:fillRect/>
          </a:stretch>
        </p:blipFill>
        <p:spPr>
          <a:xfrm>
            <a:off x="9682880" y="0"/>
            <a:ext cx="2709145" cy="2469094"/>
          </a:xfrm>
          <a:prstGeom prst="rect">
            <a:avLst/>
          </a:prstGeom>
        </p:spPr>
      </p:pic>
    </p:spTree>
    <p:extLst>
      <p:ext uri="{BB962C8B-B14F-4D97-AF65-F5344CB8AC3E}">
        <p14:creationId xmlns:p14="http://schemas.microsoft.com/office/powerpoint/2010/main" val="3297816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dirty="0"/>
              <a:t>苦尽甘来，一飞冲天</a:t>
            </a:r>
          </a:p>
        </p:txBody>
      </p:sp>
      <p:sp>
        <p:nvSpPr>
          <p:cNvPr id="4" name="文本框 3">
            <a:extLst>
              <a:ext uri="{FF2B5EF4-FFF2-40B4-BE49-F238E27FC236}">
                <a16:creationId xmlns:a16="http://schemas.microsoft.com/office/drawing/2014/main" id="{5D569A9A-3732-C7C6-4D85-8E550A6436E5}"/>
              </a:ext>
            </a:extLst>
          </p:cNvPr>
          <p:cNvSpPr txBox="1"/>
          <p:nvPr/>
        </p:nvSpPr>
        <p:spPr>
          <a:xfrm>
            <a:off x="838200" y="2120890"/>
            <a:ext cx="10515600" cy="2308324"/>
          </a:xfrm>
          <a:prstGeom prst="rect">
            <a:avLst/>
          </a:prstGeom>
          <a:noFill/>
        </p:spPr>
        <p:txBody>
          <a:bodyPr wrap="square">
            <a:spAutoFit/>
          </a:bodyPr>
          <a:lstStyle/>
          <a:p>
            <a:pPr algn="l"/>
            <a:r>
              <a:rPr lang="zh-CN" altLang="en-US" b="0" i="0" dirty="0">
                <a:solidFill>
                  <a:srgbClr val="333333"/>
                </a:solidFill>
                <a:effectLst/>
                <a:latin typeface="Helvetica Neue"/>
              </a:rPr>
              <a:t>创业之初，马化腾率领自己的团队做网页、做</a:t>
            </a:r>
            <a:r>
              <a:rPr lang="zh-CN" altLang="en-US" b="0" i="0" u="none" strike="noStrike" dirty="0">
                <a:solidFill>
                  <a:srgbClr val="136EC2"/>
                </a:solidFill>
                <a:effectLst/>
                <a:latin typeface="Helvetica Neue"/>
                <a:hlinkClick r:id="rId2"/>
              </a:rPr>
              <a:t>系统集成</a:t>
            </a:r>
            <a:r>
              <a:rPr lang="zh-CN" altLang="en-US" b="0" i="0" dirty="0">
                <a:solidFill>
                  <a:srgbClr val="333333"/>
                </a:solidFill>
                <a:effectLst/>
                <a:latin typeface="Helvetica Neue"/>
              </a:rPr>
              <a:t>、做程序设计。但由于不懂市场和市场运作，腾讯的产品拿出去向运营商推销，却经常被拒之门外</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[24]</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。跟其他刚开始创业的互联网公司一样，资金和技术是腾讯最大的问题。</a:t>
            </a:r>
          </a:p>
          <a:p>
            <a:pPr algn="l"/>
            <a:r>
              <a:rPr lang="en-US" altLang="zh-CN" b="0" i="0" dirty="0">
                <a:solidFill>
                  <a:srgbClr val="333333"/>
                </a:solidFill>
                <a:effectLst/>
                <a:latin typeface="Helvetica Neue"/>
              </a:rPr>
              <a:t>1999</a:t>
            </a:r>
            <a:r>
              <a:rPr lang="zh-CN" altLang="en-US" b="0" i="0" dirty="0">
                <a:solidFill>
                  <a:srgbClr val="333333"/>
                </a:solidFill>
                <a:effectLst/>
                <a:latin typeface="Helvetica Neue"/>
              </a:rPr>
              <a:t>年</a:t>
            </a:r>
            <a:r>
              <a:rPr lang="en-US" altLang="zh-CN" b="0" i="0" dirty="0">
                <a:solidFill>
                  <a:srgbClr val="333333"/>
                </a:solidFill>
                <a:effectLst/>
                <a:latin typeface="Helvetica Neue"/>
              </a:rPr>
              <a:t>2</a:t>
            </a:r>
            <a:r>
              <a:rPr lang="zh-CN" altLang="en-US" b="0" i="0" dirty="0">
                <a:solidFill>
                  <a:srgbClr val="333333"/>
                </a:solidFill>
                <a:effectLst/>
                <a:latin typeface="Helvetica Neue"/>
              </a:rPr>
              <a:t>月，腾讯开发出第一个“中国风味”的</a:t>
            </a:r>
            <a:r>
              <a:rPr lang="en-US" altLang="zh-CN" b="0" i="0" dirty="0">
                <a:solidFill>
                  <a:srgbClr val="333333"/>
                </a:solidFill>
                <a:effectLst/>
                <a:latin typeface="Helvetica Neue"/>
              </a:rPr>
              <a:t>ICQ</a:t>
            </a:r>
            <a:r>
              <a:rPr lang="zh-CN" altLang="en-US" b="0" i="0" dirty="0">
                <a:solidFill>
                  <a:srgbClr val="333333"/>
                </a:solidFill>
                <a:effectLst/>
                <a:latin typeface="Helvetica Neue"/>
              </a:rPr>
              <a:t>，即</a:t>
            </a:r>
            <a:r>
              <a:rPr lang="en-US" altLang="zh-CN" b="0" i="0" dirty="0">
                <a:solidFill>
                  <a:srgbClr val="333333"/>
                </a:solidFill>
                <a:effectLst/>
                <a:latin typeface="Helvetica Neue"/>
              </a:rPr>
              <a:t>OICQ</a:t>
            </a:r>
            <a:r>
              <a:rPr lang="zh-CN" altLang="en-US" b="0" i="0" dirty="0">
                <a:solidFill>
                  <a:srgbClr val="333333"/>
                </a:solidFill>
                <a:effectLst/>
                <a:latin typeface="Helvetica Neue"/>
              </a:rPr>
              <a:t>后，受到用户欢迎，注册人数疯长，很短时间内就增加到几万人。人数增加就要不断扩充服务器，而那时一两千元的服务器托管费对公司都不堪重负。</a:t>
            </a:r>
          </a:p>
          <a:p>
            <a:pPr algn="l"/>
            <a:r>
              <a:rPr lang="en-US" altLang="zh-CN" b="0" i="0" dirty="0">
                <a:solidFill>
                  <a:srgbClr val="333333"/>
                </a:solidFill>
                <a:effectLst/>
                <a:latin typeface="Helvetica Neue"/>
              </a:rPr>
              <a:t>2000</a:t>
            </a:r>
            <a:r>
              <a:rPr lang="zh-CN" altLang="en-US" b="0" i="0" dirty="0">
                <a:solidFill>
                  <a:srgbClr val="333333"/>
                </a:solidFill>
                <a:effectLst/>
                <a:latin typeface="Helvetica Neue"/>
              </a:rPr>
              <a:t>年，第一次网络泡沫席卷了整个</a:t>
            </a:r>
            <a:r>
              <a:rPr lang="zh-CN" altLang="en-US" b="0" i="0" u="none" strike="noStrike" dirty="0">
                <a:solidFill>
                  <a:srgbClr val="136EC2"/>
                </a:solidFill>
                <a:effectLst/>
                <a:latin typeface="Helvetica Neue"/>
                <a:hlinkClick r:id="rId3"/>
              </a:rPr>
              <a:t>中国互联网</a:t>
            </a:r>
            <a:r>
              <a:rPr lang="zh-CN" altLang="en-US" b="0" i="0" dirty="0">
                <a:solidFill>
                  <a:srgbClr val="333333"/>
                </a:solidFill>
                <a:effectLst/>
                <a:latin typeface="Helvetica Neue"/>
              </a:rPr>
              <a:t>，腾讯进入了最为困难的时期，在面临资金困难时，曾险些把开发出的</a:t>
            </a:r>
            <a:r>
              <a:rPr lang="en-US" altLang="zh-CN" b="0" i="0" dirty="0">
                <a:solidFill>
                  <a:srgbClr val="333333"/>
                </a:solidFill>
                <a:effectLst/>
                <a:latin typeface="Helvetica Neue"/>
              </a:rPr>
              <a:t>ICQ</a:t>
            </a:r>
            <a:r>
              <a:rPr lang="zh-CN" altLang="en-US" b="0" i="0" dirty="0">
                <a:solidFill>
                  <a:srgbClr val="333333"/>
                </a:solidFill>
                <a:effectLst/>
                <a:latin typeface="Helvetica Neue"/>
              </a:rPr>
              <a:t>软件以</a:t>
            </a:r>
            <a:r>
              <a:rPr lang="en-US" altLang="zh-CN" b="0" i="0" dirty="0">
                <a:solidFill>
                  <a:srgbClr val="333333"/>
                </a:solidFill>
                <a:effectLst/>
                <a:latin typeface="Helvetica Neue"/>
              </a:rPr>
              <a:t>60</a:t>
            </a:r>
            <a:r>
              <a:rPr lang="zh-CN" altLang="en-US" b="0" i="0" dirty="0">
                <a:solidFill>
                  <a:srgbClr val="333333"/>
                </a:solidFill>
                <a:effectLst/>
                <a:latin typeface="Helvetica Neue"/>
              </a:rPr>
              <a:t>万元的价格卖给深圳电信数据局，但终因价格原因告吹</a:t>
            </a:r>
          </a:p>
        </p:txBody>
      </p:sp>
      <p:sp>
        <p:nvSpPr>
          <p:cNvPr id="6" name="文本框 5">
            <a:extLst>
              <a:ext uri="{FF2B5EF4-FFF2-40B4-BE49-F238E27FC236}">
                <a16:creationId xmlns:a16="http://schemas.microsoft.com/office/drawing/2014/main" id="{2AE26C05-25DC-BC71-E51A-40D8C9CB9C97}"/>
              </a:ext>
            </a:extLst>
          </p:cNvPr>
          <p:cNvSpPr txBox="1"/>
          <p:nvPr/>
        </p:nvSpPr>
        <p:spPr>
          <a:xfrm>
            <a:off x="838200" y="1751558"/>
            <a:ext cx="6096000" cy="369332"/>
          </a:xfrm>
          <a:prstGeom prst="rect">
            <a:avLst/>
          </a:prstGeom>
          <a:noFill/>
        </p:spPr>
        <p:txBody>
          <a:bodyPr wrap="square">
            <a:spAutoFit/>
          </a:bodyPr>
          <a:lstStyle/>
          <a:p>
            <a:r>
              <a:rPr lang="zh-CN" altLang="en-US" b="1" i="0" dirty="0">
                <a:solidFill>
                  <a:srgbClr val="333333"/>
                </a:solidFill>
                <a:effectLst/>
                <a:latin typeface="Helvetica Neue"/>
              </a:rPr>
              <a:t>资金困难</a:t>
            </a:r>
            <a:endParaRPr lang="zh-CN" altLang="en-US" dirty="0"/>
          </a:p>
        </p:txBody>
      </p:sp>
      <p:sp>
        <p:nvSpPr>
          <p:cNvPr id="8" name="文本框 7">
            <a:extLst>
              <a:ext uri="{FF2B5EF4-FFF2-40B4-BE49-F238E27FC236}">
                <a16:creationId xmlns:a16="http://schemas.microsoft.com/office/drawing/2014/main" id="{4EBB97A9-2CE7-8189-8CAA-8F1AD4D05915}"/>
              </a:ext>
            </a:extLst>
          </p:cNvPr>
          <p:cNvSpPr txBox="1"/>
          <p:nvPr/>
        </p:nvSpPr>
        <p:spPr>
          <a:xfrm>
            <a:off x="838199" y="4483536"/>
            <a:ext cx="10372725" cy="1477328"/>
          </a:xfrm>
          <a:prstGeom prst="rect">
            <a:avLst/>
          </a:prstGeom>
          <a:noFill/>
        </p:spPr>
        <p:txBody>
          <a:bodyPr wrap="square">
            <a:spAutoFit/>
          </a:bodyPr>
          <a:lstStyle/>
          <a:p>
            <a:pPr algn="l"/>
            <a:r>
              <a:rPr lang="zh-CN" altLang="en-US" b="0" i="0" dirty="0">
                <a:solidFill>
                  <a:srgbClr val="333333"/>
                </a:solidFill>
                <a:effectLst/>
                <a:latin typeface="Microsoft YaHei" panose="020B0503020204020204" pitchFamily="34" charset="-122"/>
                <a:ea typeface="Microsoft YaHei" panose="020B0503020204020204" pitchFamily="34" charset="-122"/>
              </a:rPr>
              <a:t>柳暗花明</a:t>
            </a:r>
          </a:p>
          <a:p>
            <a:pPr algn="l"/>
            <a:r>
              <a:rPr lang="zh-CN" altLang="en-US" b="0" i="0" dirty="0">
                <a:solidFill>
                  <a:srgbClr val="333333"/>
                </a:solidFill>
                <a:effectLst/>
                <a:latin typeface="Helvetica Neue"/>
              </a:rPr>
              <a:t>软件卖不掉，但用户增长却很快，运营</a:t>
            </a:r>
            <a:r>
              <a:rPr lang="en-US" altLang="zh-CN" b="0" i="0" dirty="0">
                <a:solidFill>
                  <a:srgbClr val="333333"/>
                </a:solidFill>
                <a:effectLst/>
                <a:latin typeface="Helvetica Neue"/>
              </a:rPr>
              <a:t>QQ</a:t>
            </a:r>
            <a:r>
              <a:rPr lang="zh-CN" altLang="en-US" b="0" i="0" dirty="0">
                <a:solidFill>
                  <a:srgbClr val="333333"/>
                </a:solidFill>
                <a:effectLst/>
                <a:latin typeface="Helvetica Neue"/>
              </a:rPr>
              <a:t>所需的投入越来越大，马化腾只好四处去筹钱，马化腾拿着改了</a:t>
            </a:r>
            <a:r>
              <a:rPr lang="en-US" altLang="zh-CN" b="0" i="0" dirty="0">
                <a:solidFill>
                  <a:srgbClr val="333333"/>
                </a:solidFill>
                <a:effectLst/>
                <a:latin typeface="Helvetica Neue"/>
              </a:rPr>
              <a:t>6</a:t>
            </a:r>
            <a:r>
              <a:rPr lang="zh-CN" altLang="en-US" b="0" i="0" dirty="0">
                <a:solidFill>
                  <a:srgbClr val="333333"/>
                </a:solidFill>
                <a:effectLst/>
                <a:latin typeface="Helvetica Neue"/>
              </a:rPr>
              <a:t>个版本、</a:t>
            </a:r>
            <a:r>
              <a:rPr lang="en-US" altLang="zh-CN" b="0" i="0" dirty="0">
                <a:solidFill>
                  <a:srgbClr val="333333"/>
                </a:solidFill>
                <a:effectLst/>
                <a:latin typeface="Helvetica Neue"/>
              </a:rPr>
              <a:t>20</a:t>
            </a:r>
            <a:r>
              <a:rPr lang="zh-CN" altLang="en-US" b="0" i="0" dirty="0">
                <a:solidFill>
                  <a:srgbClr val="333333"/>
                </a:solidFill>
                <a:effectLst/>
                <a:latin typeface="Helvetica Neue"/>
              </a:rPr>
              <a:t>多页的商业计划书开始寻找国外风险投资，最后碰到了</a:t>
            </a:r>
            <a:r>
              <a:rPr lang="en-US" altLang="zh-CN" b="0" i="0" u="none" strike="noStrike" dirty="0">
                <a:solidFill>
                  <a:srgbClr val="136EC2"/>
                </a:solidFill>
                <a:effectLst/>
                <a:latin typeface="Helvetica Neue"/>
                <a:hlinkClick r:id="rId4"/>
              </a:rPr>
              <a:t>IDG</a:t>
            </a:r>
            <a:r>
              <a:rPr lang="zh-CN" altLang="en-US" b="0" i="0" dirty="0">
                <a:solidFill>
                  <a:srgbClr val="333333"/>
                </a:solidFill>
                <a:effectLst/>
                <a:latin typeface="Helvetica Neue"/>
              </a:rPr>
              <a:t>和</a:t>
            </a:r>
            <a:r>
              <a:rPr lang="zh-CN" altLang="en-US" b="0" i="0" u="none" strike="noStrike" dirty="0">
                <a:solidFill>
                  <a:srgbClr val="136EC2"/>
                </a:solidFill>
                <a:effectLst/>
                <a:latin typeface="Helvetica Neue"/>
                <a:hlinkClick r:id="rId5"/>
              </a:rPr>
              <a:t>盈科数码</a:t>
            </a:r>
            <a:r>
              <a:rPr lang="zh-CN" altLang="en-US" b="0" i="0" dirty="0">
                <a:solidFill>
                  <a:srgbClr val="333333"/>
                </a:solidFill>
                <a:effectLst/>
                <a:latin typeface="Helvetica Neue"/>
              </a:rPr>
              <a:t>，获得了第一笔投资。腾讯的发展逐渐步入了正轨</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[25]</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a:t>
            </a:r>
          </a:p>
          <a:p>
            <a:pPr algn="l"/>
            <a:r>
              <a:rPr lang="en-US" altLang="zh-CN" b="0" i="0" dirty="0">
                <a:solidFill>
                  <a:srgbClr val="333333"/>
                </a:solidFill>
                <a:effectLst/>
                <a:latin typeface="Helvetica Neue"/>
              </a:rPr>
              <a:t>2004</a:t>
            </a:r>
            <a:r>
              <a:rPr lang="zh-CN" altLang="en-US" b="0" i="0" dirty="0">
                <a:solidFill>
                  <a:srgbClr val="333333"/>
                </a:solidFill>
                <a:effectLst/>
                <a:latin typeface="Helvetica Neue"/>
              </a:rPr>
              <a:t>年</a:t>
            </a:r>
            <a:r>
              <a:rPr lang="en-US" altLang="zh-CN" b="0" i="0" dirty="0">
                <a:solidFill>
                  <a:srgbClr val="333333"/>
                </a:solidFill>
                <a:effectLst/>
                <a:latin typeface="Helvetica Neue"/>
              </a:rPr>
              <a:t>6</a:t>
            </a:r>
            <a:r>
              <a:rPr lang="zh-CN" altLang="en-US" b="0" i="0" dirty="0">
                <a:solidFill>
                  <a:srgbClr val="333333"/>
                </a:solidFill>
                <a:effectLst/>
                <a:latin typeface="Helvetica Neue"/>
              </a:rPr>
              <a:t>月</a:t>
            </a:r>
            <a:r>
              <a:rPr lang="en-US" altLang="zh-CN" b="0" i="0" dirty="0">
                <a:solidFill>
                  <a:srgbClr val="333333"/>
                </a:solidFill>
                <a:effectLst/>
                <a:latin typeface="Helvetica Neue"/>
              </a:rPr>
              <a:t>16</a:t>
            </a:r>
            <a:r>
              <a:rPr lang="zh-CN" altLang="en-US" b="0" i="0" dirty="0">
                <a:solidFill>
                  <a:srgbClr val="333333"/>
                </a:solidFill>
                <a:effectLst/>
                <a:latin typeface="Helvetica Neue"/>
              </a:rPr>
              <a:t>日，马化腾带领腾讯在</a:t>
            </a:r>
            <a:r>
              <a:rPr lang="zh-CN" altLang="en-US" b="0" i="0" u="none" strike="noStrike" dirty="0">
                <a:solidFill>
                  <a:srgbClr val="136EC2"/>
                </a:solidFill>
                <a:effectLst/>
                <a:latin typeface="Helvetica Neue"/>
                <a:hlinkClick r:id="rId6"/>
              </a:rPr>
              <a:t>香港交易所</a:t>
            </a:r>
            <a:r>
              <a:rPr lang="zh-CN" altLang="en-US" b="0" i="0" dirty="0">
                <a:solidFill>
                  <a:srgbClr val="333333"/>
                </a:solidFill>
                <a:effectLst/>
                <a:latin typeface="Helvetica Neue"/>
              </a:rPr>
              <a:t>主板挂牌上市</a:t>
            </a:r>
            <a:r>
              <a:rPr lang="zh-CN" altLang="en-US" b="0" i="0" baseline="30000" dirty="0">
                <a:solidFill>
                  <a:srgbClr val="3366CC"/>
                </a:solidFill>
                <a:effectLst/>
                <a:latin typeface="Helvetica Neue"/>
              </a:rPr>
              <a:t> </a:t>
            </a:r>
            <a:r>
              <a:rPr lang="en-US" altLang="zh-CN" b="0" i="0" baseline="30000" dirty="0">
                <a:solidFill>
                  <a:srgbClr val="3366CC"/>
                </a:solidFill>
                <a:effectLst/>
                <a:latin typeface="Helvetica Neue"/>
              </a:rPr>
              <a:t>[26]</a:t>
            </a:r>
            <a:r>
              <a:rPr lang="zh-CN" altLang="en-US" b="0" i="0" u="none" strike="noStrike" dirty="0">
                <a:solidFill>
                  <a:srgbClr val="136EC2"/>
                </a:solidFill>
                <a:effectLst/>
                <a:latin typeface="Helvetica Neue"/>
              </a:rPr>
              <a:t> </a:t>
            </a:r>
            <a:r>
              <a:rPr lang="zh-CN" altLang="en-US" b="0" i="0" dirty="0">
                <a:solidFill>
                  <a:srgbClr val="333333"/>
                </a:solidFill>
                <a:effectLst/>
                <a:latin typeface="Helvetica Neue"/>
              </a:rPr>
              <a:t> 。</a:t>
            </a:r>
          </a:p>
        </p:txBody>
      </p:sp>
    </p:spTree>
    <p:extLst>
      <p:ext uri="{BB962C8B-B14F-4D97-AF65-F5344CB8AC3E}">
        <p14:creationId xmlns:p14="http://schemas.microsoft.com/office/powerpoint/2010/main" val="298414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E5B50-1B40-A36D-9B2A-49DA32F1D2E4}"/>
              </a:ext>
            </a:extLst>
          </p:cNvPr>
          <p:cNvSpPr>
            <a:spLocks noGrp="1"/>
          </p:cNvSpPr>
          <p:nvPr>
            <p:ph type="ctrTitle"/>
          </p:nvPr>
        </p:nvSpPr>
        <p:spPr/>
        <p:txBody>
          <a:bodyPr/>
          <a:lstStyle/>
          <a:p>
            <a:r>
              <a:rPr lang="en-US" altLang="zh-CN" dirty="0"/>
              <a:t>Transformer</a:t>
            </a:r>
            <a:endParaRPr lang="zh-CN" altLang="en-US" dirty="0"/>
          </a:p>
        </p:txBody>
      </p:sp>
      <p:sp>
        <p:nvSpPr>
          <p:cNvPr id="3" name="副标题 2">
            <a:extLst>
              <a:ext uri="{FF2B5EF4-FFF2-40B4-BE49-F238E27FC236}">
                <a16:creationId xmlns:a16="http://schemas.microsoft.com/office/drawing/2014/main" id="{1B99C9BB-7FB8-E4B4-0E8E-5C428E601A8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9514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endParaRPr lang="zh-CN" altLang="en-US" dirty="0"/>
          </a:p>
        </p:txBody>
      </p:sp>
      <p:sp>
        <p:nvSpPr>
          <p:cNvPr id="4" name="文本框 3">
            <a:extLst>
              <a:ext uri="{FF2B5EF4-FFF2-40B4-BE49-F238E27FC236}">
                <a16:creationId xmlns:a16="http://schemas.microsoft.com/office/drawing/2014/main" id="{4AEE0679-6F9F-5DCF-D135-2AF98B839F4E}"/>
              </a:ext>
            </a:extLst>
          </p:cNvPr>
          <p:cNvSpPr txBox="1"/>
          <p:nvPr/>
        </p:nvSpPr>
        <p:spPr>
          <a:xfrm>
            <a:off x="838199" y="2014835"/>
            <a:ext cx="10448925" cy="646331"/>
          </a:xfrm>
          <a:prstGeom prst="rect">
            <a:avLst/>
          </a:prstGeom>
          <a:noFill/>
          <a:ln>
            <a:solidFill>
              <a:schemeClr val="accent1">
                <a:lumMod val="60000"/>
                <a:lumOff val="40000"/>
              </a:schemeClr>
            </a:solidFill>
          </a:ln>
        </p:spPr>
        <p:txBody>
          <a:bodyPr wrap="square">
            <a:spAutoFit/>
          </a:bodyPr>
          <a:lstStyle/>
          <a:p>
            <a:r>
              <a:rPr lang="en-US" altLang="zh-CN" b="0" i="0" dirty="0">
                <a:solidFill>
                  <a:srgbClr val="000000"/>
                </a:solidFill>
                <a:effectLst/>
                <a:latin typeface="-apple-system-font"/>
              </a:rPr>
              <a:t>2017 </a:t>
            </a:r>
            <a:r>
              <a:rPr lang="zh-CN" altLang="en-US" b="0" i="0" dirty="0">
                <a:solidFill>
                  <a:srgbClr val="000000"/>
                </a:solidFill>
                <a:effectLst/>
                <a:latin typeface="-apple-system-font"/>
              </a:rPr>
              <a:t>年，</a:t>
            </a:r>
            <a:r>
              <a:rPr lang="en-US" altLang="zh-CN" b="0" i="0" dirty="0">
                <a:solidFill>
                  <a:srgbClr val="000000"/>
                </a:solidFill>
                <a:effectLst/>
                <a:latin typeface="-apple-system-font"/>
              </a:rPr>
              <a:t>Ashish Vaswani</a:t>
            </a:r>
            <a:r>
              <a:rPr lang="zh-CN" altLang="en-US" b="0" i="0" dirty="0">
                <a:solidFill>
                  <a:srgbClr val="000000"/>
                </a:solidFill>
                <a:effectLst/>
                <a:latin typeface="-apple-system-font"/>
              </a:rPr>
              <a:t>、</a:t>
            </a:r>
            <a:r>
              <a:rPr lang="en-US" altLang="zh-CN" b="0" i="0" dirty="0">
                <a:solidFill>
                  <a:srgbClr val="000000"/>
                </a:solidFill>
                <a:effectLst/>
                <a:latin typeface="-apple-system-font"/>
              </a:rPr>
              <a:t>Niki Parmar </a:t>
            </a:r>
            <a:r>
              <a:rPr lang="zh-CN" altLang="en-US" b="0" i="0" dirty="0">
                <a:solidFill>
                  <a:srgbClr val="000000"/>
                </a:solidFill>
                <a:effectLst/>
                <a:latin typeface="-apple-system-font"/>
              </a:rPr>
              <a:t>和其他几位研究者一起发表了开启大模型时代的里程碑式论文</a:t>
            </a:r>
            <a:r>
              <a:rPr lang="en-US" altLang="zh-CN" b="0" i="0" dirty="0">
                <a:solidFill>
                  <a:srgbClr val="000000"/>
                </a:solidFill>
                <a:effectLst/>
                <a:latin typeface="-apple-system-font"/>
              </a:rPr>
              <a:t>——《 Attention Is All You Need 》</a:t>
            </a:r>
            <a:r>
              <a:rPr lang="zh-CN" altLang="en-US" b="0" i="0" dirty="0">
                <a:solidFill>
                  <a:srgbClr val="000000"/>
                </a:solidFill>
                <a:effectLst/>
                <a:latin typeface="-apple-system-font"/>
              </a:rPr>
              <a:t>。</a:t>
            </a:r>
            <a:endParaRPr lang="zh-CN" altLang="en-US" dirty="0"/>
          </a:p>
        </p:txBody>
      </p:sp>
      <p:sp>
        <p:nvSpPr>
          <p:cNvPr id="6" name="文本框 5">
            <a:extLst>
              <a:ext uri="{FF2B5EF4-FFF2-40B4-BE49-F238E27FC236}">
                <a16:creationId xmlns:a16="http://schemas.microsoft.com/office/drawing/2014/main" id="{9D7D7CE0-76C4-C2BF-60D7-ECD87C6439AC}"/>
              </a:ext>
            </a:extLst>
          </p:cNvPr>
          <p:cNvSpPr txBox="1"/>
          <p:nvPr/>
        </p:nvSpPr>
        <p:spPr>
          <a:xfrm>
            <a:off x="838199" y="2828835"/>
            <a:ext cx="10448924" cy="923330"/>
          </a:xfrm>
          <a:prstGeom prst="rect">
            <a:avLst/>
          </a:prstGeom>
          <a:noFill/>
          <a:ln>
            <a:solidFill>
              <a:schemeClr val="accent1">
                <a:lumMod val="40000"/>
                <a:lumOff val="60000"/>
              </a:schemeClr>
            </a:solidFill>
          </a:ln>
        </p:spPr>
        <p:txBody>
          <a:bodyPr wrap="square">
            <a:spAutoFit/>
          </a:bodyPr>
          <a:lstStyle/>
          <a:p>
            <a:r>
              <a:rPr lang="en-US" altLang="zh-CN" b="0" i="0" dirty="0">
                <a:solidFill>
                  <a:srgbClr val="121212"/>
                </a:solidFill>
                <a:effectLst/>
                <a:latin typeface="-apple-system"/>
              </a:rPr>
              <a:t>2017</a:t>
            </a:r>
            <a:r>
              <a:rPr lang="zh-CN" altLang="en-US" b="0" i="0" dirty="0">
                <a:solidFill>
                  <a:srgbClr val="121212"/>
                </a:solidFill>
                <a:effectLst/>
                <a:latin typeface="-apple-system"/>
              </a:rPr>
              <a:t>年</a:t>
            </a:r>
            <a:r>
              <a:rPr lang="en-US" altLang="zh-CN" b="0" i="0" dirty="0">
                <a:solidFill>
                  <a:srgbClr val="121212"/>
                </a:solidFill>
                <a:effectLst/>
                <a:latin typeface="-apple-system"/>
              </a:rPr>
              <a:t>google</a:t>
            </a:r>
            <a:r>
              <a:rPr lang="zh-CN" altLang="en-US" b="0" i="0" dirty="0">
                <a:solidFill>
                  <a:srgbClr val="121212"/>
                </a:solidFill>
                <a:effectLst/>
                <a:latin typeface="-apple-system"/>
              </a:rPr>
              <a:t>的机器翻译团队在</a:t>
            </a:r>
            <a:r>
              <a:rPr lang="en-US" altLang="zh-CN" b="0" i="0" dirty="0">
                <a:solidFill>
                  <a:srgbClr val="121212"/>
                </a:solidFill>
                <a:effectLst/>
                <a:latin typeface="-apple-system"/>
              </a:rPr>
              <a:t>NIPS</a:t>
            </a:r>
            <a:r>
              <a:rPr lang="zh-CN" altLang="en-US" b="0" i="0" dirty="0">
                <a:solidFill>
                  <a:srgbClr val="121212"/>
                </a:solidFill>
                <a:effectLst/>
                <a:latin typeface="-apple-system"/>
              </a:rPr>
              <a:t>上发表了</a:t>
            </a:r>
            <a:r>
              <a:rPr lang="en-US" altLang="zh-CN" b="0" i="0" dirty="0">
                <a:solidFill>
                  <a:srgbClr val="121212"/>
                </a:solidFill>
                <a:effectLst/>
                <a:latin typeface="-apple-system"/>
              </a:rPr>
              <a:t>attention is all you need</a:t>
            </a:r>
            <a:r>
              <a:rPr lang="zh-CN" altLang="en-US" b="0" i="0" dirty="0">
                <a:solidFill>
                  <a:srgbClr val="121212"/>
                </a:solidFill>
                <a:effectLst/>
                <a:latin typeface="-apple-system"/>
              </a:rPr>
              <a:t>的文章，开创性地提出了在序列转录领域，完全抛弃 </a:t>
            </a:r>
            <a:r>
              <a:rPr lang="en-US" altLang="zh-CN" b="0" i="0" dirty="0" err="1">
                <a:solidFill>
                  <a:srgbClr val="121212"/>
                </a:solidFill>
                <a:effectLst/>
                <a:latin typeface="-apple-system"/>
              </a:rPr>
              <a:t>cnn</a:t>
            </a:r>
            <a:r>
              <a:rPr lang="zh-CN" altLang="en-US" b="0" i="0" dirty="0">
                <a:solidFill>
                  <a:srgbClr val="121212"/>
                </a:solidFill>
                <a:effectLst/>
                <a:latin typeface="-apple-system"/>
              </a:rPr>
              <a:t>和</a:t>
            </a:r>
            <a:r>
              <a:rPr lang="en-US" altLang="zh-CN" b="0" i="0" dirty="0" err="1">
                <a:solidFill>
                  <a:srgbClr val="121212"/>
                </a:solidFill>
                <a:effectLst/>
                <a:latin typeface="-apple-system"/>
              </a:rPr>
              <a:t>rnn</a:t>
            </a:r>
            <a:r>
              <a:rPr lang="zh-CN" altLang="en-US" b="0" i="0" dirty="0">
                <a:solidFill>
                  <a:srgbClr val="121212"/>
                </a:solidFill>
                <a:effectLst/>
                <a:latin typeface="-apple-system"/>
              </a:rPr>
              <a:t>，只依赖</a:t>
            </a:r>
            <a:r>
              <a:rPr lang="en-US" altLang="zh-CN" b="0" i="0" dirty="0">
                <a:solidFill>
                  <a:srgbClr val="121212"/>
                </a:solidFill>
                <a:effectLst/>
                <a:latin typeface="-apple-system"/>
              </a:rPr>
              <a:t>attention-</a:t>
            </a:r>
            <a:r>
              <a:rPr lang="zh-CN" altLang="en-US" b="0" i="0" dirty="0">
                <a:solidFill>
                  <a:srgbClr val="121212"/>
                </a:solidFill>
                <a:effectLst/>
                <a:latin typeface="-apple-system"/>
              </a:rPr>
              <a:t>注意力结构的简单的网络架构，名为</a:t>
            </a:r>
            <a:r>
              <a:rPr lang="en-US" altLang="zh-CN" b="0" i="0" dirty="0">
                <a:solidFill>
                  <a:srgbClr val="121212"/>
                </a:solidFill>
                <a:effectLst/>
                <a:latin typeface="-apple-system"/>
              </a:rPr>
              <a:t>transformer</a:t>
            </a:r>
            <a:r>
              <a:rPr lang="zh-CN" altLang="en-US" b="0" i="0" dirty="0">
                <a:solidFill>
                  <a:srgbClr val="121212"/>
                </a:solidFill>
                <a:effectLst/>
                <a:latin typeface="-apple-system"/>
              </a:rPr>
              <a:t>；论文实现的任务是机器翻译。</a:t>
            </a:r>
            <a:endParaRPr lang="zh-CN" altLang="en-US" dirty="0"/>
          </a:p>
        </p:txBody>
      </p:sp>
      <p:sp>
        <p:nvSpPr>
          <p:cNvPr id="8" name="文本框 7">
            <a:extLst>
              <a:ext uri="{FF2B5EF4-FFF2-40B4-BE49-F238E27FC236}">
                <a16:creationId xmlns:a16="http://schemas.microsoft.com/office/drawing/2014/main" id="{942B6E90-A0D5-804F-0A5D-4CFEF7ABF855}"/>
              </a:ext>
            </a:extLst>
          </p:cNvPr>
          <p:cNvSpPr txBox="1"/>
          <p:nvPr/>
        </p:nvSpPr>
        <p:spPr>
          <a:xfrm>
            <a:off x="838199" y="4020235"/>
            <a:ext cx="10448924" cy="369332"/>
          </a:xfrm>
          <a:prstGeom prst="rect">
            <a:avLst/>
          </a:prstGeom>
          <a:noFill/>
          <a:ln>
            <a:solidFill>
              <a:schemeClr val="accent1">
                <a:lumMod val="40000"/>
                <a:lumOff val="60000"/>
              </a:schemeClr>
            </a:solidFill>
          </a:ln>
        </p:spPr>
        <p:txBody>
          <a:bodyPr wrap="square">
            <a:spAutoFit/>
          </a:bodyPr>
          <a:lstStyle/>
          <a:p>
            <a:r>
              <a:rPr lang="en-US" altLang="zh-CN" b="0" i="0" dirty="0">
                <a:solidFill>
                  <a:srgbClr val="121212"/>
                </a:solidFill>
                <a:effectLst/>
                <a:latin typeface="-apple-system"/>
              </a:rPr>
              <a:t>transformer</a:t>
            </a:r>
            <a:r>
              <a:rPr lang="zh-CN" altLang="en-US" b="0" i="0" dirty="0">
                <a:solidFill>
                  <a:srgbClr val="121212"/>
                </a:solidFill>
                <a:effectLst/>
                <a:latin typeface="-apple-system"/>
              </a:rPr>
              <a:t>已经是继</a:t>
            </a:r>
            <a:r>
              <a:rPr lang="en-US" altLang="zh-CN" b="0" i="0" dirty="0">
                <a:solidFill>
                  <a:srgbClr val="121212"/>
                </a:solidFill>
                <a:effectLst/>
                <a:latin typeface="-apple-system"/>
              </a:rPr>
              <a:t>MLP, CNN, RNN</a:t>
            </a:r>
            <a:r>
              <a:rPr lang="zh-CN" altLang="en-US" b="0" i="0" dirty="0">
                <a:solidFill>
                  <a:srgbClr val="121212"/>
                </a:solidFill>
                <a:effectLst/>
                <a:latin typeface="-apple-system"/>
              </a:rPr>
              <a:t>之后的第四大类深度学习模型。</a:t>
            </a:r>
            <a:endParaRPr lang="zh-CN" altLang="en-US" dirty="0"/>
          </a:p>
        </p:txBody>
      </p:sp>
      <p:sp>
        <p:nvSpPr>
          <p:cNvPr id="10" name="文本框 9">
            <a:extLst>
              <a:ext uri="{FF2B5EF4-FFF2-40B4-BE49-F238E27FC236}">
                <a16:creationId xmlns:a16="http://schemas.microsoft.com/office/drawing/2014/main" id="{41CC93CD-99E3-7E79-B667-2F71897CAAB7}"/>
              </a:ext>
            </a:extLst>
          </p:cNvPr>
          <p:cNvSpPr txBox="1"/>
          <p:nvPr/>
        </p:nvSpPr>
        <p:spPr>
          <a:xfrm>
            <a:off x="838199" y="4977884"/>
            <a:ext cx="6096000" cy="369332"/>
          </a:xfrm>
          <a:prstGeom prst="rect">
            <a:avLst/>
          </a:prstGeom>
          <a:noFill/>
          <a:ln>
            <a:solidFill>
              <a:schemeClr val="accent1">
                <a:lumMod val="40000"/>
                <a:lumOff val="60000"/>
              </a:schemeClr>
            </a:solidFill>
          </a:ln>
        </p:spPr>
        <p:txBody>
          <a:bodyPr wrap="square">
            <a:spAutoFit/>
          </a:bodyPr>
          <a:lstStyle/>
          <a:p>
            <a:r>
              <a:rPr lang="zh-CN" altLang="en-US" dirty="0"/>
              <a:t>https://zhuanlan.zhihu.com/p/434357918</a:t>
            </a:r>
          </a:p>
        </p:txBody>
      </p:sp>
    </p:spTree>
    <p:extLst>
      <p:ext uri="{BB962C8B-B14F-4D97-AF65-F5344CB8AC3E}">
        <p14:creationId xmlns:p14="http://schemas.microsoft.com/office/powerpoint/2010/main" val="4138680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b="1" i="0" dirty="0">
                <a:solidFill>
                  <a:srgbClr val="121212"/>
                </a:solidFill>
                <a:effectLst/>
                <a:latin typeface="-apple-system"/>
              </a:rPr>
              <a:t>模型架构</a:t>
            </a:r>
            <a:endParaRPr lang="zh-CN" altLang="en-US" dirty="0"/>
          </a:p>
        </p:txBody>
      </p:sp>
      <p:sp>
        <p:nvSpPr>
          <p:cNvPr id="4" name="文本框 3">
            <a:extLst>
              <a:ext uri="{FF2B5EF4-FFF2-40B4-BE49-F238E27FC236}">
                <a16:creationId xmlns:a16="http://schemas.microsoft.com/office/drawing/2014/main" id="{B3B62606-90C1-DD85-7BA3-93BA4703268B}"/>
              </a:ext>
            </a:extLst>
          </p:cNvPr>
          <p:cNvSpPr txBox="1"/>
          <p:nvPr/>
        </p:nvSpPr>
        <p:spPr>
          <a:xfrm>
            <a:off x="1485900" y="1690688"/>
            <a:ext cx="6096000" cy="1200329"/>
          </a:xfrm>
          <a:prstGeom prst="rect">
            <a:avLst/>
          </a:prstGeom>
          <a:noFill/>
        </p:spPr>
        <p:txBody>
          <a:bodyPr wrap="square">
            <a:spAutoFit/>
          </a:bodyPr>
          <a:lstStyle/>
          <a:p>
            <a:pPr algn="l">
              <a:buFont typeface="+mj-lt"/>
              <a:buAutoNum type="arabicPeriod"/>
            </a:pPr>
            <a:r>
              <a:rPr lang="en-US" altLang="zh-CN" b="0" i="0" dirty="0">
                <a:solidFill>
                  <a:srgbClr val="121212"/>
                </a:solidFill>
                <a:effectLst/>
                <a:latin typeface="-apple-system"/>
              </a:rPr>
              <a:t>Encoder-Decoder</a:t>
            </a:r>
          </a:p>
          <a:p>
            <a:pPr algn="l">
              <a:buFont typeface="+mj-lt"/>
              <a:buAutoNum type="arabicPeriod"/>
            </a:pPr>
            <a:r>
              <a:rPr lang="en-US" altLang="zh-CN" b="0" i="0" dirty="0">
                <a:solidFill>
                  <a:srgbClr val="121212"/>
                </a:solidFill>
                <a:effectLst/>
                <a:latin typeface="-apple-system"/>
              </a:rPr>
              <a:t>Multi-Head Attention</a:t>
            </a:r>
          </a:p>
          <a:p>
            <a:pPr algn="l">
              <a:buFont typeface="+mj-lt"/>
              <a:buAutoNum type="arabicPeriod"/>
            </a:pPr>
            <a:r>
              <a:rPr lang="en-US" altLang="zh-CN" b="0" i="0" dirty="0">
                <a:solidFill>
                  <a:srgbClr val="121212"/>
                </a:solidFill>
                <a:effectLst/>
                <a:latin typeface="-apple-system"/>
              </a:rPr>
              <a:t>Point-wise Feed-forward Network</a:t>
            </a:r>
          </a:p>
          <a:p>
            <a:pPr algn="l">
              <a:buFont typeface="+mj-lt"/>
              <a:buAutoNum type="arabicPeriod"/>
            </a:pPr>
            <a:r>
              <a:rPr lang="en-US" altLang="zh-CN" b="0" i="0" dirty="0">
                <a:solidFill>
                  <a:srgbClr val="121212"/>
                </a:solidFill>
                <a:effectLst/>
                <a:latin typeface="-apple-system"/>
              </a:rPr>
              <a:t>Embedding &amp; positional encoding</a:t>
            </a:r>
          </a:p>
        </p:txBody>
      </p:sp>
    </p:spTree>
    <p:extLst>
      <p:ext uri="{BB962C8B-B14F-4D97-AF65-F5344CB8AC3E}">
        <p14:creationId xmlns:p14="http://schemas.microsoft.com/office/powerpoint/2010/main" val="1044243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b="0" i="0" dirty="0">
                <a:solidFill>
                  <a:srgbClr val="121212"/>
                </a:solidFill>
                <a:effectLst/>
                <a:latin typeface="-apple-system"/>
              </a:rPr>
              <a:t>（</a:t>
            </a:r>
            <a:r>
              <a:rPr lang="en-US" altLang="zh-CN" b="0" i="0" dirty="0">
                <a:solidFill>
                  <a:srgbClr val="121212"/>
                </a:solidFill>
                <a:effectLst/>
                <a:latin typeface="-apple-system"/>
              </a:rPr>
              <a:t>1</a:t>
            </a:r>
            <a:r>
              <a:rPr lang="zh-CN" altLang="en-US" b="0" i="0" dirty="0">
                <a:solidFill>
                  <a:srgbClr val="121212"/>
                </a:solidFill>
                <a:effectLst/>
                <a:latin typeface="-apple-system"/>
              </a:rPr>
              <a:t>）</a:t>
            </a:r>
            <a:r>
              <a:rPr lang="en-US" altLang="zh-CN" b="0" i="0" dirty="0">
                <a:solidFill>
                  <a:srgbClr val="121212"/>
                </a:solidFill>
                <a:effectLst/>
                <a:latin typeface="-apple-system"/>
              </a:rPr>
              <a:t>Encoder-Decoder</a:t>
            </a:r>
            <a:endParaRPr lang="zh-CN" altLang="en-US" dirty="0"/>
          </a:p>
        </p:txBody>
      </p:sp>
      <p:sp>
        <p:nvSpPr>
          <p:cNvPr id="4" name="文本框 3">
            <a:extLst>
              <a:ext uri="{FF2B5EF4-FFF2-40B4-BE49-F238E27FC236}">
                <a16:creationId xmlns:a16="http://schemas.microsoft.com/office/drawing/2014/main" id="{AF24C583-2465-DECB-EFE6-B7376EB989D4}"/>
              </a:ext>
            </a:extLst>
          </p:cNvPr>
          <p:cNvSpPr txBox="1"/>
          <p:nvPr/>
        </p:nvSpPr>
        <p:spPr>
          <a:xfrm>
            <a:off x="838200" y="1402140"/>
            <a:ext cx="4410076" cy="4801314"/>
          </a:xfrm>
          <a:prstGeom prst="rect">
            <a:avLst/>
          </a:prstGeom>
          <a:noFill/>
          <a:ln>
            <a:solidFill>
              <a:schemeClr val="accent1">
                <a:lumMod val="40000"/>
                <a:lumOff val="60000"/>
              </a:schemeClr>
            </a:solidFill>
          </a:ln>
        </p:spPr>
        <p:txBody>
          <a:bodyPr wrap="square">
            <a:spAutoFit/>
          </a:bodyPr>
          <a:lstStyle/>
          <a:p>
            <a:pPr algn="l"/>
            <a:r>
              <a:rPr lang="en-US" altLang="zh-CN" b="0" i="0" dirty="0">
                <a:solidFill>
                  <a:srgbClr val="121212"/>
                </a:solidFill>
                <a:effectLst/>
                <a:latin typeface="-apple-system"/>
              </a:rPr>
              <a:t>         Encoder-decoder</a:t>
            </a:r>
            <a:r>
              <a:rPr lang="zh-CN" altLang="en-US" b="0" i="0" dirty="0">
                <a:solidFill>
                  <a:srgbClr val="121212"/>
                </a:solidFill>
                <a:effectLst/>
                <a:latin typeface="-apple-system"/>
              </a:rPr>
              <a:t>结构主要用于序列转录场景，输入序列，输出序列的长度不一样，编码器和解码器可以是</a:t>
            </a:r>
            <a:r>
              <a:rPr lang="en-US" altLang="zh-CN" b="0" i="0" dirty="0">
                <a:solidFill>
                  <a:srgbClr val="121212"/>
                </a:solidFill>
                <a:effectLst/>
                <a:latin typeface="-apple-system"/>
              </a:rPr>
              <a:t>CNN, LSTM</a:t>
            </a:r>
            <a:r>
              <a:rPr lang="zh-CN" altLang="en-US" b="0" i="0" dirty="0">
                <a:solidFill>
                  <a:srgbClr val="121212"/>
                </a:solidFill>
                <a:effectLst/>
                <a:latin typeface="-apple-system"/>
              </a:rPr>
              <a:t>等各种模型处理不同的任务；表现最好的结构往往在编码解码之间添加</a:t>
            </a:r>
            <a:r>
              <a:rPr lang="en-US" altLang="zh-CN" b="0" i="0" dirty="0">
                <a:solidFill>
                  <a:srgbClr val="121212"/>
                </a:solidFill>
                <a:effectLst/>
                <a:latin typeface="-apple-system"/>
              </a:rPr>
              <a:t>attention</a:t>
            </a:r>
            <a:r>
              <a:rPr lang="zh-CN" altLang="en-US" b="0" i="0" dirty="0">
                <a:solidFill>
                  <a:srgbClr val="121212"/>
                </a:solidFill>
                <a:effectLst/>
                <a:latin typeface="-apple-system"/>
              </a:rPr>
              <a:t>结构，如</a:t>
            </a:r>
            <a:r>
              <a:rPr lang="en-US" altLang="zh-CN" b="0" i="0" dirty="0">
                <a:solidFill>
                  <a:srgbClr val="121212"/>
                </a:solidFill>
                <a:effectLst/>
                <a:latin typeface="-apple-system"/>
              </a:rPr>
              <a:t>seq2seq+attention</a:t>
            </a:r>
            <a:r>
              <a:rPr lang="zh-CN" altLang="en-US" b="0" i="0" dirty="0">
                <a:solidFill>
                  <a:srgbClr val="121212"/>
                </a:solidFill>
                <a:effectLst/>
                <a:latin typeface="-apple-system"/>
              </a:rPr>
              <a:t>模型。</a:t>
            </a:r>
          </a:p>
          <a:p>
            <a:pPr algn="l"/>
            <a:r>
              <a:rPr lang="zh-CN" altLang="en-US" b="0" i="0" dirty="0">
                <a:solidFill>
                  <a:srgbClr val="121212"/>
                </a:solidFill>
                <a:effectLst/>
                <a:latin typeface="-apple-system"/>
              </a:rPr>
              <a:t>         编码器由</a:t>
            </a:r>
            <a:r>
              <a:rPr lang="en-US" altLang="zh-CN" b="0" i="0" dirty="0">
                <a:solidFill>
                  <a:srgbClr val="121212"/>
                </a:solidFill>
                <a:effectLst/>
                <a:latin typeface="-apple-system"/>
              </a:rPr>
              <a:t>N=6</a:t>
            </a:r>
            <a:r>
              <a:rPr lang="zh-CN" altLang="en-US" b="0" i="0" dirty="0">
                <a:solidFill>
                  <a:srgbClr val="121212"/>
                </a:solidFill>
                <a:effectLst/>
                <a:latin typeface="-apple-system"/>
              </a:rPr>
              <a:t>个独立的层组成，每层主要有</a:t>
            </a:r>
            <a:r>
              <a:rPr lang="en-US" altLang="zh-CN" b="0" i="0" dirty="0">
                <a:solidFill>
                  <a:srgbClr val="121212"/>
                </a:solidFill>
                <a:effectLst/>
                <a:latin typeface="-apple-system"/>
              </a:rPr>
              <a:t>2</a:t>
            </a:r>
            <a:r>
              <a:rPr lang="zh-CN" altLang="en-US" b="0" i="0" dirty="0">
                <a:solidFill>
                  <a:srgbClr val="121212"/>
                </a:solidFill>
                <a:effectLst/>
                <a:latin typeface="-apple-system"/>
              </a:rPr>
              <a:t>个</a:t>
            </a:r>
            <a:r>
              <a:rPr lang="en-US" altLang="zh-CN" b="0" i="0" dirty="0">
                <a:solidFill>
                  <a:srgbClr val="121212"/>
                </a:solidFill>
                <a:effectLst/>
                <a:latin typeface="-apple-system"/>
              </a:rPr>
              <a:t>sublayer</a:t>
            </a:r>
            <a:r>
              <a:rPr lang="zh-CN" altLang="en-US" b="0" i="0" dirty="0">
                <a:solidFill>
                  <a:srgbClr val="121212"/>
                </a:solidFill>
                <a:effectLst/>
                <a:latin typeface="-apple-system"/>
              </a:rPr>
              <a:t>，分别是</a:t>
            </a:r>
            <a:r>
              <a:rPr lang="en-US" altLang="zh-CN" b="0" i="0" dirty="0">
                <a:solidFill>
                  <a:srgbClr val="121212"/>
                </a:solidFill>
                <a:effectLst/>
                <a:latin typeface="-apple-system"/>
              </a:rPr>
              <a:t>Multi-head attention</a:t>
            </a:r>
            <a:r>
              <a:rPr lang="zh-CN" altLang="en-US" b="0" i="0" dirty="0">
                <a:solidFill>
                  <a:srgbClr val="121212"/>
                </a:solidFill>
                <a:effectLst/>
                <a:latin typeface="-apple-system"/>
              </a:rPr>
              <a:t>和</a:t>
            </a:r>
            <a:r>
              <a:rPr lang="en-US" altLang="zh-CN" b="0" i="0" dirty="0">
                <a:solidFill>
                  <a:srgbClr val="121212"/>
                </a:solidFill>
                <a:effectLst/>
                <a:latin typeface="-apple-system"/>
              </a:rPr>
              <a:t>feed forward</a:t>
            </a:r>
            <a:r>
              <a:rPr lang="zh-CN" altLang="en-US" b="0" i="0" dirty="0">
                <a:solidFill>
                  <a:srgbClr val="121212"/>
                </a:solidFill>
                <a:effectLst/>
                <a:latin typeface="-apple-system"/>
              </a:rPr>
              <a:t>（</a:t>
            </a:r>
            <a:r>
              <a:rPr lang="en-US" altLang="zh-CN" b="0" i="0" dirty="0">
                <a:solidFill>
                  <a:srgbClr val="121212"/>
                </a:solidFill>
                <a:effectLst/>
                <a:latin typeface="-apple-system"/>
              </a:rPr>
              <a:t>MLP</a:t>
            </a:r>
            <a:r>
              <a:rPr lang="zh-CN" altLang="en-US" b="0" i="0" dirty="0">
                <a:solidFill>
                  <a:srgbClr val="121212"/>
                </a:solidFill>
                <a:effectLst/>
                <a:latin typeface="-apple-system"/>
              </a:rPr>
              <a:t>）</a:t>
            </a:r>
            <a:r>
              <a:rPr lang="en-US" altLang="zh-CN" b="0" i="0" dirty="0">
                <a:solidFill>
                  <a:srgbClr val="121212"/>
                </a:solidFill>
                <a:effectLst/>
                <a:latin typeface="-apple-system"/>
              </a:rPr>
              <a:t>, </a:t>
            </a:r>
            <a:r>
              <a:rPr lang="zh-CN" altLang="en-US" b="0" i="0" dirty="0">
                <a:solidFill>
                  <a:srgbClr val="121212"/>
                </a:solidFill>
                <a:effectLst/>
                <a:latin typeface="-apple-system"/>
              </a:rPr>
              <a:t>每个子层的后面连接一个残差结构和</a:t>
            </a:r>
            <a:r>
              <a:rPr lang="en-US" altLang="zh-CN" b="0" i="0" dirty="0" err="1">
                <a:solidFill>
                  <a:srgbClr val="121212"/>
                </a:solidFill>
                <a:effectLst/>
                <a:latin typeface="-apple-system"/>
              </a:rPr>
              <a:t>layerNorm</a:t>
            </a:r>
            <a:r>
              <a:rPr lang="zh-CN" altLang="en-US" b="0" i="0" dirty="0">
                <a:solidFill>
                  <a:srgbClr val="121212"/>
                </a:solidFill>
                <a:effectLst/>
                <a:latin typeface="-apple-system"/>
              </a:rPr>
              <a:t>层归一化，所以为了简单起见，每层的输入输出维度不变，</a:t>
            </a:r>
            <a:r>
              <a:rPr lang="en-US" altLang="zh-CN" b="0" i="0" dirty="0" err="1">
                <a:solidFill>
                  <a:srgbClr val="121212"/>
                </a:solidFill>
                <a:effectLst/>
                <a:latin typeface="-apple-system"/>
              </a:rPr>
              <a:t>d_model</a:t>
            </a:r>
            <a:r>
              <a:rPr lang="en-US" altLang="zh-CN" b="0" i="0" dirty="0">
                <a:solidFill>
                  <a:srgbClr val="121212"/>
                </a:solidFill>
                <a:effectLst/>
                <a:latin typeface="-apple-system"/>
              </a:rPr>
              <a:t>=512</a:t>
            </a:r>
            <a:r>
              <a:rPr lang="zh-CN" altLang="en-US" b="0" i="0" dirty="0">
                <a:solidFill>
                  <a:srgbClr val="121212"/>
                </a:solidFill>
                <a:effectLst/>
                <a:latin typeface="-apple-system"/>
              </a:rPr>
              <a:t>。</a:t>
            </a:r>
          </a:p>
          <a:p>
            <a:pPr algn="l"/>
            <a:r>
              <a:rPr lang="zh-CN" altLang="en-US" b="0" i="0" dirty="0">
                <a:solidFill>
                  <a:srgbClr val="121212"/>
                </a:solidFill>
                <a:effectLst/>
                <a:latin typeface="-apple-system"/>
              </a:rPr>
              <a:t>         解码器由</a:t>
            </a:r>
            <a:r>
              <a:rPr lang="en-US" altLang="zh-CN" b="0" i="0" dirty="0">
                <a:solidFill>
                  <a:srgbClr val="121212"/>
                </a:solidFill>
                <a:effectLst/>
                <a:latin typeface="-apple-system"/>
              </a:rPr>
              <a:t>N=6</a:t>
            </a:r>
            <a:r>
              <a:rPr lang="zh-CN" altLang="en-US" b="0" i="0" dirty="0">
                <a:solidFill>
                  <a:srgbClr val="121212"/>
                </a:solidFill>
                <a:effectLst/>
                <a:latin typeface="-apple-system"/>
              </a:rPr>
              <a:t>个独立的层组成，每层主要有</a:t>
            </a:r>
            <a:r>
              <a:rPr lang="en-US" altLang="zh-CN" b="0" i="0" dirty="0">
                <a:solidFill>
                  <a:srgbClr val="121212"/>
                </a:solidFill>
                <a:effectLst/>
                <a:latin typeface="-apple-system"/>
              </a:rPr>
              <a:t>3</a:t>
            </a:r>
            <a:r>
              <a:rPr lang="zh-CN" altLang="en-US" b="0" i="0" dirty="0">
                <a:solidFill>
                  <a:srgbClr val="121212"/>
                </a:solidFill>
                <a:effectLst/>
                <a:latin typeface="-apple-system"/>
              </a:rPr>
              <a:t>个</a:t>
            </a:r>
            <a:r>
              <a:rPr lang="en-US" altLang="zh-CN" b="0" i="0" dirty="0">
                <a:solidFill>
                  <a:srgbClr val="121212"/>
                </a:solidFill>
                <a:effectLst/>
                <a:latin typeface="-apple-system"/>
              </a:rPr>
              <a:t>sublayer</a:t>
            </a:r>
            <a:r>
              <a:rPr lang="zh-CN" altLang="en-US" b="0" i="0" dirty="0">
                <a:solidFill>
                  <a:srgbClr val="121212"/>
                </a:solidFill>
                <a:effectLst/>
                <a:latin typeface="-apple-system"/>
              </a:rPr>
              <a:t>，分别是</a:t>
            </a:r>
            <a:r>
              <a:rPr lang="en-US" altLang="zh-CN" b="0" i="0" dirty="0">
                <a:solidFill>
                  <a:srgbClr val="121212"/>
                </a:solidFill>
                <a:effectLst/>
                <a:latin typeface="-apple-system"/>
              </a:rPr>
              <a:t>Masked Multi-head attention, Multi-head attention</a:t>
            </a:r>
            <a:r>
              <a:rPr lang="zh-CN" altLang="en-US" b="0" i="0" dirty="0">
                <a:solidFill>
                  <a:srgbClr val="121212"/>
                </a:solidFill>
                <a:effectLst/>
                <a:latin typeface="-apple-system"/>
              </a:rPr>
              <a:t>和</a:t>
            </a:r>
            <a:r>
              <a:rPr lang="en-US" altLang="zh-CN" b="0" i="0" dirty="0">
                <a:solidFill>
                  <a:srgbClr val="121212"/>
                </a:solidFill>
                <a:effectLst/>
                <a:latin typeface="-apple-system"/>
              </a:rPr>
              <a:t>feed forward, “masked”</a:t>
            </a:r>
            <a:r>
              <a:rPr lang="zh-CN" altLang="en-US" b="0" i="0" dirty="0">
                <a:solidFill>
                  <a:srgbClr val="121212"/>
                </a:solidFill>
                <a:effectLst/>
                <a:latin typeface="-apple-system"/>
              </a:rPr>
              <a:t>用来防止当前时刻看到未来时间的输入。</a:t>
            </a:r>
          </a:p>
        </p:txBody>
      </p:sp>
      <p:pic>
        <p:nvPicPr>
          <p:cNvPr id="6" name="图片 5">
            <a:extLst>
              <a:ext uri="{FF2B5EF4-FFF2-40B4-BE49-F238E27FC236}">
                <a16:creationId xmlns:a16="http://schemas.microsoft.com/office/drawing/2014/main" id="{79BD3F45-952E-67B3-20B7-4465807A4504}"/>
              </a:ext>
            </a:extLst>
          </p:cNvPr>
          <p:cNvPicPr>
            <a:picLocks noChangeAspect="1"/>
          </p:cNvPicPr>
          <p:nvPr/>
        </p:nvPicPr>
        <p:blipFill>
          <a:blip r:embed="rId2"/>
          <a:stretch>
            <a:fillRect/>
          </a:stretch>
        </p:blipFill>
        <p:spPr>
          <a:xfrm>
            <a:off x="5754754" y="1311016"/>
            <a:ext cx="4118736" cy="4983561"/>
          </a:xfrm>
          <a:prstGeom prst="rect">
            <a:avLst/>
          </a:prstGeom>
        </p:spPr>
      </p:pic>
    </p:spTree>
    <p:extLst>
      <p:ext uri="{BB962C8B-B14F-4D97-AF65-F5344CB8AC3E}">
        <p14:creationId xmlns:p14="http://schemas.microsoft.com/office/powerpoint/2010/main" val="332335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b="0" i="0" dirty="0">
                <a:solidFill>
                  <a:srgbClr val="121212"/>
                </a:solidFill>
                <a:effectLst/>
                <a:latin typeface="-apple-system"/>
              </a:rPr>
              <a:t>(2) Multi-Head Attention</a:t>
            </a:r>
            <a:endParaRPr lang="zh-CN" altLang="en-US" dirty="0"/>
          </a:p>
        </p:txBody>
      </p:sp>
      <p:sp>
        <p:nvSpPr>
          <p:cNvPr id="4" name="文本框 3">
            <a:extLst>
              <a:ext uri="{FF2B5EF4-FFF2-40B4-BE49-F238E27FC236}">
                <a16:creationId xmlns:a16="http://schemas.microsoft.com/office/drawing/2014/main" id="{82C35D1A-0389-1694-98BA-9E56ADB47AA3}"/>
              </a:ext>
            </a:extLst>
          </p:cNvPr>
          <p:cNvSpPr txBox="1"/>
          <p:nvPr/>
        </p:nvSpPr>
        <p:spPr>
          <a:xfrm>
            <a:off x="838200" y="1465987"/>
            <a:ext cx="3533775" cy="2585323"/>
          </a:xfrm>
          <a:prstGeom prst="rect">
            <a:avLst/>
          </a:prstGeom>
          <a:noFill/>
          <a:ln>
            <a:solidFill>
              <a:schemeClr val="accent1">
                <a:lumMod val="40000"/>
                <a:lumOff val="60000"/>
              </a:schemeClr>
            </a:solidFill>
          </a:ln>
        </p:spPr>
        <p:txBody>
          <a:bodyPr wrap="square">
            <a:spAutoFit/>
          </a:bodyPr>
          <a:lstStyle/>
          <a:p>
            <a:pPr algn="l">
              <a:buFont typeface="Arial" panose="020B0604020202020204" pitchFamily="34" charset="0"/>
              <a:buChar char="•"/>
            </a:pPr>
            <a:r>
              <a:rPr lang="en-US" altLang="zh-CN" b="0" i="0" dirty="0">
                <a:solidFill>
                  <a:srgbClr val="121212"/>
                </a:solidFill>
                <a:effectLst/>
                <a:latin typeface="-apple-system"/>
              </a:rPr>
              <a:t>Attention</a:t>
            </a:r>
          </a:p>
          <a:p>
            <a:pPr algn="l"/>
            <a:r>
              <a:rPr lang="zh-CN" altLang="en-US" b="0" i="0" dirty="0">
                <a:solidFill>
                  <a:srgbClr val="121212"/>
                </a:solidFill>
                <a:effectLst/>
                <a:latin typeface="-apple-system"/>
              </a:rPr>
              <a:t>注意力函数是对一个</a:t>
            </a:r>
            <a:r>
              <a:rPr lang="en-US" altLang="zh-CN" b="0" i="0" dirty="0">
                <a:solidFill>
                  <a:srgbClr val="121212"/>
                </a:solidFill>
                <a:effectLst/>
                <a:latin typeface="-apple-system"/>
              </a:rPr>
              <a:t>query</a:t>
            </a:r>
            <a:r>
              <a:rPr lang="zh-CN" altLang="en-US" b="0" i="0" dirty="0">
                <a:solidFill>
                  <a:srgbClr val="121212"/>
                </a:solidFill>
                <a:effectLst/>
                <a:latin typeface="-apple-system"/>
              </a:rPr>
              <a:t>向量，让它和一系列的</a:t>
            </a:r>
            <a:r>
              <a:rPr lang="en-US" altLang="zh-CN" b="0" i="0" dirty="0">
                <a:solidFill>
                  <a:srgbClr val="121212"/>
                </a:solidFill>
                <a:effectLst/>
                <a:latin typeface="-apple-system"/>
              </a:rPr>
              <a:t>key</a:t>
            </a:r>
            <a:r>
              <a:rPr lang="zh-CN" altLang="en-US" b="0" i="0" dirty="0">
                <a:solidFill>
                  <a:srgbClr val="121212"/>
                </a:solidFill>
                <a:effectLst/>
                <a:latin typeface="-apple-system"/>
              </a:rPr>
              <a:t>向量</a:t>
            </a:r>
            <a:r>
              <a:rPr lang="en-US" altLang="zh-CN" b="0" i="0" dirty="0">
                <a:solidFill>
                  <a:srgbClr val="121212"/>
                </a:solidFill>
                <a:effectLst/>
                <a:latin typeface="-apple-system"/>
              </a:rPr>
              <a:t>-value</a:t>
            </a:r>
            <a:r>
              <a:rPr lang="zh-CN" altLang="en-US" b="0" i="0" dirty="0">
                <a:solidFill>
                  <a:srgbClr val="121212"/>
                </a:solidFill>
                <a:effectLst/>
                <a:latin typeface="-apple-system"/>
              </a:rPr>
              <a:t>向量对进行映射并输出结果的函数，输出是</a:t>
            </a:r>
            <a:r>
              <a:rPr lang="en-US" altLang="zh-CN" b="0" i="0" dirty="0">
                <a:solidFill>
                  <a:srgbClr val="121212"/>
                </a:solidFill>
                <a:effectLst/>
                <a:latin typeface="-apple-system"/>
              </a:rPr>
              <a:t>value</a:t>
            </a:r>
            <a:r>
              <a:rPr lang="zh-CN" altLang="en-US" b="0" i="0" dirty="0">
                <a:solidFill>
                  <a:srgbClr val="121212"/>
                </a:solidFill>
                <a:effectLst/>
                <a:latin typeface="-apple-system"/>
              </a:rPr>
              <a:t>的加权和，权重是</a:t>
            </a:r>
            <a:r>
              <a:rPr lang="en-US" altLang="zh-CN" b="0" i="0" dirty="0">
                <a:solidFill>
                  <a:srgbClr val="121212"/>
                </a:solidFill>
                <a:effectLst/>
                <a:latin typeface="-apple-system"/>
              </a:rPr>
              <a:t>key</a:t>
            </a:r>
            <a:r>
              <a:rPr lang="zh-CN" altLang="en-US" b="0" i="0" dirty="0">
                <a:solidFill>
                  <a:srgbClr val="121212"/>
                </a:solidFill>
                <a:effectLst/>
                <a:latin typeface="-apple-system"/>
              </a:rPr>
              <a:t>和</a:t>
            </a:r>
            <a:r>
              <a:rPr lang="en-US" altLang="zh-CN" b="0" i="0" dirty="0">
                <a:solidFill>
                  <a:srgbClr val="121212"/>
                </a:solidFill>
                <a:effectLst/>
                <a:latin typeface="-apple-system"/>
              </a:rPr>
              <a:t>query</a:t>
            </a:r>
            <a:r>
              <a:rPr lang="zh-CN" altLang="en-US" b="0" i="0" dirty="0">
                <a:solidFill>
                  <a:srgbClr val="121212"/>
                </a:solidFill>
                <a:effectLst/>
                <a:latin typeface="-apple-system"/>
              </a:rPr>
              <a:t>的相似度计算来的；即使</a:t>
            </a:r>
            <a:r>
              <a:rPr lang="en-US" altLang="zh-CN" b="0" i="0" dirty="0">
                <a:solidFill>
                  <a:srgbClr val="121212"/>
                </a:solidFill>
                <a:effectLst/>
                <a:latin typeface="-apple-system"/>
              </a:rPr>
              <a:t>key-value</a:t>
            </a:r>
            <a:r>
              <a:rPr lang="zh-CN" altLang="en-US" b="0" i="0" dirty="0">
                <a:solidFill>
                  <a:srgbClr val="121212"/>
                </a:solidFill>
                <a:effectLst/>
                <a:latin typeface="-apple-system"/>
              </a:rPr>
              <a:t>对不改变，随着</a:t>
            </a:r>
            <a:r>
              <a:rPr lang="en-US" altLang="zh-CN" b="0" i="0" dirty="0">
                <a:solidFill>
                  <a:srgbClr val="121212"/>
                </a:solidFill>
                <a:effectLst/>
                <a:latin typeface="-apple-system"/>
              </a:rPr>
              <a:t>query</a:t>
            </a:r>
            <a:r>
              <a:rPr lang="zh-CN" altLang="en-US" b="0" i="0" dirty="0">
                <a:solidFill>
                  <a:srgbClr val="121212"/>
                </a:solidFill>
                <a:effectLst/>
                <a:latin typeface="-apple-system"/>
              </a:rPr>
              <a:t>的改变，输出向量会不一样</a:t>
            </a:r>
            <a:r>
              <a:rPr lang="en-US" altLang="zh-CN" b="0" i="0" dirty="0">
                <a:solidFill>
                  <a:srgbClr val="121212"/>
                </a:solidFill>
                <a:effectLst/>
                <a:latin typeface="-apple-system"/>
              </a:rPr>
              <a:t>,</a:t>
            </a:r>
            <a:r>
              <a:rPr lang="zh-CN" altLang="en-US" b="0" i="0" dirty="0">
                <a:solidFill>
                  <a:srgbClr val="121212"/>
                </a:solidFill>
                <a:effectLst/>
                <a:latin typeface="-apple-system"/>
              </a:rPr>
              <a:t>但输出的维度是和</a:t>
            </a:r>
            <a:r>
              <a:rPr lang="en-US" altLang="zh-CN" b="0" i="0" dirty="0">
                <a:solidFill>
                  <a:srgbClr val="121212"/>
                </a:solidFill>
                <a:effectLst/>
                <a:latin typeface="-apple-system"/>
              </a:rPr>
              <a:t>value</a:t>
            </a:r>
            <a:r>
              <a:rPr lang="zh-CN" altLang="en-US" b="0" i="0" dirty="0">
                <a:solidFill>
                  <a:srgbClr val="121212"/>
                </a:solidFill>
                <a:effectLst/>
                <a:latin typeface="-apple-system"/>
              </a:rPr>
              <a:t>一样的。</a:t>
            </a:r>
          </a:p>
        </p:txBody>
      </p:sp>
      <p:pic>
        <p:nvPicPr>
          <p:cNvPr id="6" name="图片 5">
            <a:extLst>
              <a:ext uri="{FF2B5EF4-FFF2-40B4-BE49-F238E27FC236}">
                <a16:creationId xmlns:a16="http://schemas.microsoft.com/office/drawing/2014/main" id="{4263673B-53B9-EB79-8E52-6CF702E68558}"/>
              </a:ext>
            </a:extLst>
          </p:cNvPr>
          <p:cNvPicPr>
            <a:picLocks noChangeAspect="1"/>
          </p:cNvPicPr>
          <p:nvPr/>
        </p:nvPicPr>
        <p:blipFill>
          <a:blip r:embed="rId2"/>
          <a:stretch>
            <a:fillRect/>
          </a:stretch>
        </p:blipFill>
        <p:spPr>
          <a:xfrm>
            <a:off x="5690999" y="1465987"/>
            <a:ext cx="4343776" cy="4092295"/>
          </a:xfrm>
          <a:prstGeom prst="rect">
            <a:avLst/>
          </a:prstGeom>
        </p:spPr>
      </p:pic>
    </p:spTree>
    <p:extLst>
      <p:ext uri="{BB962C8B-B14F-4D97-AF65-F5344CB8AC3E}">
        <p14:creationId xmlns:p14="http://schemas.microsoft.com/office/powerpoint/2010/main" val="237441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endParaRPr lang="zh-CN" altLang="en-US" dirty="0"/>
          </a:p>
        </p:txBody>
      </p:sp>
      <p:sp>
        <p:nvSpPr>
          <p:cNvPr id="4" name="文本框 3">
            <a:extLst>
              <a:ext uri="{FF2B5EF4-FFF2-40B4-BE49-F238E27FC236}">
                <a16:creationId xmlns:a16="http://schemas.microsoft.com/office/drawing/2014/main" id="{2DB2BC31-67DE-4374-27EB-35EFF9E4D2CF}"/>
              </a:ext>
            </a:extLst>
          </p:cNvPr>
          <p:cNvSpPr txBox="1"/>
          <p:nvPr/>
        </p:nvSpPr>
        <p:spPr>
          <a:xfrm>
            <a:off x="838200" y="1882765"/>
            <a:ext cx="10515600" cy="2031325"/>
          </a:xfrm>
          <a:prstGeom prst="rect">
            <a:avLst/>
          </a:prstGeom>
          <a:noFill/>
          <a:ln>
            <a:solidFill>
              <a:schemeClr val="accent1">
                <a:lumMod val="40000"/>
                <a:lumOff val="60000"/>
              </a:schemeClr>
            </a:solidFill>
          </a:ln>
        </p:spPr>
        <p:txBody>
          <a:bodyPr wrap="square">
            <a:spAutoFit/>
          </a:bodyPr>
          <a:lstStyle/>
          <a:p>
            <a:pPr algn="l">
              <a:buFont typeface="Arial" panose="020B0604020202020204" pitchFamily="34" charset="0"/>
              <a:buChar char="•"/>
            </a:pPr>
            <a:r>
              <a:rPr lang="en-US" altLang="zh-CN" b="0" i="0" dirty="0">
                <a:solidFill>
                  <a:srgbClr val="121212"/>
                </a:solidFill>
                <a:effectLst/>
                <a:latin typeface="-apple-system"/>
              </a:rPr>
              <a:t>Scaled dot-product attention</a:t>
            </a:r>
          </a:p>
          <a:p>
            <a:pPr algn="l"/>
            <a:r>
              <a:rPr lang="zh-CN" altLang="en-US" b="0" i="0" dirty="0">
                <a:solidFill>
                  <a:srgbClr val="121212"/>
                </a:solidFill>
                <a:effectLst/>
                <a:latin typeface="-apple-system"/>
              </a:rPr>
              <a:t>输入序列的每一项都对应三个向量</a:t>
            </a:r>
            <a:r>
              <a:rPr lang="en-US" altLang="zh-CN" b="0" i="0" dirty="0">
                <a:solidFill>
                  <a:srgbClr val="121212"/>
                </a:solidFill>
                <a:effectLst/>
                <a:latin typeface="-apple-system"/>
              </a:rPr>
              <a:t>query(dk), key(dk), value(dv),</a:t>
            </a:r>
            <a:r>
              <a:rPr lang="zh-CN" altLang="en-US" b="0" i="0" dirty="0">
                <a:solidFill>
                  <a:srgbClr val="121212"/>
                </a:solidFill>
                <a:effectLst/>
                <a:latin typeface="-apple-system"/>
              </a:rPr>
              <a:t>在</a:t>
            </a:r>
            <a:r>
              <a:rPr lang="en-US" altLang="zh-CN" b="0" i="0" dirty="0">
                <a:solidFill>
                  <a:srgbClr val="121212"/>
                </a:solidFill>
                <a:effectLst/>
                <a:latin typeface="-apple-system"/>
              </a:rPr>
              <a:t>transformer</a:t>
            </a:r>
            <a:r>
              <a:rPr lang="zh-CN" altLang="en-US" b="0" i="0" dirty="0">
                <a:solidFill>
                  <a:srgbClr val="121212"/>
                </a:solidFill>
                <a:effectLst/>
                <a:latin typeface="-apple-system"/>
              </a:rPr>
              <a:t>里，它们是等长的，都是</a:t>
            </a:r>
            <a:r>
              <a:rPr lang="en-US" altLang="zh-CN" b="0" i="0" dirty="0">
                <a:solidFill>
                  <a:srgbClr val="121212"/>
                </a:solidFill>
                <a:effectLst/>
                <a:latin typeface="-apple-system"/>
              </a:rPr>
              <a:t>512</a:t>
            </a:r>
            <a:r>
              <a:rPr lang="zh-CN" altLang="en-US" b="0" i="0" dirty="0">
                <a:solidFill>
                  <a:srgbClr val="121212"/>
                </a:solidFill>
                <a:effectLst/>
                <a:latin typeface="-apple-system"/>
              </a:rPr>
              <a:t>。通过计算</a:t>
            </a:r>
            <a:r>
              <a:rPr lang="en-US" altLang="zh-CN" b="0" i="0" dirty="0">
                <a:solidFill>
                  <a:srgbClr val="121212"/>
                </a:solidFill>
                <a:effectLst/>
                <a:latin typeface="-apple-system"/>
              </a:rPr>
              <a:t>query</a:t>
            </a:r>
            <a:r>
              <a:rPr lang="zh-CN" altLang="en-US" b="0" i="0" dirty="0">
                <a:solidFill>
                  <a:srgbClr val="121212"/>
                </a:solidFill>
                <a:effectLst/>
                <a:latin typeface="-apple-system"/>
              </a:rPr>
              <a:t>和所有</a:t>
            </a:r>
            <a:r>
              <a:rPr lang="en-US" altLang="zh-CN" b="0" i="0" dirty="0">
                <a:solidFill>
                  <a:srgbClr val="121212"/>
                </a:solidFill>
                <a:effectLst/>
                <a:latin typeface="-apple-system"/>
              </a:rPr>
              <a:t>key</a:t>
            </a:r>
            <a:r>
              <a:rPr lang="zh-CN" altLang="en-US" b="0" i="0" dirty="0">
                <a:solidFill>
                  <a:srgbClr val="121212"/>
                </a:solidFill>
                <a:effectLst/>
                <a:latin typeface="-apple-system"/>
              </a:rPr>
              <a:t>的内积</a:t>
            </a:r>
            <a:r>
              <a:rPr lang="en-US" altLang="zh-CN" b="0" i="0" dirty="0">
                <a:solidFill>
                  <a:srgbClr val="121212"/>
                </a:solidFill>
                <a:effectLst/>
                <a:latin typeface="-apple-system"/>
              </a:rPr>
              <a:t>【1】</a:t>
            </a:r>
            <a:r>
              <a:rPr lang="zh-CN" altLang="en-US" b="0" i="0" dirty="0">
                <a:solidFill>
                  <a:srgbClr val="121212"/>
                </a:solidFill>
                <a:effectLst/>
                <a:latin typeface="-apple-system"/>
              </a:rPr>
              <a:t>来作为两者的相似度，除以</a:t>
            </a:r>
            <a:r>
              <a:rPr lang="en-US" altLang="zh-CN" b="0" i="0" dirty="0">
                <a:solidFill>
                  <a:srgbClr val="121212"/>
                </a:solidFill>
                <a:effectLst/>
                <a:latin typeface="-apple-system"/>
              </a:rPr>
              <a:t>sqrt(dk)【2】</a:t>
            </a:r>
            <a:r>
              <a:rPr lang="zh-CN" altLang="en-US" b="0" i="0" dirty="0">
                <a:solidFill>
                  <a:srgbClr val="121212"/>
                </a:solidFill>
                <a:effectLst/>
                <a:latin typeface="-apple-system"/>
              </a:rPr>
              <a:t>，在经过</a:t>
            </a:r>
            <a:r>
              <a:rPr lang="en-US" altLang="zh-CN" b="0" i="0" dirty="0" err="1">
                <a:solidFill>
                  <a:srgbClr val="121212"/>
                </a:solidFill>
                <a:effectLst/>
                <a:latin typeface="-apple-system"/>
              </a:rPr>
              <a:t>softmax</a:t>
            </a:r>
            <a:r>
              <a:rPr lang="zh-CN" altLang="en-US" b="0" i="0" dirty="0">
                <a:solidFill>
                  <a:srgbClr val="121212"/>
                </a:solidFill>
                <a:effectLst/>
                <a:latin typeface="-apple-system"/>
              </a:rPr>
              <a:t>得到权重，然后作用在对应的</a:t>
            </a:r>
            <a:r>
              <a:rPr lang="en-US" altLang="zh-CN" b="0" i="0" dirty="0">
                <a:solidFill>
                  <a:srgbClr val="121212"/>
                </a:solidFill>
                <a:effectLst/>
                <a:latin typeface="-apple-system"/>
              </a:rPr>
              <a:t>value</a:t>
            </a:r>
            <a:r>
              <a:rPr lang="zh-CN" altLang="en-US" b="0" i="0" dirty="0">
                <a:solidFill>
                  <a:srgbClr val="121212"/>
                </a:solidFill>
                <a:effectLst/>
                <a:latin typeface="-apple-system"/>
              </a:rPr>
              <a:t>上得到输出</a:t>
            </a:r>
            <a:r>
              <a:rPr lang="en-US" altLang="zh-CN" b="0" i="0" dirty="0">
                <a:solidFill>
                  <a:srgbClr val="121212"/>
                </a:solidFill>
                <a:effectLst/>
                <a:latin typeface="-apple-system"/>
              </a:rPr>
              <a:t>.</a:t>
            </a:r>
          </a:p>
          <a:p>
            <a:pPr algn="l"/>
            <a:r>
              <a:rPr lang="en-US" altLang="zh-CN" b="0" i="0" dirty="0">
                <a:solidFill>
                  <a:srgbClr val="121212"/>
                </a:solidFill>
                <a:effectLst/>
                <a:latin typeface="-apple-system"/>
              </a:rPr>
              <a:t>【1】dot-product:</a:t>
            </a:r>
            <a:r>
              <a:rPr lang="zh-CN" altLang="en-US" b="0" i="0" dirty="0">
                <a:solidFill>
                  <a:srgbClr val="121212"/>
                </a:solidFill>
                <a:effectLst/>
                <a:latin typeface="-apple-system"/>
              </a:rPr>
              <a:t>内积的几何意义是一个向量在另一个向量上的投影，进而内积越大说明相似度越高。</a:t>
            </a:r>
          </a:p>
          <a:p>
            <a:pPr algn="l"/>
            <a:r>
              <a:rPr lang="en-US" altLang="zh-CN" b="0" i="0" dirty="0">
                <a:solidFill>
                  <a:srgbClr val="121212"/>
                </a:solidFill>
                <a:effectLst/>
                <a:latin typeface="-apple-system"/>
              </a:rPr>
              <a:t>【2】scaled:</a:t>
            </a:r>
            <a:r>
              <a:rPr lang="zh-CN" altLang="en-US" b="0" i="0" dirty="0">
                <a:solidFill>
                  <a:srgbClr val="121212"/>
                </a:solidFill>
                <a:effectLst/>
                <a:latin typeface="-apple-system"/>
              </a:rPr>
              <a:t>较长的序列（</a:t>
            </a:r>
            <a:r>
              <a:rPr lang="en-US" altLang="zh-CN" b="0" i="0" dirty="0">
                <a:solidFill>
                  <a:srgbClr val="121212"/>
                </a:solidFill>
                <a:effectLst/>
                <a:latin typeface="-apple-system"/>
              </a:rPr>
              <a:t>512</a:t>
            </a:r>
            <a:r>
              <a:rPr lang="zh-CN" altLang="en-US" b="0" i="0" dirty="0">
                <a:solidFill>
                  <a:srgbClr val="121212"/>
                </a:solidFill>
                <a:effectLst/>
                <a:latin typeface="-apple-system"/>
              </a:rPr>
              <a:t>）会导致</a:t>
            </a:r>
            <a:r>
              <a:rPr lang="en-US" altLang="zh-CN" b="0" i="0" dirty="0">
                <a:solidFill>
                  <a:srgbClr val="121212"/>
                </a:solidFill>
                <a:effectLst/>
                <a:latin typeface="-apple-system"/>
              </a:rPr>
              <a:t>QK</a:t>
            </a:r>
            <a:r>
              <a:rPr lang="zh-CN" altLang="en-US" b="0" i="0" dirty="0">
                <a:solidFill>
                  <a:srgbClr val="121212"/>
                </a:solidFill>
                <a:effectLst/>
                <a:latin typeface="-apple-system"/>
              </a:rPr>
              <a:t>的内积的方差很大，相对差距变大，极值做出来</a:t>
            </a:r>
            <a:r>
              <a:rPr lang="en-US" altLang="zh-CN" b="0" i="0" dirty="0" err="1">
                <a:solidFill>
                  <a:srgbClr val="121212"/>
                </a:solidFill>
                <a:effectLst/>
                <a:latin typeface="-apple-system"/>
              </a:rPr>
              <a:t>softmax</a:t>
            </a:r>
            <a:r>
              <a:rPr lang="zh-CN" altLang="en-US" b="0" i="0" dirty="0">
                <a:solidFill>
                  <a:srgbClr val="121212"/>
                </a:solidFill>
                <a:effectLst/>
                <a:latin typeface="-apple-system"/>
              </a:rPr>
              <a:t>会倾向于</a:t>
            </a:r>
            <a:r>
              <a:rPr lang="en-US" altLang="zh-CN" b="0" i="0" dirty="0">
                <a:solidFill>
                  <a:srgbClr val="121212"/>
                </a:solidFill>
                <a:effectLst/>
                <a:latin typeface="-apple-system"/>
              </a:rPr>
              <a:t>1</a:t>
            </a:r>
            <a:r>
              <a:rPr lang="zh-CN" altLang="en-US" b="0" i="0" dirty="0">
                <a:solidFill>
                  <a:srgbClr val="121212"/>
                </a:solidFill>
                <a:effectLst/>
                <a:latin typeface="-apple-system"/>
              </a:rPr>
              <a:t>， 计算的梯度接近</a:t>
            </a:r>
            <a:r>
              <a:rPr lang="en-US" altLang="zh-CN" b="0" i="0" dirty="0">
                <a:solidFill>
                  <a:srgbClr val="121212"/>
                </a:solidFill>
                <a:effectLst/>
                <a:latin typeface="-apple-system"/>
              </a:rPr>
              <a:t>0</a:t>
            </a:r>
            <a:r>
              <a:rPr lang="zh-CN" altLang="en-US" b="0" i="0" dirty="0">
                <a:solidFill>
                  <a:srgbClr val="121212"/>
                </a:solidFill>
                <a:effectLst/>
                <a:latin typeface="-apple-system"/>
              </a:rPr>
              <a:t>，导致难以学习，除以</a:t>
            </a:r>
            <a:r>
              <a:rPr lang="en-US" altLang="zh-CN" b="0" i="0" dirty="0">
                <a:solidFill>
                  <a:srgbClr val="121212"/>
                </a:solidFill>
                <a:effectLst/>
                <a:latin typeface="-apple-system"/>
              </a:rPr>
              <a:t>sqrt(dk)</a:t>
            </a:r>
            <a:r>
              <a:rPr lang="zh-CN" altLang="en-US" b="0" i="0" dirty="0">
                <a:solidFill>
                  <a:srgbClr val="121212"/>
                </a:solidFill>
                <a:effectLst/>
                <a:latin typeface="-apple-system"/>
              </a:rPr>
              <a:t>可以避免这种情况。</a:t>
            </a:r>
          </a:p>
        </p:txBody>
      </p:sp>
      <p:pic>
        <p:nvPicPr>
          <p:cNvPr id="8" name="图片 7">
            <a:extLst>
              <a:ext uri="{FF2B5EF4-FFF2-40B4-BE49-F238E27FC236}">
                <a16:creationId xmlns:a16="http://schemas.microsoft.com/office/drawing/2014/main" id="{DC14137C-7B5F-0617-FA17-9A1C28BD9CA5}"/>
              </a:ext>
            </a:extLst>
          </p:cNvPr>
          <p:cNvPicPr>
            <a:picLocks noChangeAspect="1"/>
          </p:cNvPicPr>
          <p:nvPr/>
        </p:nvPicPr>
        <p:blipFill>
          <a:blip r:embed="rId2"/>
          <a:stretch>
            <a:fillRect/>
          </a:stretch>
        </p:blipFill>
        <p:spPr>
          <a:xfrm>
            <a:off x="2773413" y="4106167"/>
            <a:ext cx="6149873" cy="2293819"/>
          </a:xfrm>
          <a:prstGeom prst="rect">
            <a:avLst/>
          </a:prstGeom>
        </p:spPr>
      </p:pic>
    </p:spTree>
    <p:extLst>
      <p:ext uri="{BB962C8B-B14F-4D97-AF65-F5344CB8AC3E}">
        <p14:creationId xmlns:p14="http://schemas.microsoft.com/office/powerpoint/2010/main" val="3129616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endParaRPr lang="zh-CN" altLang="en-US" dirty="0"/>
          </a:p>
        </p:txBody>
      </p:sp>
      <p:sp>
        <p:nvSpPr>
          <p:cNvPr id="4" name="文本框 3">
            <a:extLst>
              <a:ext uri="{FF2B5EF4-FFF2-40B4-BE49-F238E27FC236}">
                <a16:creationId xmlns:a16="http://schemas.microsoft.com/office/drawing/2014/main" id="{81ACF0CD-CF61-4C5F-F10D-AA32F05E6C63}"/>
              </a:ext>
            </a:extLst>
          </p:cNvPr>
          <p:cNvSpPr txBox="1"/>
          <p:nvPr/>
        </p:nvSpPr>
        <p:spPr>
          <a:xfrm>
            <a:off x="838200" y="1997839"/>
            <a:ext cx="6096000" cy="2862322"/>
          </a:xfrm>
          <a:prstGeom prst="rect">
            <a:avLst/>
          </a:prstGeom>
          <a:noFill/>
        </p:spPr>
        <p:txBody>
          <a:bodyPr wrap="square">
            <a:spAutoFit/>
          </a:bodyPr>
          <a:lstStyle/>
          <a:p>
            <a:pPr algn="l"/>
            <a:r>
              <a:rPr lang="en-US" altLang="zh-CN" b="0" i="0" dirty="0">
                <a:solidFill>
                  <a:srgbClr val="121212"/>
                </a:solidFill>
                <a:effectLst/>
                <a:latin typeface="-apple-system"/>
              </a:rPr>
              <a:t>Mask</a:t>
            </a:r>
          </a:p>
          <a:p>
            <a:pPr algn="l"/>
            <a:r>
              <a:rPr lang="en-US" altLang="zh-CN" b="0" i="0" dirty="0">
                <a:solidFill>
                  <a:srgbClr val="121212"/>
                </a:solidFill>
                <a:effectLst/>
                <a:latin typeface="-apple-system"/>
              </a:rPr>
              <a:t>Mask</a:t>
            </a:r>
            <a:r>
              <a:rPr lang="zh-CN" altLang="en-US" b="0" i="0" dirty="0">
                <a:solidFill>
                  <a:srgbClr val="121212"/>
                </a:solidFill>
                <a:effectLst/>
                <a:latin typeface="-apple-system"/>
              </a:rPr>
              <a:t>操作是为了避免解码器在训练的时候看到当前时刻看到以后时间的信息。</a:t>
            </a:r>
          </a:p>
          <a:p>
            <a:pPr algn="l"/>
            <a:r>
              <a:rPr lang="zh-CN" altLang="en-US" b="0" i="0" dirty="0">
                <a:solidFill>
                  <a:srgbClr val="121212"/>
                </a:solidFill>
                <a:effectLst/>
                <a:latin typeface="-apple-system"/>
              </a:rPr>
              <a:t>对于</a:t>
            </a:r>
            <a:r>
              <a:rPr lang="en-US" altLang="zh-CN" b="0" i="0" dirty="0">
                <a:solidFill>
                  <a:srgbClr val="121212"/>
                </a:solidFill>
                <a:effectLst/>
                <a:latin typeface="-apple-system"/>
              </a:rPr>
              <a:t>t</a:t>
            </a:r>
            <a:r>
              <a:rPr lang="zh-CN" altLang="en-US" b="0" i="0" dirty="0">
                <a:solidFill>
                  <a:srgbClr val="121212"/>
                </a:solidFill>
                <a:effectLst/>
                <a:latin typeface="-apple-system"/>
              </a:rPr>
              <a:t>时刻的</a:t>
            </a:r>
            <a:r>
              <a:rPr lang="en-US" altLang="zh-CN" b="0" i="0" dirty="0">
                <a:solidFill>
                  <a:srgbClr val="121212"/>
                </a:solidFill>
                <a:effectLst/>
                <a:latin typeface="-apple-system"/>
              </a:rPr>
              <a:t>query</a:t>
            </a:r>
            <a:r>
              <a:rPr lang="zh-CN" altLang="en-US" b="0" i="0" dirty="0">
                <a:solidFill>
                  <a:srgbClr val="121212"/>
                </a:solidFill>
                <a:effectLst/>
                <a:latin typeface="-apple-system"/>
              </a:rPr>
              <a:t>，应该只看到</a:t>
            </a:r>
            <a:r>
              <a:rPr lang="en-US" altLang="zh-CN" b="0" i="0" dirty="0">
                <a:solidFill>
                  <a:srgbClr val="121212"/>
                </a:solidFill>
                <a:effectLst/>
                <a:latin typeface="-apple-system"/>
              </a:rPr>
              <a:t>key(1), key(2),...key(t-1)</a:t>
            </a:r>
            <a:r>
              <a:rPr lang="zh-CN" altLang="en-US" b="0" i="0" dirty="0">
                <a:solidFill>
                  <a:srgbClr val="121212"/>
                </a:solidFill>
                <a:effectLst/>
                <a:latin typeface="-apple-system"/>
              </a:rPr>
              <a:t>的数据，因为</a:t>
            </a:r>
            <a:r>
              <a:rPr lang="en-US" altLang="zh-CN" b="0" i="0" dirty="0">
                <a:solidFill>
                  <a:srgbClr val="121212"/>
                </a:solidFill>
                <a:effectLst/>
                <a:latin typeface="-apple-system"/>
              </a:rPr>
              <a:t>key(t)</a:t>
            </a:r>
            <a:r>
              <a:rPr lang="zh-CN" altLang="en-US" b="0" i="0" dirty="0">
                <a:solidFill>
                  <a:srgbClr val="121212"/>
                </a:solidFill>
                <a:effectLst/>
                <a:latin typeface="-apple-system"/>
              </a:rPr>
              <a:t>在当前时刻还不存在。</a:t>
            </a:r>
          </a:p>
          <a:p>
            <a:pPr algn="l"/>
            <a:r>
              <a:rPr lang="en-US" altLang="zh-CN" b="0" i="0" dirty="0">
                <a:solidFill>
                  <a:srgbClr val="121212"/>
                </a:solidFill>
                <a:effectLst/>
                <a:latin typeface="-apple-system"/>
              </a:rPr>
              <a:t>Masked</a:t>
            </a:r>
            <a:r>
              <a:rPr lang="zh-CN" altLang="en-US" b="0" i="0" dirty="0">
                <a:solidFill>
                  <a:srgbClr val="121212"/>
                </a:solidFill>
                <a:effectLst/>
                <a:latin typeface="-apple-system"/>
              </a:rPr>
              <a:t>的作用是使对应</a:t>
            </a:r>
            <a:r>
              <a:rPr lang="en-US" altLang="zh-CN" b="0" i="0" dirty="0">
                <a:solidFill>
                  <a:srgbClr val="121212"/>
                </a:solidFill>
                <a:effectLst/>
                <a:latin typeface="-apple-system"/>
              </a:rPr>
              <a:t>value</a:t>
            </a:r>
            <a:r>
              <a:rPr lang="zh-CN" altLang="en-US" b="0" i="0" dirty="0">
                <a:solidFill>
                  <a:srgbClr val="121212"/>
                </a:solidFill>
                <a:effectLst/>
                <a:latin typeface="-apple-system"/>
              </a:rPr>
              <a:t>的权值为</a:t>
            </a:r>
            <a:r>
              <a:rPr lang="en-US" altLang="zh-CN" b="0" i="0" dirty="0">
                <a:solidFill>
                  <a:srgbClr val="121212"/>
                </a:solidFill>
                <a:effectLst/>
                <a:latin typeface="-apple-system"/>
              </a:rPr>
              <a:t>0</a:t>
            </a:r>
            <a:r>
              <a:rPr lang="zh-CN" altLang="en-US" b="0" i="0" dirty="0">
                <a:solidFill>
                  <a:srgbClr val="121212"/>
                </a:solidFill>
                <a:effectLst/>
                <a:latin typeface="-apple-system"/>
              </a:rPr>
              <a:t>，对于</a:t>
            </a:r>
            <a:r>
              <a:rPr lang="en-US" altLang="zh-CN" b="0" i="0" dirty="0">
                <a:solidFill>
                  <a:srgbClr val="121212"/>
                </a:solidFill>
                <a:effectLst/>
                <a:latin typeface="-apple-system"/>
              </a:rPr>
              <a:t>query(t)</a:t>
            </a:r>
            <a:r>
              <a:rPr lang="zh-CN" altLang="en-US" b="0" i="0" dirty="0">
                <a:solidFill>
                  <a:srgbClr val="121212"/>
                </a:solidFill>
                <a:effectLst/>
                <a:latin typeface="-apple-system"/>
              </a:rPr>
              <a:t>和未来时刻的</a:t>
            </a:r>
            <a:r>
              <a:rPr lang="en-US" altLang="zh-CN" b="0" i="0" dirty="0">
                <a:solidFill>
                  <a:srgbClr val="121212"/>
                </a:solidFill>
                <a:effectLst/>
                <a:latin typeface="-apple-system"/>
              </a:rPr>
              <a:t>key</a:t>
            </a:r>
            <a:r>
              <a:rPr lang="zh-CN" altLang="en-US" b="0" i="0" dirty="0">
                <a:solidFill>
                  <a:srgbClr val="121212"/>
                </a:solidFill>
                <a:effectLst/>
                <a:latin typeface="-apple-system"/>
              </a:rPr>
              <a:t>的内积，赋值为负无穷大（</a:t>
            </a:r>
            <a:r>
              <a:rPr lang="en-US" altLang="zh-CN" b="0" i="0" dirty="0">
                <a:solidFill>
                  <a:srgbClr val="121212"/>
                </a:solidFill>
                <a:effectLst/>
                <a:latin typeface="-apple-system"/>
              </a:rPr>
              <a:t>-inf</a:t>
            </a:r>
            <a:r>
              <a:rPr lang="zh-CN" altLang="en-US" b="0" i="0" dirty="0">
                <a:solidFill>
                  <a:srgbClr val="121212"/>
                </a:solidFill>
                <a:effectLst/>
                <a:latin typeface="-apple-system"/>
              </a:rPr>
              <a:t>），这样使用</a:t>
            </a:r>
            <a:r>
              <a:rPr lang="en-US" altLang="zh-CN" b="0" i="0" dirty="0" err="1">
                <a:solidFill>
                  <a:srgbClr val="121212"/>
                </a:solidFill>
                <a:effectLst/>
                <a:latin typeface="-apple-system"/>
              </a:rPr>
              <a:t>softmax</a:t>
            </a:r>
            <a:r>
              <a:rPr lang="zh-CN" altLang="en-US" b="0" i="0" dirty="0">
                <a:solidFill>
                  <a:srgbClr val="121212"/>
                </a:solidFill>
                <a:effectLst/>
                <a:latin typeface="-apple-system"/>
              </a:rPr>
              <a:t>计算权值为</a:t>
            </a:r>
            <a:r>
              <a:rPr lang="en-US" altLang="zh-CN" b="0" i="0" dirty="0">
                <a:solidFill>
                  <a:srgbClr val="121212"/>
                </a:solidFill>
                <a:effectLst/>
                <a:latin typeface="-apple-system"/>
              </a:rPr>
              <a:t>0</a:t>
            </a:r>
            <a:r>
              <a:rPr lang="zh-CN" altLang="en-US" b="0" i="0" dirty="0">
                <a:solidFill>
                  <a:srgbClr val="121212"/>
                </a:solidFill>
                <a:effectLst/>
                <a:latin typeface="-apple-system"/>
              </a:rPr>
              <a:t>，所以计算</a:t>
            </a:r>
            <a:r>
              <a:rPr lang="en-US" altLang="zh-CN" b="0" i="0" dirty="0">
                <a:solidFill>
                  <a:srgbClr val="121212"/>
                </a:solidFill>
                <a:effectLst/>
                <a:latin typeface="-apple-system"/>
              </a:rPr>
              <a:t>output</a:t>
            </a:r>
            <a:r>
              <a:rPr lang="zh-CN" altLang="en-US" b="0" i="0" dirty="0">
                <a:solidFill>
                  <a:srgbClr val="121212"/>
                </a:solidFill>
                <a:effectLst/>
                <a:latin typeface="-apple-system"/>
              </a:rPr>
              <a:t>的时候只用到了</a:t>
            </a:r>
            <a:r>
              <a:rPr lang="en-US" altLang="zh-CN" b="0" i="0" dirty="0">
                <a:solidFill>
                  <a:srgbClr val="121212"/>
                </a:solidFill>
                <a:effectLst/>
                <a:latin typeface="-apple-system"/>
              </a:rPr>
              <a:t>t-1</a:t>
            </a:r>
            <a:r>
              <a:rPr lang="zh-CN" altLang="en-US" b="0" i="0" dirty="0">
                <a:solidFill>
                  <a:srgbClr val="121212"/>
                </a:solidFill>
                <a:effectLst/>
                <a:latin typeface="-apple-system"/>
              </a:rPr>
              <a:t>以前时刻的</a:t>
            </a:r>
            <a:r>
              <a:rPr lang="en-US" altLang="zh-CN" b="0" i="0" dirty="0">
                <a:solidFill>
                  <a:srgbClr val="121212"/>
                </a:solidFill>
                <a:effectLst/>
                <a:latin typeface="-apple-system"/>
              </a:rPr>
              <a:t>key-value pair</a:t>
            </a:r>
            <a:r>
              <a:rPr lang="zh-CN" altLang="en-US" b="0" i="0" dirty="0">
                <a:solidFill>
                  <a:srgbClr val="121212"/>
                </a:solidFill>
                <a:effectLst/>
                <a:latin typeface="-apple-system"/>
              </a:rPr>
              <a:t>的信息。保证了训练时和预测时的情况是一样的。</a:t>
            </a:r>
          </a:p>
        </p:txBody>
      </p:sp>
      <p:pic>
        <p:nvPicPr>
          <p:cNvPr id="6" name="图片 5">
            <a:extLst>
              <a:ext uri="{FF2B5EF4-FFF2-40B4-BE49-F238E27FC236}">
                <a16:creationId xmlns:a16="http://schemas.microsoft.com/office/drawing/2014/main" id="{E4E62AB4-5410-0408-1D40-333ED292D751}"/>
              </a:ext>
            </a:extLst>
          </p:cNvPr>
          <p:cNvPicPr>
            <a:picLocks noChangeAspect="1"/>
          </p:cNvPicPr>
          <p:nvPr/>
        </p:nvPicPr>
        <p:blipFill>
          <a:blip r:embed="rId2"/>
          <a:stretch>
            <a:fillRect/>
          </a:stretch>
        </p:blipFill>
        <p:spPr>
          <a:xfrm>
            <a:off x="7522728" y="1997839"/>
            <a:ext cx="2690093" cy="2979678"/>
          </a:xfrm>
          <a:prstGeom prst="rect">
            <a:avLst/>
          </a:prstGeom>
        </p:spPr>
      </p:pic>
      <p:pic>
        <p:nvPicPr>
          <p:cNvPr id="8" name="图片 7">
            <a:extLst>
              <a:ext uri="{FF2B5EF4-FFF2-40B4-BE49-F238E27FC236}">
                <a16:creationId xmlns:a16="http://schemas.microsoft.com/office/drawing/2014/main" id="{B1C7E05E-3154-2792-250A-672E5F4C89FB}"/>
              </a:ext>
            </a:extLst>
          </p:cNvPr>
          <p:cNvPicPr>
            <a:picLocks noChangeAspect="1"/>
          </p:cNvPicPr>
          <p:nvPr/>
        </p:nvPicPr>
        <p:blipFill>
          <a:blip r:embed="rId3"/>
          <a:stretch>
            <a:fillRect/>
          </a:stretch>
        </p:blipFill>
        <p:spPr>
          <a:xfrm>
            <a:off x="1483886" y="4979045"/>
            <a:ext cx="3602464" cy="1339941"/>
          </a:xfrm>
          <a:prstGeom prst="rect">
            <a:avLst/>
          </a:prstGeom>
        </p:spPr>
      </p:pic>
    </p:spTree>
    <p:extLst>
      <p:ext uri="{BB962C8B-B14F-4D97-AF65-F5344CB8AC3E}">
        <p14:creationId xmlns:p14="http://schemas.microsoft.com/office/powerpoint/2010/main" val="550635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endParaRPr lang="zh-CN" altLang="en-US" dirty="0"/>
          </a:p>
        </p:txBody>
      </p:sp>
      <p:sp>
        <p:nvSpPr>
          <p:cNvPr id="4" name="文本框 3">
            <a:extLst>
              <a:ext uri="{FF2B5EF4-FFF2-40B4-BE49-F238E27FC236}">
                <a16:creationId xmlns:a16="http://schemas.microsoft.com/office/drawing/2014/main" id="{AB5C3666-AD6E-2F09-77EB-49D8EEBBDA54}"/>
              </a:ext>
            </a:extLst>
          </p:cNvPr>
          <p:cNvSpPr txBox="1"/>
          <p:nvPr/>
        </p:nvSpPr>
        <p:spPr>
          <a:xfrm>
            <a:off x="942975" y="1996291"/>
            <a:ext cx="6096000" cy="3970318"/>
          </a:xfrm>
          <a:prstGeom prst="rect">
            <a:avLst/>
          </a:prstGeom>
          <a:noFill/>
        </p:spPr>
        <p:txBody>
          <a:bodyPr wrap="square">
            <a:spAutoFit/>
          </a:bodyPr>
          <a:lstStyle/>
          <a:p>
            <a:pPr algn="l">
              <a:buFont typeface="Arial" panose="020B0604020202020204" pitchFamily="34" charset="0"/>
              <a:buChar char="•"/>
            </a:pPr>
            <a:r>
              <a:rPr lang="en-US" altLang="zh-CN" b="0" i="0" dirty="0">
                <a:solidFill>
                  <a:srgbClr val="121212"/>
                </a:solidFill>
                <a:effectLst/>
                <a:latin typeface="-apple-system"/>
              </a:rPr>
              <a:t>Multi-head attention</a:t>
            </a:r>
          </a:p>
          <a:p>
            <a:pPr algn="l"/>
            <a:r>
              <a:rPr lang="zh-CN" altLang="en-US" b="0" i="0" dirty="0">
                <a:solidFill>
                  <a:srgbClr val="121212"/>
                </a:solidFill>
                <a:effectLst/>
                <a:latin typeface="-apple-system"/>
              </a:rPr>
              <a:t>技巧：与其用</a:t>
            </a:r>
            <a:r>
              <a:rPr lang="en-US" altLang="zh-CN" b="0" i="0" dirty="0" err="1">
                <a:solidFill>
                  <a:srgbClr val="121212"/>
                </a:solidFill>
                <a:effectLst/>
                <a:latin typeface="-apple-system"/>
              </a:rPr>
              <a:t>d_model</a:t>
            </a:r>
            <a:r>
              <a:rPr lang="zh-CN" altLang="en-US" b="0" i="0" dirty="0">
                <a:solidFill>
                  <a:srgbClr val="121212"/>
                </a:solidFill>
                <a:effectLst/>
                <a:latin typeface="-apple-system"/>
              </a:rPr>
              <a:t>（</a:t>
            </a:r>
            <a:r>
              <a:rPr lang="en-US" altLang="zh-CN" b="0" i="0" dirty="0">
                <a:solidFill>
                  <a:srgbClr val="121212"/>
                </a:solidFill>
                <a:effectLst/>
                <a:latin typeface="-apple-system"/>
              </a:rPr>
              <a:t>512</a:t>
            </a:r>
            <a:r>
              <a:rPr lang="zh-CN" altLang="en-US" b="0" i="0" dirty="0">
                <a:solidFill>
                  <a:srgbClr val="121212"/>
                </a:solidFill>
                <a:effectLst/>
                <a:latin typeface="-apple-system"/>
              </a:rPr>
              <a:t>）维度的</a:t>
            </a:r>
            <a:r>
              <a:rPr lang="en-US" altLang="zh-CN" b="0" i="0" dirty="0" err="1">
                <a:solidFill>
                  <a:srgbClr val="121212"/>
                </a:solidFill>
                <a:effectLst/>
                <a:latin typeface="-apple-system"/>
              </a:rPr>
              <a:t>query,key,values</a:t>
            </a:r>
            <a:r>
              <a:rPr lang="zh-CN" altLang="en-US" b="0" i="0" dirty="0">
                <a:solidFill>
                  <a:srgbClr val="121212"/>
                </a:solidFill>
                <a:effectLst/>
                <a:latin typeface="-apple-system"/>
              </a:rPr>
              <a:t>做一次注意力函数运算，不如把它们都投影到低维空间（线性层），投影</a:t>
            </a:r>
            <a:r>
              <a:rPr lang="en-US" altLang="zh-CN" b="0" i="0" dirty="0">
                <a:solidFill>
                  <a:srgbClr val="121212"/>
                </a:solidFill>
                <a:effectLst/>
                <a:latin typeface="-apple-system"/>
              </a:rPr>
              <a:t>H</a:t>
            </a:r>
            <a:r>
              <a:rPr lang="zh-CN" altLang="en-US" b="0" i="0" dirty="0">
                <a:solidFill>
                  <a:srgbClr val="121212"/>
                </a:solidFill>
                <a:effectLst/>
                <a:latin typeface="-apple-system"/>
              </a:rPr>
              <a:t>次，然后做</a:t>
            </a:r>
            <a:r>
              <a:rPr lang="en-US" altLang="zh-CN" b="0" i="0" dirty="0">
                <a:solidFill>
                  <a:srgbClr val="121212"/>
                </a:solidFill>
                <a:effectLst/>
                <a:latin typeface="-apple-system"/>
              </a:rPr>
              <a:t>H</a:t>
            </a:r>
            <a:r>
              <a:rPr lang="zh-CN" altLang="en-US" b="0" i="0" dirty="0">
                <a:solidFill>
                  <a:srgbClr val="121212"/>
                </a:solidFill>
                <a:effectLst/>
                <a:latin typeface="-apple-system"/>
              </a:rPr>
              <a:t>次的注意力函数运算，然后把每一个注意力运算的输出拼接在一起，再做一次投影。</a:t>
            </a:r>
          </a:p>
          <a:p>
            <a:pPr algn="l"/>
            <a:r>
              <a:rPr lang="zh-CN" altLang="en-US" b="0" i="0" dirty="0">
                <a:solidFill>
                  <a:srgbClr val="121212"/>
                </a:solidFill>
                <a:effectLst/>
                <a:latin typeface="-apple-system"/>
              </a:rPr>
              <a:t>目的：单纯注意力运算可以学到的参数几乎没有，为了识别不一样的模式，希望有不一样的计算相似度的办法。为了增加模型泛化能力，把序列经过线性层投影到低维空间，这个参数</a:t>
            </a:r>
            <a:r>
              <a:rPr lang="en-US" altLang="zh-CN" b="0" i="0" dirty="0">
                <a:solidFill>
                  <a:srgbClr val="121212"/>
                </a:solidFill>
                <a:effectLst/>
                <a:latin typeface="-apple-system"/>
              </a:rPr>
              <a:t>W</a:t>
            </a:r>
            <a:r>
              <a:rPr lang="zh-CN" altLang="en-US" b="0" i="0" dirty="0">
                <a:solidFill>
                  <a:srgbClr val="121212"/>
                </a:solidFill>
                <a:effectLst/>
                <a:latin typeface="-apple-system"/>
              </a:rPr>
              <a:t>是可以学习的。也就是说，给输入序列</a:t>
            </a:r>
            <a:r>
              <a:rPr lang="en-US" altLang="zh-CN" b="0" i="0" dirty="0">
                <a:solidFill>
                  <a:srgbClr val="121212"/>
                </a:solidFill>
                <a:effectLst/>
                <a:latin typeface="-apple-system"/>
              </a:rPr>
              <a:t>H</a:t>
            </a:r>
            <a:r>
              <a:rPr lang="zh-CN" altLang="en-US" b="0" i="0" dirty="0">
                <a:solidFill>
                  <a:srgbClr val="121212"/>
                </a:solidFill>
                <a:effectLst/>
                <a:latin typeface="-apple-system"/>
              </a:rPr>
              <a:t>次机会，希望能学到不同投影方法，使得投影到的向量空间里面能够匹配不同视角的相似函数结果</a:t>
            </a:r>
            <a:r>
              <a:rPr lang="en-US" altLang="zh-CN" b="0" i="0" dirty="0">
                <a:solidFill>
                  <a:srgbClr val="121212"/>
                </a:solidFill>
                <a:effectLst/>
                <a:latin typeface="-apple-system"/>
              </a:rPr>
              <a:t>(</a:t>
            </a:r>
            <a:r>
              <a:rPr lang="zh-CN" altLang="en-US" b="0" i="0" dirty="0">
                <a:solidFill>
                  <a:srgbClr val="121212"/>
                </a:solidFill>
                <a:effectLst/>
                <a:latin typeface="-apple-system"/>
              </a:rPr>
              <a:t>进而不同视角的</a:t>
            </a:r>
            <a:r>
              <a:rPr lang="en-US" altLang="zh-CN" b="0" i="0" dirty="0">
                <a:solidFill>
                  <a:srgbClr val="121212"/>
                </a:solidFill>
                <a:effectLst/>
                <a:latin typeface="-apple-system"/>
              </a:rPr>
              <a:t>Attention</a:t>
            </a:r>
            <a:r>
              <a:rPr lang="zh-CN" altLang="en-US" b="0" i="0" dirty="0">
                <a:solidFill>
                  <a:srgbClr val="121212"/>
                </a:solidFill>
                <a:effectLst/>
                <a:latin typeface="-apple-system"/>
              </a:rPr>
              <a:t>结果</a:t>
            </a:r>
            <a:r>
              <a:rPr lang="en-US" altLang="zh-CN" b="0" i="0" dirty="0">
                <a:solidFill>
                  <a:srgbClr val="121212"/>
                </a:solidFill>
                <a:effectLst/>
                <a:latin typeface="-apple-system"/>
              </a:rPr>
              <a:t>)</a:t>
            </a:r>
            <a:r>
              <a:rPr lang="zh-CN" altLang="en-US" b="0" i="0" dirty="0">
                <a:solidFill>
                  <a:srgbClr val="121212"/>
                </a:solidFill>
                <a:effectLst/>
                <a:latin typeface="-apple-system"/>
              </a:rPr>
              <a:t>，类似于卷积神经网络多通道的作用。</a:t>
            </a:r>
          </a:p>
          <a:p>
            <a:pPr algn="l"/>
            <a:r>
              <a:rPr lang="en-US" altLang="zh-CN" b="0" i="0" dirty="0">
                <a:solidFill>
                  <a:srgbClr val="121212"/>
                </a:solidFill>
                <a:effectLst/>
                <a:latin typeface="-apple-system"/>
              </a:rPr>
              <a:t>Transformer</a:t>
            </a:r>
            <a:r>
              <a:rPr lang="zh-CN" altLang="en-US" b="0" i="0" dirty="0">
                <a:solidFill>
                  <a:srgbClr val="121212"/>
                </a:solidFill>
                <a:effectLst/>
                <a:latin typeface="-apple-system"/>
              </a:rPr>
              <a:t>采用</a:t>
            </a:r>
            <a:r>
              <a:rPr lang="en-US" altLang="zh-CN" b="0" i="0" dirty="0">
                <a:solidFill>
                  <a:srgbClr val="121212"/>
                </a:solidFill>
                <a:effectLst/>
                <a:latin typeface="-apple-system"/>
              </a:rPr>
              <a:t>H=8</a:t>
            </a:r>
            <a:r>
              <a:rPr lang="zh-CN" altLang="en-US" b="0" i="0" dirty="0">
                <a:solidFill>
                  <a:srgbClr val="121212"/>
                </a:solidFill>
                <a:effectLst/>
                <a:latin typeface="-apple-system"/>
              </a:rPr>
              <a:t>，因为残差结构的存在，输入和输出的维度要是一样的，所以投影输出的维度是 </a:t>
            </a:r>
            <a:r>
              <a:rPr lang="en-US" altLang="zh-CN" b="0" i="0" dirty="0">
                <a:solidFill>
                  <a:srgbClr val="121212"/>
                </a:solidFill>
                <a:effectLst/>
                <a:latin typeface="-apple-system"/>
              </a:rPr>
              <a:t>512/8=64</a:t>
            </a:r>
            <a:r>
              <a:rPr lang="zh-CN" altLang="en-US" b="0" i="0" dirty="0">
                <a:solidFill>
                  <a:srgbClr val="121212"/>
                </a:solidFill>
                <a:effectLst/>
                <a:latin typeface="-apple-system"/>
              </a:rPr>
              <a:t>。</a:t>
            </a:r>
          </a:p>
        </p:txBody>
      </p:sp>
      <p:pic>
        <p:nvPicPr>
          <p:cNvPr id="6" name="图片 5">
            <a:extLst>
              <a:ext uri="{FF2B5EF4-FFF2-40B4-BE49-F238E27FC236}">
                <a16:creationId xmlns:a16="http://schemas.microsoft.com/office/drawing/2014/main" id="{16CF031D-FFC9-07AE-9BF6-FF0EB9A6800C}"/>
              </a:ext>
            </a:extLst>
          </p:cNvPr>
          <p:cNvPicPr>
            <a:picLocks noChangeAspect="1"/>
          </p:cNvPicPr>
          <p:nvPr/>
        </p:nvPicPr>
        <p:blipFill>
          <a:blip r:embed="rId2"/>
          <a:stretch>
            <a:fillRect/>
          </a:stretch>
        </p:blipFill>
        <p:spPr>
          <a:xfrm>
            <a:off x="7678920" y="2202026"/>
            <a:ext cx="3101609" cy="3558848"/>
          </a:xfrm>
          <a:prstGeom prst="rect">
            <a:avLst/>
          </a:prstGeom>
        </p:spPr>
      </p:pic>
    </p:spTree>
    <p:extLst>
      <p:ext uri="{BB962C8B-B14F-4D97-AF65-F5344CB8AC3E}">
        <p14:creationId xmlns:p14="http://schemas.microsoft.com/office/powerpoint/2010/main" val="2756583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b="0" i="0" dirty="0">
                <a:solidFill>
                  <a:srgbClr val="121212"/>
                </a:solidFill>
                <a:effectLst/>
                <a:latin typeface="-apple-system"/>
              </a:rPr>
              <a:t>(3) Point-wise Feed-forward Networks</a:t>
            </a:r>
            <a:endParaRPr lang="zh-CN" altLang="en-US" dirty="0"/>
          </a:p>
        </p:txBody>
      </p:sp>
      <p:sp>
        <p:nvSpPr>
          <p:cNvPr id="4" name="文本框 3">
            <a:extLst>
              <a:ext uri="{FF2B5EF4-FFF2-40B4-BE49-F238E27FC236}">
                <a16:creationId xmlns:a16="http://schemas.microsoft.com/office/drawing/2014/main" id="{190554F9-D090-C41A-D9BB-D54FAB6AF2CB}"/>
              </a:ext>
            </a:extLst>
          </p:cNvPr>
          <p:cNvSpPr txBox="1"/>
          <p:nvPr/>
        </p:nvSpPr>
        <p:spPr>
          <a:xfrm>
            <a:off x="1019175" y="1690688"/>
            <a:ext cx="4286250" cy="4247317"/>
          </a:xfrm>
          <a:prstGeom prst="rect">
            <a:avLst/>
          </a:prstGeom>
          <a:noFill/>
          <a:ln>
            <a:solidFill>
              <a:schemeClr val="accent1">
                <a:lumMod val="40000"/>
                <a:lumOff val="60000"/>
              </a:schemeClr>
            </a:solidFill>
          </a:ln>
        </p:spPr>
        <p:txBody>
          <a:bodyPr wrap="square">
            <a:spAutoFit/>
          </a:bodyPr>
          <a:lstStyle/>
          <a:p>
            <a:pPr algn="l"/>
            <a:r>
              <a:rPr lang="en-US" altLang="zh-CN" b="0" i="0" dirty="0">
                <a:solidFill>
                  <a:srgbClr val="121212"/>
                </a:solidFill>
                <a:effectLst/>
                <a:latin typeface="-apple-system"/>
              </a:rPr>
              <a:t>transformer</a:t>
            </a:r>
            <a:r>
              <a:rPr lang="zh-CN" altLang="en-US" b="0" i="0" dirty="0">
                <a:solidFill>
                  <a:srgbClr val="121212"/>
                </a:solidFill>
                <a:effectLst/>
                <a:latin typeface="-apple-system"/>
              </a:rPr>
              <a:t>抽取序列信息：</a:t>
            </a:r>
            <a:r>
              <a:rPr lang="en-US" altLang="zh-CN" b="0" i="0" dirty="0">
                <a:solidFill>
                  <a:srgbClr val="121212"/>
                </a:solidFill>
                <a:effectLst/>
                <a:latin typeface="-apple-system"/>
              </a:rPr>
              <a:t>attention</a:t>
            </a:r>
            <a:r>
              <a:rPr lang="zh-CN" altLang="en-US" b="0" i="0" dirty="0">
                <a:solidFill>
                  <a:srgbClr val="121212"/>
                </a:solidFill>
                <a:effectLst/>
                <a:latin typeface="-apple-system"/>
              </a:rPr>
              <a:t>把序列里的信息抓取出来，在每个点做了一次全局的汇聚，里面包含了感兴趣的序列信息，以至于后面经过</a:t>
            </a:r>
            <a:r>
              <a:rPr lang="en-US" altLang="zh-CN" b="0" i="0" dirty="0" err="1">
                <a:solidFill>
                  <a:srgbClr val="121212"/>
                </a:solidFill>
                <a:effectLst/>
                <a:latin typeface="-apple-system"/>
              </a:rPr>
              <a:t>mlp</a:t>
            </a:r>
            <a:r>
              <a:rPr lang="zh-CN" altLang="en-US" b="0" i="0" dirty="0">
                <a:solidFill>
                  <a:srgbClr val="121212"/>
                </a:solidFill>
                <a:effectLst/>
                <a:latin typeface="-apple-system"/>
              </a:rPr>
              <a:t>做投影，把向量映射到更想要的语义空间，因为每个点都包含了序列相关信息，所以对每个点独立做</a:t>
            </a:r>
            <a:r>
              <a:rPr lang="en-US" altLang="zh-CN" b="0" i="0" dirty="0">
                <a:solidFill>
                  <a:srgbClr val="121212"/>
                </a:solidFill>
                <a:effectLst/>
                <a:latin typeface="-apple-system"/>
              </a:rPr>
              <a:t>MLP</a:t>
            </a:r>
            <a:r>
              <a:rPr lang="zh-CN" altLang="en-US" b="0" i="0" dirty="0">
                <a:solidFill>
                  <a:srgbClr val="121212"/>
                </a:solidFill>
                <a:effectLst/>
                <a:latin typeface="-apple-system"/>
              </a:rPr>
              <a:t>就可以了，这就是</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如何抽取“序列信息”并加工的方法。</a:t>
            </a:r>
          </a:p>
          <a:p>
            <a:pPr algn="l"/>
            <a:r>
              <a:rPr lang="en-US" altLang="zh-CN" b="0" i="0" dirty="0">
                <a:solidFill>
                  <a:srgbClr val="121212"/>
                </a:solidFill>
                <a:effectLst/>
                <a:latin typeface="-apple-system"/>
              </a:rPr>
              <a:t>RNN</a:t>
            </a:r>
            <a:r>
              <a:rPr lang="zh-CN" altLang="en-US" b="0" i="0" dirty="0">
                <a:solidFill>
                  <a:srgbClr val="121212"/>
                </a:solidFill>
                <a:effectLst/>
                <a:latin typeface="-apple-system"/>
              </a:rPr>
              <a:t>抽取序列信息：</a:t>
            </a:r>
            <a:r>
              <a:rPr lang="en-US" altLang="zh-CN" b="0" i="0" dirty="0">
                <a:solidFill>
                  <a:srgbClr val="121212"/>
                </a:solidFill>
                <a:effectLst/>
                <a:latin typeface="-apple-system"/>
              </a:rPr>
              <a:t>MLP</a:t>
            </a:r>
            <a:r>
              <a:rPr lang="zh-CN" altLang="en-US" b="0" i="0" dirty="0">
                <a:solidFill>
                  <a:srgbClr val="121212"/>
                </a:solidFill>
                <a:effectLst/>
                <a:latin typeface="-apple-system"/>
              </a:rPr>
              <a:t>权重</a:t>
            </a:r>
            <a:r>
              <a:rPr lang="en-US" altLang="zh-CN" b="0" i="0" dirty="0">
                <a:solidFill>
                  <a:srgbClr val="121212"/>
                </a:solidFill>
                <a:effectLst/>
                <a:latin typeface="-apple-system"/>
              </a:rPr>
              <a:t>W</a:t>
            </a:r>
            <a:r>
              <a:rPr lang="zh-CN" altLang="en-US" b="0" i="0" dirty="0">
                <a:solidFill>
                  <a:srgbClr val="121212"/>
                </a:solidFill>
                <a:effectLst/>
                <a:latin typeface="-apple-system"/>
              </a:rPr>
              <a:t>是共用的，时序信息是通过把上一个时刻的输出接到当前时刻，与当前时刻的输入合并，再经过</a:t>
            </a:r>
            <a:r>
              <a:rPr lang="en-US" altLang="zh-CN" b="0" i="0" dirty="0">
                <a:solidFill>
                  <a:srgbClr val="121212"/>
                </a:solidFill>
                <a:effectLst/>
                <a:latin typeface="-apple-system"/>
              </a:rPr>
              <a:t>MLP,</a:t>
            </a:r>
            <a:r>
              <a:rPr lang="zh-CN" altLang="en-US" b="0" i="0" dirty="0">
                <a:solidFill>
                  <a:srgbClr val="121212"/>
                </a:solidFill>
                <a:effectLst/>
                <a:latin typeface="-apple-system"/>
              </a:rPr>
              <a:t>实现了序列信息的汇聚和提取</a:t>
            </a:r>
            <a:r>
              <a:rPr lang="en-US" altLang="zh-CN" b="0" i="0" dirty="0">
                <a:solidFill>
                  <a:srgbClr val="121212"/>
                </a:solidFill>
                <a:effectLst/>
                <a:latin typeface="-apple-system"/>
              </a:rPr>
              <a:t>.</a:t>
            </a:r>
          </a:p>
          <a:p>
            <a:pPr algn="l"/>
            <a:r>
              <a:rPr lang="zh-CN" altLang="en-US" b="0" i="0" dirty="0">
                <a:solidFill>
                  <a:srgbClr val="121212"/>
                </a:solidFill>
                <a:effectLst/>
                <a:latin typeface="-apple-system"/>
              </a:rPr>
              <a:t>都是用</a:t>
            </a:r>
            <a:r>
              <a:rPr lang="en-US" altLang="zh-CN" b="0" i="0" dirty="0">
                <a:solidFill>
                  <a:srgbClr val="121212"/>
                </a:solidFill>
                <a:effectLst/>
                <a:latin typeface="-apple-system"/>
              </a:rPr>
              <a:t>MLP</a:t>
            </a:r>
            <a:r>
              <a:rPr lang="zh-CN" altLang="en-US" b="0" i="0" dirty="0">
                <a:solidFill>
                  <a:srgbClr val="121212"/>
                </a:solidFill>
                <a:effectLst/>
                <a:latin typeface="-apple-system"/>
              </a:rPr>
              <a:t>实现语义空间的转换，不一样的是如何传递“序列信息”。</a:t>
            </a:r>
          </a:p>
        </p:txBody>
      </p:sp>
      <p:pic>
        <p:nvPicPr>
          <p:cNvPr id="6" name="图片 5">
            <a:extLst>
              <a:ext uri="{FF2B5EF4-FFF2-40B4-BE49-F238E27FC236}">
                <a16:creationId xmlns:a16="http://schemas.microsoft.com/office/drawing/2014/main" id="{28301C35-E453-3979-620B-BD76E1443916}"/>
              </a:ext>
            </a:extLst>
          </p:cNvPr>
          <p:cNvPicPr>
            <a:picLocks noChangeAspect="1"/>
          </p:cNvPicPr>
          <p:nvPr/>
        </p:nvPicPr>
        <p:blipFill>
          <a:blip r:embed="rId2"/>
          <a:stretch>
            <a:fillRect/>
          </a:stretch>
        </p:blipFill>
        <p:spPr>
          <a:xfrm>
            <a:off x="5640448" y="1936152"/>
            <a:ext cx="5921253" cy="3231160"/>
          </a:xfrm>
          <a:prstGeom prst="rect">
            <a:avLst/>
          </a:prstGeom>
        </p:spPr>
      </p:pic>
    </p:spTree>
    <p:extLst>
      <p:ext uri="{BB962C8B-B14F-4D97-AF65-F5344CB8AC3E}">
        <p14:creationId xmlns:p14="http://schemas.microsoft.com/office/powerpoint/2010/main" val="313087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b="0" i="0" dirty="0" err="1">
                <a:solidFill>
                  <a:srgbClr val="121212"/>
                </a:solidFill>
                <a:effectLst/>
                <a:latin typeface="-apple-system"/>
              </a:rPr>
              <a:t>MockingBird</a:t>
            </a:r>
            <a:r>
              <a:rPr lang="zh-CN" altLang="en-US" b="0" i="0" dirty="0">
                <a:solidFill>
                  <a:srgbClr val="121212"/>
                </a:solidFill>
                <a:effectLst/>
                <a:latin typeface="-apple-system"/>
              </a:rPr>
              <a:t>用户增长曲线</a:t>
            </a:r>
            <a:endParaRPr lang="zh-CN" altLang="en-US" dirty="0"/>
          </a:p>
        </p:txBody>
      </p:sp>
      <p:pic>
        <p:nvPicPr>
          <p:cNvPr id="5" name="图片 4">
            <a:extLst>
              <a:ext uri="{FF2B5EF4-FFF2-40B4-BE49-F238E27FC236}">
                <a16:creationId xmlns:a16="http://schemas.microsoft.com/office/drawing/2014/main" id="{B5FF712F-8E40-D7EB-0999-1E12628CE1AA}"/>
              </a:ext>
            </a:extLst>
          </p:cNvPr>
          <p:cNvPicPr>
            <a:picLocks noChangeAspect="1"/>
          </p:cNvPicPr>
          <p:nvPr/>
        </p:nvPicPr>
        <p:blipFill>
          <a:blip r:embed="rId2"/>
          <a:stretch>
            <a:fillRect/>
          </a:stretch>
        </p:blipFill>
        <p:spPr>
          <a:xfrm>
            <a:off x="838200" y="1916408"/>
            <a:ext cx="3668630" cy="731542"/>
          </a:xfrm>
          <a:prstGeom prst="rect">
            <a:avLst/>
          </a:prstGeom>
        </p:spPr>
      </p:pic>
      <p:sp>
        <p:nvSpPr>
          <p:cNvPr id="7" name="文本框 6">
            <a:extLst>
              <a:ext uri="{FF2B5EF4-FFF2-40B4-BE49-F238E27FC236}">
                <a16:creationId xmlns:a16="http://schemas.microsoft.com/office/drawing/2014/main" id="{09A97462-D4BA-45BF-C8F6-D7828DAFEABE}"/>
              </a:ext>
            </a:extLst>
          </p:cNvPr>
          <p:cNvSpPr txBox="1"/>
          <p:nvPr/>
        </p:nvSpPr>
        <p:spPr>
          <a:xfrm>
            <a:off x="914400" y="2882124"/>
            <a:ext cx="6096000" cy="369332"/>
          </a:xfrm>
          <a:prstGeom prst="rect">
            <a:avLst/>
          </a:prstGeom>
          <a:noFill/>
          <a:ln>
            <a:solidFill>
              <a:schemeClr val="accent1">
                <a:lumMod val="60000"/>
                <a:lumOff val="40000"/>
              </a:schemeClr>
            </a:solidFill>
          </a:ln>
        </p:spPr>
        <p:txBody>
          <a:bodyPr wrap="square">
            <a:spAutoFit/>
          </a:bodyPr>
          <a:lstStyle/>
          <a:p>
            <a:r>
              <a:rPr lang="zh-CN" altLang="en-US" dirty="0"/>
              <a:t>https://github.com/babysor/MockingBird</a:t>
            </a:r>
          </a:p>
        </p:txBody>
      </p:sp>
      <p:sp>
        <p:nvSpPr>
          <p:cNvPr id="9" name="文本框 8">
            <a:extLst>
              <a:ext uri="{FF2B5EF4-FFF2-40B4-BE49-F238E27FC236}">
                <a16:creationId xmlns:a16="http://schemas.microsoft.com/office/drawing/2014/main" id="{146806FC-6BD2-6BCE-6536-9D813E19CB61}"/>
              </a:ext>
            </a:extLst>
          </p:cNvPr>
          <p:cNvSpPr txBox="1"/>
          <p:nvPr/>
        </p:nvSpPr>
        <p:spPr>
          <a:xfrm>
            <a:off x="838200" y="3585090"/>
            <a:ext cx="6096000" cy="369332"/>
          </a:xfrm>
          <a:prstGeom prst="rect">
            <a:avLst/>
          </a:prstGeom>
          <a:noFill/>
        </p:spPr>
        <p:txBody>
          <a:bodyPr wrap="square">
            <a:spAutoFit/>
          </a:bodyPr>
          <a:lstStyle/>
          <a:p>
            <a:r>
              <a:rPr lang="zh-CN" altLang="en-US" b="0" i="0" dirty="0">
                <a:solidFill>
                  <a:srgbClr val="8590A6"/>
                </a:solidFill>
                <a:effectLst/>
                <a:latin typeface="-apple-system"/>
              </a:rPr>
              <a:t>编辑于 </a:t>
            </a:r>
            <a:r>
              <a:rPr lang="en-US" altLang="zh-CN" b="0" i="0" dirty="0">
                <a:solidFill>
                  <a:srgbClr val="8590A6"/>
                </a:solidFill>
                <a:effectLst/>
                <a:latin typeface="-apple-system"/>
              </a:rPr>
              <a:t>2022-06-15 23:00</a:t>
            </a:r>
            <a:endParaRPr lang="zh-CN" altLang="en-US" dirty="0"/>
          </a:p>
        </p:txBody>
      </p:sp>
      <p:pic>
        <p:nvPicPr>
          <p:cNvPr id="11" name="图片 10">
            <a:extLst>
              <a:ext uri="{FF2B5EF4-FFF2-40B4-BE49-F238E27FC236}">
                <a16:creationId xmlns:a16="http://schemas.microsoft.com/office/drawing/2014/main" id="{D3CD3B28-A260-A397-E83E-07379A0958C4}"/>
              </a:ext>
            </a:extLst>
          </p:cNvPr>
          <p:cNvPicPr>
            <a:picLocks noChangeAspect="1"/>
          </p:cNvPicPr>
          <p:nvPr/>
        </p:nvPicPr>
        <p:blipFill>
          <a:blip r:embed="rId3"/>
          <a:stretch>
            <a:fillRect/>
          </a:stretch>
        </p:blipFill>
        <p:spPr>
          <a:xfrm>
            <a:off x="5706897" y="1935459"/>
            <a:ext cx="5570703" cy="4160881"/>
          </a:xfrm>
          <a:prstGeom prst="rect">
            <a:avLst/>
          </a:prstGeom>
        </p:spPr>
      </p:pic>
      <p:sp>
        <p:nvSpPr>
          <p:cNvPr id="13" name="文本框 12">
            <a:extLst>
              <a:ext uri="{FF2B5EF4-FFF2-40B4-BE49-F238E27FC236}">
                <a16:creationId xmlns:a16="http://schemas.microsoft.com/office/drawing/2014/main" id="{AE59685E-C3A0-26C9-68EC-602CCBEAF369}"/>
              </a:ext>
            </a:extLst>
          </p:cNvPr>
          <p:cNvSpPr txBox="1"/>
          <p:nvPr/>
        </p:nvSpPr>
        <p:spPr>
          <a:xfrm>
            <a:off x="838200" y="4066612"/>
            <a:ext cx="5381625" cy="2031325"/>
          </a:xfrm>
          <a:prstGeom prst="rect">
            <a:avLst/>
          </a:prstGeom>
          <a:noFill/>
          <a:ln>
            <a:solidFill>
              <a:srgbClr val="00B0F0"/>
            </a:solidFill>
          </a:ln>
        </p:spPr>
        <p:txBody>
          <a:bodyPr wrap="square">
            <a:spAutoFit/>
          </a:bodyPr>
          <a:lstStyle/>
          <a:p>
            <a:r>
              <a:rPr lang="en-US" altLang="zh-CN" b="0" i="0" dirty="0" err="1">
                <a:solidFill>
                  <a:srgbClr val="121212"/>
                </a:solidFill>
                <a:effectLst/>
                <a:latin typeface="-apple-system"/>
              </a:rPr>
              <a:t>MockingBird</a:t>
            </a:r>
            <a:r>
              <a:rPr lang="zh-CN" altLang="en-US" b="0" i="0" dirty="0">
                <a:solidFill>
                  <a:srgbClr val="121212"/>
                </a:solidFill>
                <a:effectLst/>
                <a:latin typeface="-apple-system"/>
              </a:rPr>
              <a:t>（中文直译 知更鸟） 项目持续受到网友关注多次登上热门，四个月来在</a:t>
            </a:r>
            <a:r>
              <a:rPr lang="en-US" altLang="zh-CN" b="0" i="0" dirty="0" err="1">
                <a:solidFill>
                  <a:srgbClr val="121212"/>
                </a:solidFill>
                <a:effectLst/>
                <a:latin typeface="-apple-system"/>
              </a:rPr>
              <a:t>Github</a:t>
            </a:r>
            <a:r>
              <a:rPr lang="zh-CN" altLang="en-US" b="0" i="0" dirty="0">
                <a:solidFill>
                  <a:srgbClr val="121212"/>
                </a:solidFill>
                <a:effectLst/>
                <a:latin typeface="-apple-system"/>
              </a:rPr>
              <a:t>上累计获得接近</a:t>
            </a:r>
            <a:r>
              <a:rPr lang="en-US" altLang="zh-CN" b="0" i="0" dirty="0">
                <a:solidFill>
                  <a:srgbClr val="121212"/>
                </a:solidFill>
                <a:effectLst/>
                <a:latin typeface="-apple-system"/>
              </a:rPr>
              <a:t>18k</a:t>
            </a:r>
            <a:r>
              <a:rPr lang="zh-CN" altLang="en-US" b="0" i="0" dirty="0">
                <a:solidFill>
                  <a:srgbClr val="121212"/>
                </a:solidFill>
                <a:effectLst/>
                <a:latin typeface="-apple-system"/>
              </a:rPr>
              <a:t>的</a:t>
            </a:r>
            <a:r>
              <a:rPr lang="en-US" altLang="zh-CN" b="0" i="0" dirty="0">
                <a:solidFill>
                  <a:srgbClr val="121212"/>
                </a:solidFill>
                <a:effectLst/>
                <a:latin typeface="-apple-system"/>
              </a:rPr>
              <a:t>star</a:t>
            </a:r>
            <a:r>
              <a:rPr lang="zh-CN" altLang="en-US" b="0" i="0" dirty="0">
                <a:solidFill>
                  <a:srgbClr val="121212"/>
                </a:solidFill>
                <a:effectLst/>
                <a:latin typeface="-apple-system"/>
              </a:rPr>
              <a:t>，对于我这个起初仅因一时兴起而折腾了一下的业余爱好者属实出乎意料。最近刚好元旦在细数过去一年收获，想跟大家简单分享一下一些项目的随想，也希望能给一些自己做开源或者参与其中的小伙伴做参考。</a:t>
            </a:r>
            <a:endParaRPr lang="zh-CN" altLang="en-US" dirty="0"/>
          </a:p>
        </p:txBody>
      </p:sp>
      <p:sp>
        <p:nvSpPr>
          <p:cNvPr id="15" name="文本框 14">
            <a:extLst>
              <a:ext uri="{FF2B5EF4-FFF2-40B4-BE49-F238E27FC236}">
                <a16:creationId xmlns:a16="http://schemas.microsoft.com/office/drawing/2014/main" id="{76F32EEE-AA97-DFCA-E1E3-76C1993BE4FB}"/>
              </a:ext>
            </a:extLst>
          </p:cNvPr>
          <p:cNvSpPr txBox="1"/>
          <p:nvPr/>
        </p:nvSpPr>
        <p:spPr>
          <a:xfrm>
            <a:off x="1571625" y="3288234"/>
            <a:ext cx="6096000" cy="369332"/>
          </a:xfrm>
          <a:prstGeom prst="rect">
            <a:avLst/>
          </a:prstGeom>
          <a:noFill/>
        </p:spPr>
        <p:txBody>
          <a:bodyPr wrap="square">
            <a:spAutoFit/>
          </a:bodyPr>
          <a:lstStyle/>
          <a:p>
            <a:r>
              <a:rPr lang="en-US" altLang="zh-CN" b="0" i="0" dirty="0">
                <a:solidFill>
                  <a:srgbClr val="999999"/>
                </a:solidFill>
                <a:effectLst/>
                <a:latin typeface="-apple-system"/>
              </a:rPr>
              <a:t>2022-01-13</a:t>
            </a:r>
            <a:endParaRPr lang="zh-CN" altLang="en-US" dirty="0"/>
          </a:p>
        </p:txBody>
      </p:sp>
    </p:spTree>
    <p:extLst>
      <p:ext uri="{BB962C8B-B14F-4D97-AF65-F5344CB8AC3E}">
        <p14:creationId xmlns:p14="http://schemas.microsoft.com/office/powerpoint/2010/main" val="2861682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b="0" i="0" dirty="0">
                <a:solidFill>
                  <a:srgbClr val="121212"/>
                </a:solidFill>
                <a:effectLst/>
                <a:latin typeface="-apple-system"/>
              </a:rPr>
              <a:t>(4) Embedding &amp; positional encoding</a:t>
            </a:r>
            <a:endParaRPr lang="zh-CN" altLang="en-US" dirty="0"/>
          </a:p>
        </p:txBody>
      </p:sp>
      <p:sp>
        <p:nvSpPr>
          <p:cNvPr id="6" name="文本框 5">
            <a:extLst>
              <a:ext uri="{FF2B5EF4-FFF2-40B4-BE49-F238E27FC236}">
                <a16:creationId xmlns:a16="http://schemas.microsoft.com/office/drawing/2014/main" id="{E0E7A09E-0BFC-3AF4-A677-CA1EEDB12F3D}"/>
              </a:ext>
            </a:extLst>
          </p:cNvPr>
          <p:cNvSpPr txBox="1"/>
          <p:nvPr/>
        </p:nvSpPr>
        <p:spPr>
          <a:xfrm>
            <a:off x="1028700" y="1690688"/>
            <a:ext cx="6096000" cy="2862322"/>
          </a:xfrm>
          <a:prstGeom prst="rect">
            <a:avLst/>
          </a:prstGeom>
          <a:noFill/>
          <a:ln>
            <a:solidFill>
              <a:schemeClr val="accent1">
                <a:lumMod val="40000"/>
                <a:lumOff val="60000"/>
              </a:schemeClr>
            </a:solidFill>
          </a:ln>
        </p:spPr>
        <p:txBody>
          <a:bodyPr wrap="square">
            <a:spAutoFit/>
          </a:bodyPr>
          <a:lstStyle/>
          <a:p>
            <a:pPr algn="l"/>
            <a:r>
              <a:rPr lang="en-US" altLang="zh-CN" b="0" i="0" dirty="0">
                <a:solidFill>
                  <a:srgbClr val="121212"/>
                </a:solidFill>
                <a:effectLst/>
                <a:latin typeface="-apple-system"/>
              </a:rPr>
              <a:t>Embedding</a:t>
            </a:r>
            <a:r>
              <a:rPr lang="zh-CN" altLang="en-US" b="0" i="0" dirty="0">
                <a:solidFill>
                  <a:srgbClr val="121212"/>
                </a:solidFill>
                <a:effectLst/>
                <a:latin typeface="-apple-system"/>
              </a:rPr>
              <a:t>将</a:t>
            </a:r>
            <a:r>
              <a:rPr lang="en-US" altLang="zh-CN" b="0" i="0" dirty="0">
                <a:solidFill>
                  <a:srgbClr val="121212"/>
                </a:solidFill>
                <a:effectLst/>
                <a:latin typeface="-apple-system"/>
              </a:rPr>
              <a:t>token</a:t>
            </a:r>
            <a:r>
              <a:rPr lang="zh-CN" altLang="en-US" b="0" i="0" dirty="0">
                <a:solidFill>
                  <a:srgbClr val="121212"/>
                </a:solidFill>
                <a:effectLst/>
                <a:latin typeface="-apple-system"/>
              </a:rPr>
              <a:t>映射成向量</a:t>
            </a:r>
            <a:r>
              <a:rPr lang="en-US" altLang="zh-CN" b="0" i="0" dirty="0">
                <a:solidFill>
                  <a:srgbClr val="121212"/>
                </a:solidFill>
                <a:effectLst/>
                <a:latin typeface="-apple-system"/>
              </a:rPr>
              <a:t>,transformer</a:t>
            </a:r>
            <a:r>
              <a:rPr lang="zh-CN" altLang="en-US" b="0" i="0" dirty="0">
                <a:solidFill>
                  <a:srgbClr val="121212"/>
                </a:solidFill>
                <a:effectLst/>
                <a:latin typeface="-apple-system"/>
              </a:rPr>
              <a:t>会在</a:t>
            </a:r>
            <a:r>
              <a:rPr lang="en-US" altLang="zh-CN" b="0" i="0" dirty="0">
                <a:solidFill>
                  <a:srgbClr val="121212"/>
                </a:solidFill>
                <a:effectLst/>
                <a:latin typeface="-apple-system"/>
              </a:rPr>
              <a:t>embedding</a:t>
            </a:r>
            <a:r>
              <a:rPr lang="zh-CN" altLang="en-US" b="0" i="0" dirty="0">
                <a:solidFill>
                  <a:srgbClr val="121212"/>
                </a:solidFill>
                <a:effectLst/>
                <a:latin typeface="-apple-system"/>
              </a:rPr>
              <a:t>结果乘以</a:t>
            </a:r>
            <a:r>
              <a:rPr lang="en-US" altLang="zh-CN" b="0" i="0" dirty="0">
                <a:solidFill>
                  <a:srgbClr val="121212"/>
                </a:solidFill>
                <a:effectLst/>
                <a:latin typeface="-apple-system"/>
              </a:rPr>
              <a:t>sqrt(</a:t>
            </a:r>
            <a:r>
              <a:rPr lang="en-US" altLang="zh-CN" b="0" i="0" dirty="0" err="1">
                <a:solidFill>
                  <a:srgbClr val="121212"/>
                </a:solidFill>
                <a:effectLst/>
                <a:latin typeface="-apple-system"/>
              </a:rPr>
              <a:t>d_model</a:t>
            </a:r>
            <a:r>
              <a:rPr lang="en-US" altLang="zh-CN" b="0" i="0" dirty="0">
                <a:solidFill>
                  <a:srgbClr val="121212"/>
                </a:solidFill>
                <a:effectLst/>
                <a:latin typeface="-apple-system"/>
              </a:rPr>
              <a:t>)</a:t>
            </a:r>
            <a:r>
              <a:rPr lang="zh-CN" altLang="en-US" b="0" i="0" dirty="0">
                <a:solidFill>
                  <a:srgbClr val="121212"/>
                </a:solidFill>
                <a:effectLst/>
                <a:latin typeface="-apple-system"/>
              </a:rPr>
              <a:t>，原因是</a:t>
            </a:r>
            <a:r>
              <a:rPr lang="en-US" altLang="zh-CN" b="0" i="0" dirty="0">
                <a:solidFill>
                  <a:srgbClr val="121212"/>
                </a:solidFill>
                <a:effectLst/>
                <a:latin typeface="-apple-system"/>
              </a:rPr>
              <a:t>Embedding</a:t>
            </a:r>
            <a:r>
              <a:rPr lang="zh-CN" altLang="en-US" b="0" i="0" dirty="0">
                <a:solidFill>
                  <a:srgbClr val="121212"/>
                </a:solidFill>
                <a:effectLst/>
                <a:latin typeface="-apple-system"/>
              </a:rPr>
              <a:t>的分布往往是</a:t>
            </a:r>
            <a:r>
              <a:rPr lang="en-US" altLang="zh-CN" b="0" i="0" dirty="0">
                <a:solidFill>
                  <a:srgbClr val="121212"/>
                </a:solidFill>
                <a:effectLst/>
                <a:latin typeface="-apple-system"/>
              </a:rPr>
              <a:t>N(1, 1/sqrt(</a:t>
            </a:r>
            <a:r>
              <a:rPr lang="en-US" altLang="zh-CN" b="0" i="0" dirty="0" err="1">
                <a:solidFill>
                  <a:srgbClr val="121212"/>
                </a:solidFill>
                <a:effectLst/>
                <a:latin typeface="-apple-system"/>
              </a:rPr>
              <a:t>d_model</a:t>
            </a:r>
            <a:r>
              <a:rPr lang="en-US" altLang="zh-CN" b="0" i="0" dirty="0">
                <a:solidFill>
                  <a:srgbClr val="121212"/>
                </a:solidFill>
                <a:effectLst/>
                <a:latin typeface="-apple-system"/>
              </a:rPr>
              <a:t>)), </a:t>
            </a:r>
            <a:r>
              <a:rPr lang="zh-CN" altLang="en-US" b="0" i="0" dirty="0">
                <a:solidFill>
                  <a:srgbClr val="121212"/>
                </a:solidFill>
                <a:effectLst/>
                <a:latin typeface="-apple-system"/>
              </a:rPr>
              <a:t>同时位置编码</a:t>
            </a:r>
            <a:r>
              <a:rPr lang="en-US" altLang="zh-CN" b="0" i="0" dirty="0">
                <a:solidFill>
                  <a:srgbClr val="121212"/>
                </a:solidFill>
                <a:effectLst/>
                <a:latin typeface="-apple-system"/>
              </a:rPr>
              <a:t>positional encoding</a:t>
            </a:r>
            <a:r>
              <a:rPr lang="zh-CN" altLang="en-US" b="0" i="0" dirty="0">
                <a:solidFill>
                  <a:srgbClr val="121212"/>
                </a:solidFill>
                <a:effectLst/>
                <a:latin typeface="-apple-system"/>
              </a:rPr>
              <a:t>是三角函数，在</a:t>
            </a:r>
            <a:r>
              <a:rPr lang="en-US" altLang="zh-CN" b="0" i="0" dirty="0">
                <a:solidFill>
                  <a:srgbClr val="121212"/>
                </a:solidFill>
                <a:effectLst/>
                <a:latin typeface="-apple-system"/>
              </a:rPr>
              <a:t>token</a:t>
            </a:r>
            <a:r>
              <a:rPr lang="zh-CN" altLang="en-US" b="0" i="0" dirty="0">
                <a:solidFill>
                  <a:srgbClr val="121212"/>
                </a:solidFill>
                <a:effectLst/>
                <a:latin typeface="-apple-system"/>
              </a:rPr>
              <a:t>编码和位置编码加和的时候，前者乘以</a:t>
            </a:r>
            <a:r>
              <a:rPr lang="en-US" altLang="zh-CN" b="0" i="0" dirty="0">
                <a:solidFill>
                  <a:srgbClr val="121212"/>
                </a:solidFill>
                <a:effectLst/>
                <a:latin typeface="-apple-system"/>
              </a:rPr>
              <a:t>sqrt(</a:t>
            </a:r>
            <a:r>
              <a:rPr lang="en-US" altLang="zh-CN" b="0" i="0" dirty="0" err="1">
                <a:solidFill>
                  <a:srgbClr val="121212"/>
                </a:solidFill>
                <a:effectLst/>
                <a:latin typeface="-apple-system"/>
              </a:rPr>
              <a:t>d_model</a:t>
            </a:r>
            <a:r>
              <a:rPr lang="en-US" altLang="zh-CN" b="0" i="0" dirty="0">
                <a:solidFill>
                  <a:srgbClr val="121212"/>
                </a:solidFill>
                <a:effectLst/>
                <a:latin typeface="-apple-system"/>
              </a:rPr>
              <a:t>)</a:t>
            </a:r>
            <a:r>
              <a:rPr lang="zh-CN" altLang="en-US" b="0" i="0" dirty="0">
                <a:solidFill>
                  <a:srgbClr val="121212"/>
                </a:solidFill>
                <a:effectLst/>
                <a:latin typeface="-apple-system"/>
              </a:rPr>
              <a:t>可以使两者处于相同的尺度，是比较好的。</a:t>
            </a:r>
          </a:p>
          <a:p>
            <a:pPr algn="l"/>
            <a:r>
              <a:rPr lang="zh-CN" altLang="en-US" b="0" i="0" dirty="0">
                <a:solidFill>
                  <a:srgbClr val="121212"/>
                </a:solidFill>
                <a:effectLst/>
                <a:latin typeface="-apple-system"/>
              </a:rPr>
              <a:t>模型没有</a:t>
            </a:r>
            <a:r>
              <a:rPr lang="en-US" altLang="zh-CN" b="0" i="0" dirty="0">
                <a:solidFill>
                  <a:srgbClr val="121212"/>
                </a:solidFill>
                <a:effectLst/>
                <a:latin typeface="-apple-system"/>
              </a:rPr>
              <a:t>recurrence</a:t>
            </a:r>
            <a:r>
              <a:rPr lang="zh-CN" altLang="en-US" b="0" i="0" dirty="0">
                <a:solidFill>
                  <a:srgbClr val="121212"/>
                </a:solidFill>
                <a:effectLst/>
                <a:latin typeface="-apple-system"/>
              </a:rPr>
              <a:t>循环结构和</a:t>
            </a:r>
            <a:r>
              <a:rPr lang="en-US" altLang="zh-CN" b="0" i="0" dirty="0">
                <a:solidFill>
                  <a:srgbClr val="121212"/>
                </a:solidFill>
                <a:effectLst/>
                <a:latin typeface="-apple-system"/>
              </a:rPr>
              <a:t>convolution</a:t>
            </a:r>
            <a:r>
              <a:rPr lang="zh-CN" altLang="en-US" b="0" i="0" dirty="0">
                <a:solidFill>
                  <a:srgbClr val="121212"/>
                </a:solidFill>
                <a:effectLst/>
                <a:latin typeface="-apple-system"/>
              </a:rPr>
              <a:t>卷积结构，那么为了利用序列的顺序信息，时序信息，需要给模型输入一些相对位置或绝对位置信息。</a:t>
            </a:r>
          </a:p>
          <a:p>
            <a:pPr algn="l"/>
            <a:r>
              <a:rPr lang="en-US" altLang="zh-CN" b="0" i="0" dirty="0">
                <a:solidFill>
                  <a:srgbClr val="121212"/>
                </a:solidFill>
                <a:effectLst/>
                <a:latin typeface="-apple-system"/>
              </a:rPr>
              <a:t>Transformer</a:t>
            </a:r>
            <a:r>
              <a:rPr lang="zh-CN" altLang="en-US" b="0" i="0" dirty="0">
                <a:solidFill>
                  <a:srgbClr val="121212"/>
                </a:solidFill>
                <a:effectLst/>
                <a:latin typeface="-apple-system"/>
              </a:rPr>
              <a:t>采用绝对位置编码。（位置编码方式也存在一定的争议）</a:t>
            </a:r>
          </a:p>
        </p:txBody>
      </p:sp>
      <p:pic>
        <p:nvPicPr>
          <p:cNvPr id="8" name="图片 7">
            <a:extLst>
              <a:ext uri="{FF2B5EF4-FFF2-40B4-BE49-F238E27FC236}">
                <a16:creationId xmlns:a16="http://schemas.microsoft.com/office/drawing/2014/main" id="{D943DDFB-F569-B34F-C250-9DB9235B4E31}"/>
              </a:ext>
            </a:extLst>
          </p:cNvPr>
          <p:cNvPicPr>
            <a:picLocks noChangeAspect="1"/>
          </p:cNvPicPr>
          <p:nvPr/>
        </p:nvPicPr>
        <p:blipFill>
          <a:blip r:embed="rId2"/>
          <a:stretch>
            <a:fillRect/>
          </a:stretch>
        </p:blipFill>
        <p:spPr>
          <a:xfrm>
            <a:off x="1466711" y="5078404"/>
            <a:ext cx="5022886" cy="1255721"/>
          </a:xfrm>
          <a:prstGeom prst="rect">
            <a:avLst/>
          </a:prstGeom>
        </p:spPr>
      </p:pic>
    </p:spTree>
    <p:extLst>
      <p:ext uri="{BB962C8B-B14F-4D97-AF65-F5344CB8AC3E}">
        <p14:creationId xmlns:p14="http://schemas.microsoft.com/office/powerpoint/2010/main" val="483219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b="0" i="0" dirty="0">
                <a:solidFill>
                  <a:srgbClr val="121212"/>
                </a:solidFill>
                <a:effectLst/>
                <a:latin typeface="-apple-system"/>
              </a:rPr>
              <a:t>（</a:t>
            </a:r>
            <a:r>
              <a:rPr lang="en-US" altLang="zh-CN" dirty="0">
                <a:solidFill>
                  <a:srgbClr val="121212"/>
                </a:solidFill>
                <a:latin typeface="-apple-system"/>
              </a:rPr>
              <a:t>5</a:t>
            </a:r>
            <a:r>
              <a:rPr lang="zh-CN" altLang="en-US" b="0" i="0" dirty="0">
                <a:solidFill>
                  <a:srgbClr val="121212"/>
                </a:solidFill>
                <a:effectLst/>
                <a:latin typeface="-apple-system"/>
              </a:rPr>
              <a:t>）补充信息</a:t>
            </a:r>
            <a:endParaRPr lang="zh-CN" altLang="en-US" dirty="0"/>
          </a:p>
        </p:txBody>
      </p:sp>
      <p:pic>
        <p:nvPicPr>
          <p:cNvPr id="4" name="图片 3">
            <a:extLst>
              <a:ext uri="{FF2B5EF4-FFF2-40B4-BE49-F238E27FC236}">
                <a16:creationId xmlns:a16="http://schemas.microsoft.com/office/drawing/2014/main" id="{EDD25EB2-98A7-0B07-0D95-41F0E0E9247E}"/>
              </a:ext>
            </a:extLst>
          </p:cNvPr>
          <p:cNvPicPr>
            <a:picLocks noChangeAspect="1"/>
          </p:cNvPicPr>
          <p:nvPr/>
        </p:nvPicPr>
        <p:blipFill>
          <a:blip r:embed="rId2"/>
          <a:stretch>
            <a:fillRect/>
          </a:stretch>
        </p:blipFill>
        <p:spPr>
          <a:xfrm>
            <a:off x="1481818" y="1340922"/>
            <a:ext cx="6972909" cy="5078928"/>
          </a:xfrm>
          <a:prstGeom prst="rect">
            <a:avLst/>
          </a:prstGeom>
        </p:spPr>
      </p:pic>
    </p:spTree>
    <p:extLst>
      <p:ext uri="{BB962C8B-B14F-4D97-AF65-F5344CB8AC3E}">
        <p14:creationId xmlns:p14="http://schemas.microsoft.com/office/powerpoint/2010/main" val="1260707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60B16-EDA3-F901-4FFD-6D1A1E29AF4A}"/>
              </a:ext>
            </a:extLst>
          </p:cNvPr>
          <p:cNvSpPr>
            <a:spLocks noGrp="1"/>
          </p:cNvSpPr>
          <p:nvPr>
            <p:ph type="title"/>
          </p:nvPr>
        </p:nvSpPr>
        <p:spPr>
          <a:xfrm>
            <a:off x="657225" y="2622550"/>
            <a:ext cx="10515600" cy="1325563"/>
          </a:xfrm>
        </p:spPr>
        <p:txBody>
          <a:bodyPr/>
          <a:lstStyle/>
          <a:p>
            <a:pPr algn="ctr"/>
            <a:r>
              <a:rPr lang="en-US" altLang="zh-CN" b="1" i="0" dirty="0">
                <a:solidFill>
                  <a:srgbClr val="222226"/>
                </a:solidFill>
                <a:effectLst/>
                <a:latin typeface="PingFang SC"/>
              </a:rPr>
              <a:t>Transformer </a:t>
            </a:r>
            <a:r>
              <a:rPr lang="zh-CN" altLang="en-US" b="1" i="0" dirty="0">
                <a:solidFill>
                  <a:srgbClr val="222226"/>
                </a:solidFill>
                <a:effectLst/>
                <a:latin typeface="PingFang SC"/>
              </a:rPr>
              <a:t>实现</a:t>
            </a:r>
            <a:endParaRPr lang="zh-CN" altLang="en-US" dirty="0"/>
          </a:p>
        </p:txBody>
      </p:sp>
    </p:spTree>
    <p:extLst>
      <p:ext uri="{BB962C8B-B14F-4D97-AF65-F5344CB8AC3E}">
        <p14:creationId xmlns:p14="http://schemas.microsoft.com/office/powerpoint/2010/main" val="533663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normAutofit/>
          </a:bodyPr>
          <a:lstStyle/>
          <a:p>
            <a:pPr algn="ctr"/>
            <a:r>
              <a:rPr lang="en-US" altLang="zh-CN" b="1" i="0" dirty="0">
                <a:solidFill>
                  <a:srgbClr val="222226"/>
                </a:solidFill>
                <a:effectLst/>
                <a:latin typeface="PingFang SC"/>
              </a:rPr>
              <a:t>【</a:t>
            </a:r>
            <a:r>
              <a:rPr lang="en-US" altLang="zh-CN" b="1" i="0" dirty="0" err="1">
                <a:solidFill>
                  <a:srgbClr val="222226"/>
                </a:solidFill>
                <a:effectLst/>
                <a:latin typeface="PingFang SC"/>
              </a:rPr>
              <a:t>ChatGPT</a:t>
            </a:r>
            <a:r>
              <a:rPr lang="en-US" altLang="zh-CN" b="1" i="0" dirty="0">
                <a:solidFill>
                  <a:srgbClr val="222226"/>
                </a:solidFill>
                <a:effectLst/>
                <a:latin typeface="PingFang SC"/>
              </a:rPr>
              <a:t>】</a:t>
            </a:r>
            <a:r>
              <a:rPr lang="zh-CN" altLang="en-US" b="1" i="0" dirty="0">
                <a:solidFill>
                  <a:srgbClr val="222226"/>
                </a:solidFill>
                <a:effectLst/>
                <a:latin typeface="PingFang SC"/>
              </a:rPr>
              <a:t>基于</a:t>
            </a:r>
            <a:r>
              <a:rPr lang="en-US" altLang="zh-CN" b="1" i="0" dirty="0">
                <a:solidFill>
                  <a:srgbClr val="222226"/>
                </a:solidFill>
                <a:effectLst/>
                <a:latin typeface="PingFang SC"/>
              </a:rPr>
              <a:t>tensorflow2</a:t>
            </a:r>
            <a:r>
              <a:rPr lang="zh-CN" altLang="en-US" b="1" i="0" dirty="0">
                <a:solidFill>
                  <a:srgbClr val="222226"/>
                </a:solidFill>
                <a:effectLst/>
                <a:latin typeface="PingFang SC"/>
              </a:rPr>
              <a:t>实现</a:t>
            </a:r>
            <a:r>
              <a:rPr lang="en-US" altLang="zh-CN" b="1" i="0" dirty="0">
                <a:solidFill>
                  <a:srgbClr val="222226"/>
                </a:solidFill>
                <a:effectLst/>
                <a:latin typeface="PingFang SC"/>
              </a:rPr>
              <a:t>transformer</a:t>
            </a:r>
            <a:r>
              <a:rPr lang="zh-CN" altLang="en-US" b="1" i="0" dirty="0">
                <a:solidFill>
                  <a:srgbClr val="222226"/>
                </a:solidFill>
                <a:effectLst/>
                <a:latin typeface="PingFang SC"/>
              </a:rPr>
              <a:t>（</a:t>
            </a:r>
            <a:r>
              <a:rPr lang="en-US" altLang="zh-CN" b="1" i="0" dirty="0">
                <a:solidFill>
                  <a:srgbClr val="222226"/>
                </a:solidFill>
                <a:effectLst/>
                <a:latin typeface="PingFang SC"/>
              </a:rPr>
              <a:t>GPT-3.5</a:t>
            </a:r>
            <a:r>
              <a:rPr lang="zh-CN" altLang="en-US" b="1" i="0" dirty="0">
                <a:solidFill>
                  <a:srgbClr val="222226"/>
                </a:solidFill>
                <a:effectLst/>
                <a:latin typeface="PingFang SC"/>
              </a:rPr>
              <a:t>）</a:t>
            </a:r>
            <a:endParaRPr lang="zh-CN" altLang="en-US" dirty="0"/>
          </a:p>
        </p:txBody>
      </p:sp>
      <p:sp>
        <p:nvSpPr>
          <p:cNvPr id="4" name="文本框 3">
            <a:extLst>
              <a:ext uri="{FF2B5EF4-FFF2-40B4-BE49-F238E27FC236}">
                <a16:creationId xmlns:a16="http://schemas.microsoft.com/office/drawing/2014/main" id="{2F5D1217-2CF3-69BA-FCFD-5322B26906F4}"/>
              </a:ext>
            </a:extLst>
          </p:cNvPr>
          <p:cNvSpPr txBox="1"/>
          <p:nvPr/>
        </p:nvSpPr>
        <p:spPr>
          <a:xfrm>
            <a:off x="1343025" y="1791400"/>
            <a:ext cx="7800975" cy="2585323"/>
          </a:xfrm>
          <a:prstGeom prst="rect">
            <a:avLst/>
          </a:prstGeom>
          <a:noFill/>
          <a:ln>
            <a:solidFill>
              <a:schemeClr val="accent1">
                <a:lumMod val="40000"/>
                <a:lumOff val="60000"/>
              </a:schemeClr>
            </a:solidFill>
          </a:ln>
        </p:spPr>
        <p:txBody>
          <a:bodyPr wrap="square">
            <a:spAutoFit/>
          </a:bodyPr>
          <a:lstStyle/>
          <a:p>
            <a:r>
              <a:rPr lang="zh-CN" altLang="en-US" dirty="0"/>
              <a:t>        使用带有 tensorflow2.0 subclass api 的 python 从头开始实现 transformer 模型。 </a:t>
            </a:r>
            <a:endParaRPr lang="en-US" altLang="zh-CN" dirty="0"/>
          </a:p>
          <a:p>
            <a:r>
              <a:rPr lang="en-US" altLang="zh-CN" dirty="0"/>
              <a:t>        </a:t>
            </a:r>
            <a:r>
              <a:rPr lang="zh-CN" altLang="en-US" dirty="0"/>
              <a:t>全部内容如下：</a:t>
            </a:r>
            <a:endParaRPr lang="en-US" altLang="zh-CN" dirty="0"/>
          </a:p>
          <a:p>
            <a:r>
              <a:rPr lang="en-US" altLang="zh-CN" dirty="0"/>
              <a:t>        </a:t>
            </a:r>
            <a:r>
              <a:rPr lang="zh-CN" altLang="en-US" dirty="0"/>
              <a:t>构建transformer模型架构和依赖层；</a:t>
            </a:r>
            <a:endParaRPr lang="en-US" altLang="zh-CN" dirty="0"/>
          </a:p>
          <a:p>
            <a:r>
              <a:rPr lang="en-US" altLang="zh-CN" dirty="0"/>
              <a:t>        </a:t>
            </a:r>
            <a:r>
              <a:rPr lang="zh-CN" altLang="en-US" dirty="0"/>
              <a:t>生成并预处理一些假样本数据，用于训练上面构建的模型；</a:t>
            </a:r>
            <a:endParaRPr lang="en-US" altLang="zh-CN" dirty="0"/>
          </a:p>
          <a:p>
            <a:r>
              <a:rPr lang="en-US" altLang="zh-CN" dirty="0"/>
              <a:t>       </a:t>
            </a:r>
            <a:r>
              <a:rPr lang="zh-CN" altLang="en-US" dirty="0"/>
              <a:t>上面生成的样本数据的训练模型示例教程；</a:t>
            </a:r>
            <a:endParaRPr lang="en-US" altLang="zh-CN" dirty="0"/>
          </a:p>
          <a:p>
            <a:r>
              <a:rPr lang="en-US" altLang="zh-CN" dirty="0"/>
              <a:t>       </a:t>
            </a:r>
            <a:r>
              <a:rPr lang="zh-CN" altLang="en-US" dirty="0"/>
              <a:t>上面生成的样本数据的预测模型示例教程；</a:t>
            </a:r>
            <a:endParaRPr lang="en-US" altLang="zh-CN" dirty="0"/>
          </a:p>
          <a:p>
            <a:r>
              <a:rPr lang="en-US" altLang="zh-CN" dirty="0"/>
              <a:t>       </a:t>
            </a:r>
            <a:r>
              <a:rPr lang="zh-CN" altLang="en-US" dirty="0"/>
              <a:t>上面生成的示例数据的部署模型示例教程；</a:t>
            </a:r>
            <a:endParaRPr lang="en-US" altLang="zh-CN" dirty="0"/>
          </a:p>
          <a:p>
            <a:r>
              <a:rPr lang="en-US" altLang="zh-CN" dirty="0"/>
              <a:t>        </a:t>
            </a:r>
            <a:r>
              <a:rPr lang="zh-CN" altLang="en-US" dirty="0"/>
              <a:t>最后，您所有的答案都以markdown格式呈现。</a:t>
            </a:r>
          </a:p>
        </p:txBody>
      </p:sp>
      <p:sp>
        <p:nvSpPr>
          <p:cNvPr id="6" name="文本框 5">
            <a:extLst>
              <a:ext uri="{FF2B5EF4-FFF2-40B4-BE49-F238E27FC236}">
                <a16:creationId xmlns:a16="http://schemas.microsoft.com/office/drawing/2014/main" id="{F921C6F3-AAE9-CAE8-3F80-D904F4A378A2}"/>
              </a:ext>
            </a:extLst>
          </p:cNvPr>
          <p:cNvSpPr txBox="1"/>
          <p:nvPr/>
        </p:nvSpPr>
        <p:spPr>
          <a:xfrm>
            <a:off x="1343025" y="4477435"/>
            <a:ext cx="8934450" cy="369332"/>
          </a:xfrm>
          <a:prstGeom prst="rect">
            <a:avLst/>
          </a:prstGeom>
          <a:noFill/>
        </p:spPr>
        <p:txBody>
          <a:bodyPr wrap="square">
            <a:spAutoFit/>
          </a:bodyPr>
          <a:lstStyle/>
          <a:p>
            <a:r>
              <a:rPr lang="zh-CN" altLang="en-US" dirty="0"/>
              <a:t>https://blog.csdn.net/weixin_43982238/article/details/129797559</a:t>
            </a:r>
          </a:p>
        </p:txBody>
      </p:sp>
    </p:spTree>
    <p:extLst>
      <p:ext uri="{BB962C8B-B14F-4D97-AF65-F5344CB8AC3E}">
        <p14:creationId xmlns:p14="http://schemas.microsoft.com/office/powerpoint/2010/main" val="723864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a:xfrm>
            <a:off x="838200" y="365125"/>
            <a:ext cx="11068050" cy="1325563"/>
          </a:xfrm>
        </p:spPr>
        <p:txBody>
          <a:bodyPr>
            <a:normAutofit/>
          </a:bodyPr>
          <a:lstStyle/>
          <a:p>
            <a:pPr algn="ctr"/>
            <a:r>
              <a:rPr lang="zh-CN" altLang="en-US" b="0" i="0" dirty="0">
                <a:effectLst/>
                <a:latin typeface="system-ui"/>
              </a:rPr>
              <a:t>搞懂</a:t>
            </a:r>
            <a:r>
              <a:rPr lang="en-US" altLang="zh-CN" b="0" i="0" dirty="0">
                <a:effectLst/>
                <a:latin typeface="system-ui"/>
              </a:rPr>
              <a:t>Transformer</a:t>
            </a:r>
            <a:r>
              <a:rPr lang="zh-CN" altLang="en-US" b="0" i="0" dirty="0">
                <a:effectLst/>
                <a:latin typeface="system-ui"/>
              </a:rPr>
              <a:t>结构，看这篇</a:t>
            </a:r>
            <a:r>
              <a:rPr lang="en-US" altLang="zh-CN" b="0" i="0" dirty="0" err="1">
                <a:effectLst/>
                <a:latin typeface="system-ui"/>
              </a:rPr>
              <a:t>PyTorch</a:t>
            </a:r>
            <a:r>
              <a:rPr lang="zh-CN" altLang="en-US" b="0" i="0" dirty="0">
                <a:effectLst/>
                <a:latin typeface="system-ui"/>
              </a:rPr>
              <a:t>实现就够了</a:t>
            </a:r>
            <a:endParaRPr lang="zh-CN" altLang="en-US" dirty="0"/>
          </a:p>
        </p:txBody>
      </p:sp>
      <p:sp>
        <p:nvSpPr>
          <p:cNvPr id="4" name="文本框 3">
            <a:extLst>
              <a:ext uri="{FF2B5EF4-FFF2-40B4-BE49-F238E27FC236}">
                <a16:creationId xmlns:a16="http://schemas.microsoft.com/office/drawing/2014/main" id="{7AD67688-8CE9-015F-5CE4-E5EF70ECC757}"/>
              </a:ext>
            </a:extLst>
          </p:cNvPr>
          <p:cNvSpPr txBox="1"/>
          <p:nvPr/>
        </p:nvSpPr>
        <p:spPr>
          <a:xfrm>
            <a:off x="771525" y="5300186"/>
            <a:ext cx="10648950" cy="923330"/>
          </a:xfrm>
          <a:prstGeom prst="rect">
            <a:avLst/>
          </a:prstGeom>
          <a:noFill/>
          <a:ln>
            <a:solidFill>
              <a:schemeClr val="accent1">
                <a:lumMod val="40000"/>
                <a:lumOff val="60000"/>
              </a:schemeClr>
            </a:solidFill>
          </a:ln>
        </p:spPr>
        <p:txBody>
          <a:bodyPr wrap="square">
            <a:spAutoFit/>
          </a:bodyPr>
          <a:lstStyle/>
          <a:p>
            <a:r>
              <a:rPr lang="zh-CN" altLang="en-US" dirty="0"/>
              <a:t>https://mp.weixin.qq.com/s?__biz=MzU0MDQ1NjAzNg==&amp;mid=2247544756&amp;idx=2&amp;sn=6b976964696d0efb5aa0912c0ac0b7c2&amp;chksm=fb3a8abfcc4d03a964faad54c475400241947d3872a89b1f30dd51c123ea5b67e7d312c30ab7&amp;scene=27</a:t>
            </a:r>
          </a:p>
        </p:txBody>
      </p:sp>
      <p:pic>
        <p:nvPicPr>
          <p:cNvPr id="8" name="图片 7">
            <a:extLst>
              <a:ext uri="{FF2B5EF4-FFF2-40B4-BE49-F238E27FC236}">
                <a16:creationId xmlns:a16="http://schemas.microsoft.com/office/drawing/2014/main" id="{CB7C97D9-5DC6-9742-F73E-C20EFFFA8E89}"/>
              </a:ext>
            </a:extLst>
          </p:cNvPr>
          <p:cNvPicPr>
            <a:picLocks noChangeAspect="1"/>
          </p:cNvPicPr>
          <p:nvPr/>
        </p:nvPicPr>
        <p:blipFill>
          <a:blip r:embed="rId2"/>
          <a:stretch>
            <a:fillRect/>
          </a:stretch>
        </p:blipFill>
        <p:spPr>
          <a:xfrm>
            <a:off x="838200" y="1899174"/>
            <a:ext cx="2316681" cy="2545301"/>
          </a:xfrm>
          <a:prstGeom prst="rect">
            <a:avLst/>
          </a:prstGeom>
        </p:spPr>
      </p:pic>
      <p:pic>
        <p:nvPicPr>
          <p:cNvPr id="10" name="图片 9">
            <a:extLst>
              <a:ext uri="{FF2B5EF4-FFF2-40B4-BE49-F238E27FC236}">
                <a16:creationId xmlns:a16="http://schemas.microsoft.com/office/drawing/2014/main" id="{99986C75-2BF9-BC92-830A-D692763C84B8}"/>
              </a:ext>
            </a:extLst>
          </p:cNvPr>
          <p:cNvPicPr>
            <a:picLocks noChangeAspect="1"/>
          </p:cNvPicPr>
          <p:nvPr/>
        </p:nvPicPr>
        <p:blipFill>
          <a:blip r:embed="rId3"/>
          <a:stretch>
            <a:fillRect/>
          </a:stretch>
        </p:blipFill>
        <p:spPr>
          <a:xfrm>
            <a:off x="3583222" y="1851549"/>
            <a:ext cx="1920406" cy="2057578"/>
          </a:xfrm>
          <a:prstGeom prst="rect">
            <a:avLst/>
          </a:prstGeom>
        </p:spPr>
      </p:pic>
      <p:pic>
        <p:nvPicPr>
          <p:cNvPr id="12" name="图片 11">
            <a:extLst>
              <a:ext uri="{FF2B5EF4-FFF2-40B4-BE49-F238E27FC236}">
                <a16:creationId xmlns:a16="http://schemas.microsoft.com/office/drawing/2014/main" id="{E9E42698-50E3-436E-5810-5B8E0AFDC496}"/>
              </a:ext>
            </a:extLst>
          </p:cNvPr>
          <p:cNvPicPr>
            <a:picLocks noChangeAspect="1"/>
          </p:cNvPicPr>
          <p:nvPr/>
        </p:nvPicPr>
        <p:blipFill>
          <a:blip r:embed="rId4"/>
          <a:stretch>
            <a:fillRect/>
          </a:stretch>
        </p:blipFill>
        <p:spPr>
          <a:xfrm>
            <a:off x="5503628" y="1851549"/>
            <a:ext cx="1333616" cy="1074513"/>
          </a:xfrm>
          <a:prstGeom prst="rect">
            <a:avLst/>
          </a:prstGeom>
        </p:spPr>
      </p:pic>
      <p:pic>
        <p:nvPicPr>
          <p:cNvPr id="14" name="图片 13">
            <a:extLst>
              <a:ext uri="{FF2B5EF4-FFF2-40B4-BE49-F238E27FC236}">
                <a16:creationId xmlns:a16="http://schemas.microsoft.com/office/drawing/2014/main" id="{726E047D-1C20-C7FD-AC91-B4B25639E1C2}"/>
              </a:ext>
            </a:extLst>
          </p:cNvPr>
          <p:cNvPicPr>
            <a:picLocks noChangeAspect="1"/>
          </p:cNvPicPr>
          <p:nvPr/>
        </p:nvPicPr>
        <p:blipFill>
          <a:blip r:embed="rId5"/>
          <a:stretch>
            <a:fillRect/>
          </a:stretch>
        </p:blipFill>
        <p:spPr>
          <a:xfrm>
            <a:off x="6837244" y="1845248"/>
            <a:ext cx="3154953" cy="1310754"/>
          </a:xfrm>
          <a:prstGeom prst="rect">
            <a:avLst/>
          </a:prstGeom>
        </p:spPr>
      </p:pic>
      <p:pic>
        <p:nvPicPr>
          <p:cNvPr id="16" name="图片 15">
            <a:extLst>
              <a:ext uri="{FF2B5EF4-FFF2-40B4-BE49-F238E27FC236}">
                <a16:creationId xmlns:a16="http://schemas.microsoft.com/office/drawing/2014/main" id="{5C5AA15F-82A3-C5D3-8BE2-5E9847AF4CD5}"/>
              </a:ext>
            </a:extLst>
          </p:cNvPr>
          <p:cNvPicPr>
            <a:picLocks noChangeAspect="1"/>
          </p:cNvPicPr>
          <p:nvPr/>
        </p:nvPicPr>
        <p:blipFill>
          <a:blip r:embed="rId6"/>
          <a:stretch>
            <a:fillRect/>
          </a:stretch>
        </p:blipFill>
        <p:spPr>
          <a:xfrm>
            <a:off x="9992197" y="1735207"/>
            <a:ext cx="1516511" cy="777307"/>
          </a:xfrm>
          <a:prstGeom prst="rect">
            <a:avLst/>
          </a:prstGeom>
        </p:spPr>
      </p:pic>
      <p:sp>
        <p:nvSpPr>
          <p:cNvPr id="5" name="文本框 4">
            <a:extLst>
              <a:ext uri="{FF2B5EF4-FFF2-40B4-BE49-F238E27FC236}">
                <a16:creationId xmlns:a16="http://schemas.microsoft.com/office/drawing/2014/main" id="{441C0871-6FE6-145B-7FE4-2B367F726A93}"/>
              </a:ext>
            </a:extLst>
          </p:cNvPr>
          <p:cNvSpPr txBox="1"/>
          <p:nvPr/>
        </p:nvSpPr>
        <p:spPr>
          <a:xfrm>
            <a:off x="735247" y="4726857"/>
            <a:ext cx="6096000" cy="369332"/>
          </a:xfrm>
          <a:prstGeom prst="rect">
            <a:avLst/>
          </a:prstGeom>
          <a:noFill/>
          <a:ln>
            <a:solidFill>
              <a:schemeClr val="accent1">
                <a:lumMod val="40000"/>
                <a:lumOff val="60000"/>
              </a:schemeClr>
            </a:solidFill>
          </a:ln>
        </p:spPr>
        <p:txBody>
          <a:bodyPr wrap="square">
            <a:spAutoFit/>
          </a:bodyPr>
          <a:lstStyle/>
          <a:p>
            <a:r>
              <a:rPr lang="zh-CN" altLang="en-US" dirty="0"/>
              <a:t>http://nlp.seas.harvard.edu/2018/04/03/attention.html</a:t>
            </a:r>
          </a:p>
        </p:txBody>
      </p:sp>
    </p:spTree>
    <p:extLst>
      <p:ext uri="{BB962C8B-B14F-4D97-AF65-F5344CB8AC3E}">
        <p14:creationId xmlns:p14="http://schemas.microsoft.com/office/powerpoint/2010/main" val="4163622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dirty="0"/>
              <a:t>GPT-2</a:t>
            </a:r>
            <a:r>
              <a:rPr lang="zh-CN" altLang="en-US" dirty="0"/>
              <a:t>没什么神奇的，</a:t>
            </a:r>
            <a:r>
              <a:rPr lang="en-US" altLang="zh-CN" dirty="0" err="1"/>
              <a:t>PyTorch</a:t>
            </a:r>
            <a:r>
              <a:rPr lang="en-US" altLang="zh-CN" dirty="0"/>
              <a:t> </a:t>
            </a:r>
            <a:r>
              <a:rPr lang="zh-CN" altLang="en-US" dirty="0"/>
              <a:t>就可以复现代码</a:t>
            </a:r>
          </a:p>
        </p:txBody>
      </p:sp>
      <p:sp>
        <p:nvSpPr>
          <p:cNvPr id="4" name="文本框 3">
            <a:extLst>
              <a:ext uri="{FF2B5EF4-FFF2-40B4-BE49-F238E27FC236}">
                <a16:creationId xmlns:a16="http://schemas.microsoft.com/office/drawing/2014/main" id="{E42954DD-C641-5959-1BF2-700BF5EBDA2D}"/>
              </a:ext>
            </a:extLst>
          </p:cNvPr>
          <p:cNvSpPr txBox="1"/>
          <p:nvPr/>
        </p:nvSpPr>
        <p:spPr>
          <a:xfrm>
            <a:off x="838200" y="5029885"/>
            <a:ext cx="10515600" cy="369332"/>
          </a:xfrm>
          <a:prstGeom prst="rect">
            <a:avLst/>
          </a:prstGeom>
          <a:noFill/>
          <a:ln>
            <a:solidFill>
              <a:schemeClr val="accent1">
                <a:lumMod val="40000"/>
                <a:lumOff val="60000"/>
              </a:schemeClr>
            </a:solidFill>
          </a:ln>
        </p:spPr>
        <p:txBody>
          <a:bodyPr wrap="square">
            <a:spAutoFit/>
          </a:bodyPr>
          <a:lstStyle/>
          <a:p>
            <a:r>
              <a:rPr lang="zh-CN" altLang="en-US" dirty="0"/>
              <a:t>https://www.leiphone.com/category/yanxishe/CGkTRYIxObrYub13.html</a:t>
            </a:r>
          </a:p>
        </p:txBody>
      </p:sp>
    </p:spTree>
    <p:extLst>
      <p:ext uri="{BB962C8B-B14F-4D97-AF65-F5344CB8AC3E}">
        <p14:creationId xmlns:p14="http://schemas.microsoft.com/office/powerpoint/2010/main" val="1739057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dirty="0"/>
              <a:t>深度学习函数库</a:t>
            </a:r>
            <a:r>
              <a:rPr lang="en-US" altLang="zh-CN" dirty="0" err="1"/>
              <a:t>PyTorch</a:t>
            </a:r>
            <a:r>
              <a:rPr lang="en-US" altLang="zh-CN" dirty="0"/>
              <a:t> 2.0</a:t>
            </a:r>
            <a:r>
              <a:rPr lang="zh-CN" altLang="en-US" dirty="0"/>
              <a:t>正式发布，带来高性能</a:t>
            </a:r>
            <a:r>
              <a:rPr lang="en-US" altLang="zh-CN" dirty="0"/>
              <a:t>Transformer API</a:t>
            </a:r>
            <a:r>
              <a:rPr lang="zh-CN" altLang="en-US" dirty="0"/>
              <a:t>与模型编译器</a:t>
            </a:r>
          </a:p>
        </p:txBody>
      </p:sp>
    </p:spTree>
    <p:extLst>
      <p:ext uri="{BB962C8B-B14F-4D97-AF65-F5344CB8AC3E}">
        <p14:creationId xmlns:p14="http://schemas.microsoft.com/office/powerpoint/2010/main" val="3192933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normAutofit/>
          </a:bodyPr>
          <a:lstStyle/>
          <a:p>
            <a:pPr algn="ctr"/>
            <a:r>
              <a:rPr lang="zh-CN" altLang="en-US" b="1" i="0" dirty="0">
                <a:solidFill>
                  <a:srgbClr val="222226"/>
                </a:solidFill>
                <a:effectLst/>
                <a:latin typeface="PingFang SC"/>
              </a:rPr>
              <a:t>手把手教你用</a:t>
            </a:r>
            <a:r>
              <a:rPr lang="en-US" altLang="zh-CN" b="1" i="0" dirty="0" err="1">
                <a:solidFill>
                  <a:srgbClr val="222226"/>
                </a:solidFill>
                <a:effectLst/>
                <a:latin typeface="PingFang SC"/>
              </a:rPr>
              <a:t>Pytorch</a:t>
            </a:r>
            <a:r>
              <a:rPr lang="zh-CN" altLang="en-US" b="1" i="0" dirty="0">
                <a:solidFill>
                  <a:srgbClr val="222226"/>
                </a:solidFill>
                <a:effectLst/>
                <a:latin typeface="PingFang SC"/>
              </a:rPr>
              <a:t>代码实现</a:t>
            </a:r>
            <a:r>
              <a:rPr lang="en-US" altLang="zh-CN" b="1" i="0" dirty="0">
                <a:solidFill>
                  <a:srgbClr val="222226"/>
                </a:solidFill>
                <a:effectLst/>
                <a:latin typeface="PingFang SC"/>
              </a:rPr>
              <a:t>Transformer</a:t>
            </a:r>
            <a:r>
              <a:rPr lang="zh-CN" altLang="en-US" b="1" i="0" dirty="0">
                <a:solidFill>
                  <a:srgbClr val="222226"/>
                </a:solidFill>
                <a:effectLst/>
                <a:latin typeface="PingFang SC"/>
              </a:rPr>
              <a:t>模型（超详细的代码解读）</a:t>
            </a:r>
            <a:endParaRPr lang="zh-CN" altLang="en-US" dirty="0"/>
          </a:p>
        </p:txBody>
      </p:sp>
      <p:sp>
        <p:nvSpPr>
          <p:cNvPr id="4" name="文本框 3">
            <a:extLst>
              <a:ext uri="{FF2B5EF4-FFF2-40B4-BE49-F238E27FC236}">
                <a16:creationId xmlns:a16="http://schemas.microsoft.com/office/drawing/2014/main" id="{C388FE79-A8B4-883C-E2AC-375299604E65}"/>
              </a:ext>
            </a:extLst>
          </p:cNvPr>
          <p:cNvSpPr txBox="1"/>
          <p:nvPr/>
        </p:nvSpPr>
        <p:spPr>
          <a:xfrm>
            <a:off x="838199" y="5077510"/>
            <a:ext cx="10515599" cy="369332"/>
          </a:xfrm>
          <a:prstGeom prst="rect">
            <a:avLst/>
          </a:prstGeom>
          <a:noFill/>
          <a:ln>
            <a:solidFill>
              <a:schemeClr val="tx2">
                <a:lumMod val="40000"/>
                <a:lumOff val="60000"/>
              </a:schemeClr>
            </a:solidFill>
          </a:ln>
        </p:spPr>
        <p:txBody>
          <a:bodyPr wrap="square">
            <a:spAutoFit/>
          </a:bodyPr>
          <a:lstStyle/>
          <a:p>
            <a:r>
              <a:rPr lang="zh-CN" altLang="en-US" dirty="0"/>
              <a:t>https://blog.csdn.net/qq_43827595/article/details/120394042</a:t>
            </a:r>
          </a:p>
        </p:txBody>
      </p:sp>
      <p:pic>
        <p:nvPicPr>
          <p:cNvPr id="6" name="图片 5">
            <a:extLst>
              <a:ext uri="{FF2B5EF4-FFF2-40B4-BE49-F238E27FC236}">
                <a16:creationId xmlns:a16="http://schemas.microsoft.com/office/drawing/2014/main" id="{40530A4D-8F1B-816A-B065-CAA765716C89}"/>
              </a:ext>
            </a:extLst>
          </p:cNvPr>
          <p:cNvPicPr>
            <a:picLocks noChangeAspect="1"/>
          </p:cNvPicPr>
          <p:nvPr/>
        </p:nvPicPr>
        <p:blipFill>
          <a:blip r:embed="rId2"/>
          <a:stretch>
            <a:fillRect/>
          </a:stretch>
        </p:blipFill>
        <p:spPr>
          <a:xfrm>
            <a:off x="2607582" y="1588724"/>
            <a:ext cx="5402943" cy="3488786"/>
          </a:xfrm>
          <a:prstGeom prst="rect">
            <a:avLst/>
          </a:prstGeom>
        </p:spPr>
      </p:pic>
    </p:spTree>
    <p:extLst>
      <p:ext uri="{BB962C8B-B14F-4D97-AF65-F5344CB8AC3E}">
        <p14:creationId xmlns:p14="http://schemas.microsoft.com/office/powerpoint/2010/main" val="394868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622C2-E666-81C3-2823-75EBF56C01F2}"/>
              </a:ext>
            </a:extLst>
          </p:cNvPr>
          <p:cNvSpPr>
            <a:spLocks noGrp="1"/>
          </p:cNvSpPr>
          <p:nvPr>
            <p:ph type="title"/>
          </p:nvPr>
        </p:nvSpPr>
        <p:spPr/>
        <p:txBody>
          <a:bodyPr/>
          <a:lstStyle/>
          <a:p>
            <a:r>
              <a:rPr lang="en-US" altLang="zh-CN" b="1" i="0" dirty="0" err="1">
                <a:solidFill>
                  <a:srgbClr val="222222"/>
                </a:solidFill>
                <a:effectLst/>
                <a:latin typeface="-apple-system"/>
              </a:rPr>
              <a:t>Pytorch</a:t>
            </a:r>
            <a:r>
              <a:rPr lang="zh-CN" altLang="en-US" b="1" i="0" dirty="0">
                <a:solidFill>
                  <a:srgbClr val="222222"/>
                </a:solidFill>
                <a:effectLst/>
                <a:latin typeface="-apple-system"/>
              </a:rPr>
              <a:t>一行代码便可以搭建整</a:t>
            </a:r>
            <a:r>
              <a:rPr lang="en-US" altLang="zh-CN" b="1" i="0" dirty="0">
                <a:solidFill>
                  <a:srgbClr val="222222"/>
                </a:solidFill>
                <a:effectLst/>
                <a:latin typeface="-apple-system"/>
              </a:rPr>
              <a:t>transformer</a:t>
            </a:r>
            <a:r>
              <a:rPr lang="zh-CN" altLang="en-US" b="1" i="0" dirty="0">
                <a:solidFill>
                  <a:srgbClr val="222222"/>
                </a:solidFill>
                <a:effectLst/>
                <a:latin typeface="-apple-system"/>
              </a:rPr>
              <a:t>模型</a:t>
            </a:r>
            <a:endParaRPr lang="zh-CN" altLang="en-US" dirty="0"/>
          </a:p>
        </p:txBody>
      </p:sp>
      <p:sp>
        <p:nvSpPr>
          <p:cNvPr id="5" name="文本框 4">
            <a:extLst>
              <a:ext uri="{FF2B5EF4-FFF2-40B4-BE49-F238E27FC236}">
                <a16:creationId xmlns:a16="http://schemas.microsoft.com/office/drawing/2014/main" id="{8EC49B02-034B-A8C8-97F5-79BB7B935DA1}"/>
              </a:ext>
            </a:extLst>
          </p:cNvPr>
          <p:cNvSpPr txBox="1"/>
          <p:nvPr/>
        </p:nvSpPr>
        <p:spPr>
          <a:xfrm>
            <a:off x="838200" y="3692009"/>
            <a:ext cx="6096000" cy="369332"/>
          </a:xfrm>
          <a:prstGeom prst="rect">
            <a:avLst/>
          </a:prstGeom>
          <a:noFill/>
          <a:ln>
            <a:solidFill>
              <a:schemeClr val="accent1">
                <a:lumMod val="60000"/>
                <a:lumOff val="40000"/>
              </a:schemeClr>
            </a:solidFill>
          </a:ln>
        </p:spPr>
        <p:txBody>
          <a:bodyPr wrap="square">
            <a:spAutoFit/>
          </a:bodyPr>
          <a:lstStyle/>
          <a:p>
            <a:r>
              <a:rPr lang="zh-CN" altLang="en-US" dirty="0"/>
              <a:t>https://www.bilibili.com/read/cv19719658</a:t>
            </a:r>
          </a:p>
        </p:txBody>
      </p:sp>
    </p:spTree>
    <p:extLst>
      <p:ext uri="{BB962C8B-B14F-4D97-AF65-F5344CB8AC3E}">
        <p14:creationId xmlns:p14="http://schemas.microsoft.com/office/powerpoint/2010/main" val="3553109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E5B50-1B40-A36D-9B2A-49DA32F1D2E4}"/>
              </a:ext>
            </a:extLst>
          </p:cNvPr>
          <p:cNvSpPr>
            <a:spLocks noGrp="1"/>
          </p:cNvSpPr>
          <p:nvPr>
            <p:ph type="ctrTitle"/>
          </p:nvPr>
        </p:nvSpPr>
        <p:spPr/>
        <p:txBody>
          <a:bodyPr/>
          <a:lstStyle/>
          <a:p>
            <a:r>
              <a:rPr lang="en-US" altLang="zh-CN" b="1" dirty="0" err="1"/>
              <a:t>pytorch</a:t>
            </a:r>
            <a:endParaRPr lang="zh-CN" altLang="en-US" b="1" dirty="0"/>
          </a:p>
        </p:txBody>
      </p:sp>
      <p:sp>
        <p:nvSpPr>
          <p:cNvPr id="3" name="副标题 2">
            <a:extLst>
              <a:ext uri="{FF2B5EF4-FFF2-40B4-BE49-F238E27FC236}">
                <a16:creationId xmlns:a16="http://schemas.microsoft.com/office/drawing/2014/main" id="{1B99C9BB-7FB8-E4B4-0E8E-5C428E601A8A}"/>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98075C8A-5131-4CAF-CAC6-A362C2188E08}"/>
              </a:ext>
            </a:extLst>
          </p:cNvPr>
          <p:cNvPicPr>
            <a:picLocks noChangeAspect="1"/>
          </p:cNvPicPr>
          <p:nvPr/>
        </p:nvPicPr>
        <p:blipFill>
          <a:blip r:embed="rId2"/>
          <a:stretch>
            <a:fillRect/>
          </a:stretch>
        </p:blipFill>
        <p:spPr>
          <a:xfrm>
            <a:off x="7513330" y="451607"/>
            <a:ext cx="4678670" cy="2804355"/>
          </a:xfrm>
          <a:prstGeom prst="rect">
            <a:avLst/>
          </a:prstGeom>
        </p:spPr>
      </p:pic>
    </p:spTree>
    <p:extLst>
      <p:ext uri="{BB962C8B-B14F-4D97-AF65-F5344CB8AC3E}">
        <p14:creationId xmlns:p14="http://schemas.microsoft.com/office/powerpoint/2010/main" val="81088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b="0" i="0" dirty="0">
                <a:solidFill>
                  <a:srgbClr val="121212"/>
                </a:solidFill>
                <a:effectLst/>
                <a:latin typeface="-apple-system"/>
              </a:rPr>
              <a:t>整体分</a:t>
            </a:r>
            <a:r>
              <a:rPr lang="en-US" altLang="zh-CN" b="0" i="0" dirty="0">
                <a:solidFill>
                  <a:srgbClr val="121212"/>
                </a:solidFill>
                <a:effectLst/>
                <a:latin typeface="-apple-system"/>
              </a:rPr>
              <a:t>4</a:t>
            </a:r>
            <a:r>
              <a:rPr lang="zh-CN" altLang="en-US" b="0" i="0" dirty="0">
                <a:solidFill>
                  <a:srgbClr val="121212"/>
                </a:solidFill>
                <a:effectLst/>
                <a:latin typeface="-apple-system"/>
              </a:rPr>
              <a:t>个阶段</a:t>
            </a:r>
            <a:endParaRPr lang="zh-CN" altLang="en-US" dirty="0"/>
          </a:p>
        </p:txBody>
      </p:sp>
      <p:sp>
        <p:nvSpPr>
          <p:cNvPr id="4" name="文本框 3">
            <a:extLst>
              <a:ext uri="{FF2B5EF4-FFF2-40B4-BE49-F238E27FC236}">
                <a16:creationId xmlns:a16="http://schemas.microsoft.com/office/drawing/2014/main" id="{30484CF1-2102-2580-A566-F85200DAA93E}"/>
              </a:ext>
            </a:extLst>
          </p:cNvPr>
          <p:cNvSpPr txBox="1"/>
          <p:nvPr/>
        </p:nvSpPr>
        <p:spPr>
          <a:xfrm>
            <a:off x="1200150" y="2056269"/>
            <a:ext cx="8305800" cy="3970318"/>
          </a:xfrm>
          <a:prstGeom prst="rect">
            <a:avLst/>
          </a:prstGeom>
          <a:noFill/>
        </p:spPr>
        <p:txBody>
          <a:bodyPr wrap="square">
            <a:spAutoFit/>
          </a:bodyPr>
          <a:lstStyle/>
          <a:p>
            <a:pPr algn="l">
              <a:buFont typeface="Arial" panose="020B0604020202020204" pitchFamily="34" charset="0"/>
              <a:buChar char="•"/>
            </a:pPr>
            <a:r>
              <a:rPr lang="zh-CN" altLang="en-US" b="0" i="0" dirty="0">
                <a:solidFill>
                  <a:srgbClr val="121212"/>
                </a:solidFill>
                <a:effectLst/>
                <a:latin typeface="-apple-system"/>
              </a:rPr>
              <a:t>初始阶段：</a:t>
            </a:r>
            <a:r>
              <a:rPr lang="en-US" altLang="zh-CN" b="0" i="0" dirty="0">
                <a:solidFill>
                  <a:srgbClr val="121212"/>
                </a:solidFill>
                <a:effectLst/>
                <a:latin typeface="-apple-system"/>
              </a:rPr>
              <a:t>8</a:t>
            </a:r>
            <a:r>
              <a:rPr lang="zh-CN" altLang="en-US" b="0" i="0" dirty="0">
                <a:solidFill>
                  <a:srgbClr val="121212"/>
                </a:solidFill>
                <a:effectLst/>
                <a:latin typeface="-apple-system"/>
              </a:rPr>
              <a:t>月份最早期增长是相对缓慢的，基本靠非常早期的“开发者”网友口口相传，星星数增长首次登上了语言分类的当日热门。</a:t>
            </a:r>
          </a:p>
          <a:p>
            <a:pPr algn="l">
              <a:buFont typeface="Arial" panose="020B0604020202020204" pitchFamily="34" charset="0"/>
              <a:buChar char="•"/>
            </a:pPr>
            <a:r>
              <a:rPr lang="zh-CN" altLang="en-US" b="0" i="0" dirty="0">
                <a:solidFill>
                  <a:srgbClr val="121212"/>
                </a:solidFill>
                <a:effectLst/>
                <a:latin typeface="-apple-system"/>
              </a:rPr>
              <a:t>修补阶段：</a:t>
            </a:r>
            <a:r>
              <a:rPr lang="en-US" altLang="zh-CN" b="0" i="0" dirty="0">
                <a:solidFill>
                  <a:srgbClr val="121212"/>
                </a:solidFill>
                <a:effectLst/>
                <a:latin typeface="-apple-system"/>
              </a:rPr>
              <a:t>9</a:t>
            </a:r>
            <a:r>
              <a:rPr lang="zh-CN" altLang="en-US" b="0" i="0" dirty="0">
                <a:solidFill>
                  <a:srgbClr val="121212"/>
                </a:solidFill>
                <a:effectLst/>
                <a:latin typeface="-apple-system"/>
              </a:rPr>
              <a:t>月份有更多</a:t>
            </a:r>
            <a:r>
              <a:rPr lang="en-US" altLang="zh-CN" b="0" i="0" dirty="0" err="1">
                <a:solidFill>
                  <a:srgbClr val="121212"/>
                </a:solidFill>
                <a:effectLst/>
                <a:latin typeface="-apple-system"/>
              </a:rPr>
              <a:t>github</a:t>
            </a:r>
            <a:r>
              <a:rPr lang="zh-CN" altLang="en-US" b="0" i="0" dirty="0">
                <a:solidFill>
                  <a:srgbClr val="121212"/>
                </a:solidFill>
                <a:effectLst/>
                <a:latin typeface="-apple-system"/>
              </a:rPr>
              <a:t>、</a:t>
            </a:r>
            <a:r>
              <a:rPr lang="en-US" altLang="zh-CN" b="0" i="0" dirty="0">
                <a:solidFill>
                  <a:srgbClr val="121212"/>
                </a:solidFill>
                <a:effectLst/>
                <a:latin typeface="-apple-system"/>
              </a:rPr>
              <a:t>deepfake</a:t>
            </a:r>
            <a:r>
              <a:rPr lang="zh-CN" altLang="en-US" b="0" i="0" dirty="0">
                <a:solidFill>
                  <a:srgbClr val="121212"/>
                </a:solidFill>
                <a:effectLst/>
                <a:latin typeface="-apple-system"/>
              </a:rPr>
              <a:t>活跃的开发者开始加入项目，并发现了很多上手遇到的</a:t>
            </a:r>
            <a:r>
              <a:rPr lang="en-US" altLang="zh-CN" b="0" i="0" dirty="0">
                <a:solidFill>
                  <a:srgbClr val="121212"/>
                </a:solidFill>
                <a:effectLst/>
                <a:latin typeface="-apple-system"/>
              </a:rPr>
              <a:t>bug</a:t>
            </a:r>
            <a:r>
              <a:rPr lang="zh-CN" altLang="en-US" b="0" i="0" dirty="0">
                <a:solidFill>
                  <a:srgbClr val="121212"/>
                </a:solidFill>
                <a:effectLst/>
                <a:latin typeface="-apple-system"/>
              </a:rPr>
              <a:t>等问题，再持续维护修复后，星星数增长也迎来了第一波小高峰。</a:t>
            </a:r>
          </a:p>
          <a:p>
            <a:pPr algn="l">
              <a:buFont typeface="Arial" panose="020B0604020202020204" pitchFamily="34" charset="0"/>
              <a:buChar char="•"/>
            </a:pPr>
            <a:r>
              <a:rPr lang="zh-CN" altLang="en-US" b="0" i="0" dirty="0">
                <a:solidFill>
                  <a:srgbClr val="121212"/>
                </a:solidFill>
                <a:effectLst/>
                <a:latin typeface="-apple-system"/>
              </a:rPr>
              <a:t>快速增长阶段：</a:t>
            </a:r>
            <a:r>
              <a:rPr lang="en-US" altLang="zh-CN" b="0" i="0" dirty="0">
                <a:solidFill>
                  <a:srgbClr val="121212"/>
                </a:solidFill>
                <a:effectLst/>
                <a:latin typeface="-apple-system"/>
              </a:rPr>
              <a:t>10</a:t>
            </a:r>
            <a:r>
              <a:rPr lang="zh-CN" altLang="en-US" b="0" i="0" dirty="0">
                <a:solidFill>
                  <a:srgbClr val="121212"/>
                </a:solidFill>
                <a:effectLst/>
                <a:latin typeface="-apple-system"/>
              </a:rPr>
              <a:t>月份开始有媒体报导 </a:t>
            </a:r>
            <a:r>
              <a:rPr lang="zh-CN" altLang="en-US" b="0" i="0" u="none" strike="noStrike" dirty="0">
                <a:solidFill>
                  <a:srgbClr val="121212"/>
                </a:solidFill>
                <a:effectLst/>
                <a:latin typeface="-apple-system"/>
                <a:hlinkClick r:id="rId2"/>
              </a:rPr>
              <a:t>新智元：</a:t>
            </a:r>
            <a:r>
              <a:rPr lang="en-US" altLang="zh-CN" b="0" i="0" u="none" strike="noStrike" dirty="0" err="1">
                <a:solidFill>
                  <a:srgbClr val="121212"/>
                </a:solidFill>
                <a:effectLst/>
                <a:latin typeface="-apple-system"/>
                <a:hlinkClick r:id="rId2"/>
              </a:rPr>
              <a:t>Github</a:t>
            </a:r>
            <a:r>
              <a:rPr lang="zh-CN" altLang="en-US" b="0" i="0" u="none" strike="noStrike" dirty="0">
                <a:solidFill>
                  <a:srgbClr val="121212"/>
                </a:solidFill>
                <a:effectLst/>
                <a:latin typeface="-apple-system"/>
                <a:hlinkClick r:id="rId2"/>
              </a:rPr>
              <a:t>狂揽</a:t>
            </a:r>
            <a:r>
              <a:rPr lang="en-US" altLang="zh-CN" b="0" i="0" u="none" strike="noStrike" dirty="0">
                <a:solidFill>
                  <a:srgbClr val="121212"/>
                </a:solidFill>
                <a:effectLst/>
                <a:latin typeface="-apple-system"/>
                <a:hlinkClick r:id="rId2"/>
              </a:rPr>
              <a:t>8700</a:t>
            </a:r>
            <a:r>
              <a:rPr lang="zh-CN" altLang="en-US" b="0" i="0" u="none" strike="noStrike" dirty="0">
                <a:solidFill>
                  <a:srgbClr val="121212"/>
                </a:solidFill>
                <a:effectLst/>
                <a:latin typeface="-apple-system"/>
                <a:hlinkClick r:id="rId2"/>
              </a:rPr>
              <a:t>星！前</a:t>
            </a:r>
            <a:r>
              <a:rPr lang="en-US" altLang="zh-CN" b="0" i="0" u="none" strike="noStrike" dirty="0">
                <a:solidFill>
                  <a:srgbClr val="121212"/>
                </a:solidFill>
                <a:effectLst/>
                <a:latin typeface="-apple-system"/>
                <a:hlinkClick r:id="rId2"/>
              </a:rPr>
              <a:t>Facebook</a:t>
            </a:r>
            <a:r>
              <a:rPr lang="zh-CN" altLang="en-US" b="0" i="0" u="none" strike="noStrike" dirty="0">
                <a:solidFill>
                  <a:srgbClr val="121212"/>
                </a:solidFill>
                <a:effectLst/>
                <a:latin typeface="-apple-system"/>
                <a:hlinkClick r:id="rId2"/>
              </a:rPr>
              <a:t>工程师开发</a:t>
            </a:r>
            <a:r>
              <a:rPr lang="en-US" altLang="zh-CN" b="0" i="0" u="none" strike="noStrike" dirty="0">
                <a:solidFill>
                  <a:srgbClr val="121212"/>
                </a:solidFill>
                <a:effectLst/>
                <a:latin typeface="-apple-system"/>
                <a:hlinkClick r:id="rId2"/>
              </a:rPr>
              <a:t>Mocking Bird</a:t>
            </a:r>
            <a:r>
              <a:rPr lang="zh-CN" altLang="en-US" b="0" i="0" u="none" strike="noStrike" dirty="0">
                <a:solidFill>
                  <a:srgbClr val="121212"/>
                </a:solidFill>
                <a:effectLst/>
                <a:latin typeface="-apple-system"/>
                <a:hlinkClick r:id="rId2"/>
              </a:rPr>
              <a:t>，五秒模仿你的声音，支持中文</a:t>
            </a:r>
            <a:r>
              <a:rPr lang="zh-CN" altLang="en-US" b="0" i="0" dirty="0">
                <a:solidFill>
                  <a:srgbClr val="121212"/>
                </a:solidFill>
                <a:effectLst/>
                <a:latin typeface="-apple-system"/>
              </a:rPr>
              <a:t>，很多</a:t>
            </a:r>
            <a:r>
              <a:rPr lang="en-US" altLang="zh-CN" b="0" i="0" dirty="0">
                <a:solidFill>
                  <a:srgbClr val="121212"/>
                </a:solidFill>
                <a:effectLst/>
                <a:latin typeface="-apple-system"/>
              </a:rPr>
              <a:t>AI</a:t>
            </a:r>
            <a:r>
              <a:rPr lang="zh-CN" altLang="en-US" b="0" i="0" dirty="0">
                <a:solidFill>
                  <a:srgbClr val="121212"/>
                </a:solidFill>
                <a:effectLst/>
                <a:latin typeface="-apple-system"/>
              </a:rPr>
              <a:t>从业者和学生都开始涌入社区和深度使用项目，这时出现了一波</a:t>
            </a:r>
            <a:r>
              <a:rPr lang="en-US" altLang="zh-CN" b="0" i="0" dirty="0">
                <a:solidFill>
                  <a:srgbClr val="121212"/>
                </a:solidFill>
                <a:effectLst/>
                <a:latin typeface="-apple-system"/>
              </a:rPr>
              <a:t>Contributors</a:t>
            </a:r>
            <a:r>
              <a:rPr lang="zh-CN" altLang="en-US" b="0" i="0" dirty="0">
                <a:solidFill>
                  <a:srgbClr val="121212"/>
                </a:solidFill>
                <a:effectLst/>
                <a:latin typeface="-apple-system"/>
              </a:rPr>
              <a:t>进来，开始反哺项目，也有很多热心的同学协助持续支持社区的问题回答和秩序。</a:t>
            </a:r>
          </a:p>
          <a:p>
            <a:pPr algn="l">
              <a:buFont typeface="Arial" panose="020B0604020202020204" pitchFamily="34" charset="0"/>
              <a:buChar char="•"/>
            </a:pPr>
            <a:r>
              <a:rPr lang="zh-CN" altLang="en-US" b="0" i="0" dirty="0">
                <a:solidFill>
                  <a:srgbClr val="121212"/>
                </a:solidFill>
                <a:effectLst/>
                <a:latin typeface="-apple-system"/>
              </a:rPr>
              <a:t>应用和反馈阶段：</a:t>
            </a:r>
            <a:r>
              <a:rPr lang="en-US" altLang="zh-CN" b="0" i="0" dirty="0">
                <a:solidFill>
                  <a:srgbClr val="121212"/>
                </a:solidFill>
                <a:effectLst/>
                <a:latin typeface="-apple-system"/>
              </a:rPr>
              <a:t>11</a:t>
            </a:r>
            <a:r>
              <a:rPr lang="zh-CN" altLang="en-US" b="0" i="0" dirty="0">
                <a:solidFill>
                  <a:srgbClr val="121212"/>
                </a:solidFill>
                <a:effectLst/>
                <a:latin typeface="-apple-system"/>
              </a:rPr>
              <a:t>月份之后，早期爆炸增长的用户和关注里，出现了一些商业化的尝试，也有一些动手能力较强的“内容创作者”持续在各种平台宣传，给项目都带来了很多新的流量，例如</a:t>
            </a:r>
            <a:r>
              <a:rPr lang="en-US" altLang="zh-CN" b="0" i="0" dirty="0" err="1">
                <a:solidFill>
                  <a:srgbClr val="121212"/>
                </a:solidFill>
                <a:effectLst/>
                <a:latin typeface="-apple-system"/>
              </a:rPr>
              <a:t>bilibili</a:t>
            </a:r>
            <a:r>
              <a:rPr lang="zh-CN" altLang="en-US" b="0" i="0" dirty="0">
                <a:solidFill>
                  <a:srgbClr val="121212"/>
                </a:solidFill>
                <a:effectLst/>
                <a:latin typeface="-apple-system"/>
              </a:rPr>
              <a:t>站点相关</a:t>
            </a:r>
            <a:r>
              <a:rPr lang="en-US" altLang="zh-CN" b="0" i="0" dirty="0">
                <a:solidFill>
                  <a:srgbClr val="121212"/>
                </a:solidFill>
                <a:effectLst/>
                <a:latin typeface="-apple-system"/>
              </a:rPr>
              <a:t>Mockingbird</a:t>
            </a:r>
            <a:r>
              <a:rPr lang="zh-CN" altLang="en-US" b="0" i="0" dirty="0">
                <a:solidFill>
                  <a:srgbClr val="121212"/>
                </a:solidFill>
                <a:effectLst/>
                <a:latin typeface="-apple-system"/>
              </a:rPr>
              <a:t>的视频就超过</a:t>
            </a:r>
            <a:r>
              <a:rPr lang="en-US" altLang="zh-CN" b="0" i="0" dirty="0">
                <a:solidFill>
                  <a:srgbClr val="121212"/>
                </a:solidFill>
                <a:effectLst/>
                <a:latin typeface="-apple-system"/>
              </a:rPr>
              <a:t>20</a:t>
            </a:r>
            <a:r>
              <a:rPr lang="zh-CN" altLang="en-US" b="0" i="0" dirty="0">
                <a:solidFill>
                  <a:srgbClr val="121212"/>
                </a:solidFill>
                <a:effectLst/>
                <a:latin typeface="-apple-system"/>
              </a:rPr>
              <a:t>个，最高播放量的一个视频超过</a:t>
            </a:r>
            <a:r>
              <a:rPr lang="en-US" altLang="zh-CN" b="0" i="0" dirty="0">
                <a:solidFill>
                  <a:srgbClr val="121212"/>
                </a:solidFill>
                <a:effectLst/>
                <a:latin typeface="-apple-system"/>
              </a:rPr>
              <a:t>400W</a:t>
            </a:r>
            <a:r>
              <a:rPr lang="zh-CN" altLang="en-US" b="0" i="0" dirty="0">
                <a:solidFill>
                  <a:srgbClr val="121212"/>
                </a:solidFill>
                <a:effectLst/>
                <a:latin typeface="-apple-system"/>
              </a:rPr>
              <a:t>。当然这个阶段有更多的网友持续给予项目反馈，但比较可惜的是，我由于工作上的精力限制，这个阶段基本没有更新过项目。</a:t>
            </a:r>
          </a:p>
        </p:txBody>
      </p:sp>
    </p:spTree>
    <p:extLst>
      <p:ext uri="{BB962C8B-B14F-4D97-AF65-F5344CB8AC3E}">
        <p14:creationId xmlns:p14="http://schemas.microsoft.com/office/powerpoint/2010/main" val="3373634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dirty="0"/>
              <a:t>https://pytorch.org/</a:t>
            </a:r>
            <a:endParaRPr lang="zh-CN" altLang="en-US" dirty="0"/>
          </a:p>
        </p:txBody>
      </p:sp>
      <p:sp>
        <p:nvSpPr>
          <p:cNvPr id="4" name="文本框 3">
            <a:extLst>
              <a:ext uri="{FF2B5EF4-FFF2-40B4-BE49-F238E27FC236}">
                <a16:creationId xmlns:a16="http://schemas.microsoft.com/office/drawing/2014/main" id="{2D325A98-AE47-8F3A-C409-FE11322F8B50}"/>
              </a:ext>
            </a:extLst>
          </p:cNvPr>
          <p:cNvSpPr txBox="1"/>
          <p:nvPr/>
        </p:nvSpPr>
        <p:spPr>
          <a:xfrm>
            <a:off x="838200" y="1935718"/>
            <a:ext cx="6096000" cy="369332"/>
          </a:xfrm>
          <a:prstGeom prst="rect">
            <a:avLst/>
          </a:prstGeom>
          <a:noFill/>
          <a:ln>
            <a:solidFill>
              <a:schemeClr val="accent1">
                <a:lumMod val="40000"/>
                <a:lumOff val="60000"/>
              </a:schemeClr>
            </a:solidFill>
          </a:ln>
        </p:spPr>
        <p:txBody>
          <a:bodyPr wrap="square">
            <a:spAutoFit/>
          </a:bodyPr>
          <a:lstStyle/>
          <a:p>
            <a:r>
              <a:rPr lang="zh-CN" altLang="en-US" dirty="0"/>
              <a:t>https://github.com/INTERMT/Awesome-PyTorch-Chinese</a:t>
            </a:r>
          </a:p>
        </p:txBody>
      </p:sp>
      <p:pic>
        <p:nvPicPr>
          <p:cNvPr id="6" name="图片 5">
            <a:extLst>
              <a:ext uri="{FF2B5EF4-FFF2-40B4-BE49-F238E27FC236}">
                <a16:creationId xmlns:a16="http://schemas.microsoft.com/office/drawing/2014/main" id="{A6E6BBA8-8F59-35D0-4B36-5573287511B5}"/>
              </a:ext>
            </a:extLst>
          </p:cNvPr>
          <p:cNvPicPr>
            <a:picLocks noChangeAspect="1"/>
          </p:cNvPicPr>
          <p:nvPr/>
        </p:nvPicPr>
        <p:blipFill>
          <a:blip r:embed="rId2"/>
          <a:stretch>
            <a:fillRect/>
          </a:stretch>
        </p:blipFill>
        <p:spPr>
          <a:xfrm>
            <a:off x="8962899" y="148988"/>
            <a:ext cx="2895851" cy="2278577"/>
          </a:xfrm>
          <a:prstGeom prst="rect">
            <a:avLst/>
          </a:prstGeom>
        </p:spPr>
      </p:pic>
      <p:sp>
        <p:nvSpPr>
          <p:cNvPr id="8" name="文本框 7">
            <a:extLst>
              <a:ext uri="{FF2B5EF4-FFF2-40B4-BE49-F238E27FC236}">
                <a16:creationId xmlns:a16="http://schemas.microsoft.com/office/drawing/2014/main" id="{7E70CF4C-5371-A535-60AC-34FDEE5AEE9B}"/>
              </a:ext>
            </a:extLst>
          </p:cNvPr>
          <p:cNvSpPr txBox="1"/>
          <p:nvPr/>
        </p:nvSpPr>
        <p:spPr>
          <a:xfrm>
            <a:off x="752475" y="2564884"/>
            <a:ext cx="6096000" cy="369332"/>
          </a:xfrm>
          <a:prstGeom prst="rect">
            <a:avLst/>
          </a:prstGeom>
          <a:noFill/>
          <a:ln>
            <a:solidFill>
              <a:schemeClr val="tx2">
                <a:lumMod val="40000"/>
                <a:lumOff val="60000"/>
              </a:schemeClr>
            </a:solidFill>
          </a:ln>
        </p:spPr>
        <p:txBody>
          <a:bodyPr wrap="square">
            <a:spAutoFit/>
          </a:bodyPr>
          <a:lstStyle/>
          <a:p>
            <a:r>
              <a:rPr lang="zh-CN" altLang="en-US" dirty="0"/>
              <a:t>https://pytorch.org/tutorials/</a:t>
            </a:r>
          </a:p>
        </p:txBody>
      </p:sp>
      <p:sp>
        <p:nvSpPr>
          <p:cNvPr id="10" name="文本框 9">
            <a:extLst>
              <a:ext uri="{FF2B5EF4-FFF2-40B4-BE49-F238E27FC236}">
                <a16:creationId xmlns:a16="http://schemas.microsoft.com/office/drawing/2014/main" id="{A4C986D8-1498-AFF1-94B9-5C43398C9E0A}"/>
              </a:ext>
            </a:extLst>
          </p:cNvPr>
          <p:cNvSpPr txBox="1"/>
          <p:nvPr/>
        </p:nvSpPr>
        <p:spPr>
          <a:xfrm>
            <a:off x="742827" y="3066534"/>
            <a:ext cx="6096000" cy="369332"/>
          </a:xfrm>
          <a:prstGeom prst="rect">
            <a:avLst/>
          </a:prstGeom>
          <a:noFill/>
          <a:ln>
            <a:solidFill>
              <a:schemeClr val="accent1">
                <a:lumMod val="40000"/>
                <a:lumOff val="60000"/>
              </a:schemeClr>
            </a:solidFill>
          </a:ln>
        </p:spPr>
        <p:txBody>
          <a:bodyPr wrap="square">
            <a:spAutoFit/>
          </a:bodyPr>
          <a:lstStyle/>
          <a:p>
            <a:r>
              <a:rPr lang="zh-CN" altLang="en-US" dirty="0"/>
              <a:t>https://github.com/pytorch/pytorch</a:t>
            </a:r>
          </a:p>
        </p:txBody>
      </p:sp>
      <p:sp>
        <p:nvSpPr>
          <p:cNvPr id="12" name="文本框 11">
            <a:extLst>
              <a:ext uri="{FF2B5EF4-FFF2-40B4-BE49-F238E27FC236}">
                <a16:creationId xmlns:a16="http://schemas.microsoft.com/office/drawing/2014/main" id="{F6E7225E-2908-F6C2-5380-3E511F1737D5}"/>
              </a:ext>
            </a:extLst>
          </p:cNvPr>
          <p:cNvSpPr txBox="1"/>
          <p:nvPr/>
        </p:nvSpPr>
        <p:spPr>
          <a:xfrm>
            <a:off x="752475" y="3680896"/>
            <a:ext cx="6096000" cy="369332"/>
          </a:xfrm>
          <a:prstGeom prst="rect">
            <a:avLst/>
          </a:prstGeom>
          <a:noFill/>
          <a:ln>
            <a:solidFill>
              <a:schemeClr val="accent1">
                <a:lumMod val="40000"/>
                <a:lumOff val="60000"/>
              </a:schemeClr>
            </a:solidFill>
          </a:ln>
        </p:spPr>
        <p:txBody>
          <a:bodyPr wrap="square">
            <a:spAutoFit/>
          </a:bodyPr>
          <a:lstStyle/>
          <a:p>
            <a:r>
              <a:rPr lang="zh-CN" altLang="en-US" dirty="0"/>
              <a:t>https://github.com/pytorch/examples</a:t>
            </a:r>
          </a:p>
        </p:txBody>
      </p:sp>
      <p:pic>
        <p:nvPicPr>
          <p:cNvPr id="14" name="图片 13">
            <a:extLst>
              <a:ext uri="{FF2B5EF4-FFF2-40B4-BE49-F238E27FC236}">
                <a16:creationId xmlns:a16="http://schemas.microsoft.com/office/drawing/2014/main" id="{3EA1CB49-357F-C67B-14E8-52B84D10CA35}"/>
              </a:ext>
            </a:extLst>
          </p:cNvPr>
          <p:cNvPicPr>
            <a:picLocks noChangeAspect="1"/>
          </p:cNvPicPr>
          <p:nvPr/>
        </p:nvPicPr>
        <p:blipFill>
          <a:blip r:embed="rId3"/>
          <a:stretch>
            <a:fillRect/>
          </a:stretch>
        </p:blipFill>
        <p:spPr>
          <a:xfrm>
            <a:off x="4679999" y="2564884"/>
            <a:ext cx="6759526" cy="3627434"/>
          </a:xfrm>
          <a:prstGeom prst="rect">
            <a:avLst/>
          </a:prstGeom>
        </p:spPr>
      </p:pic>
    </p:spTree>
    <p:extLst>
      <p:ext uri="{BB962C8B-B14F-4D97-AF65-F5344CB8AC3E}">
        <p14:creationId xmlns:p14="http://schemas.microsoft.com/office/powerpoint/2010/main" val="3574858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dirty="0"/>
              <a:t>https://github.com/pytorch/examples/tree/main/mnist</a:t>
            </a:r>
            <a:endParaRPr lang="zh-CN" altLang="en-US" dirty="0"/>
          </a:p>
        </p:txBody>
      </p:sp>
      <p:pic>
        <p:nvPicPr>
          <p:cNvPr id="5" name="图片 4">
            <a:extLst>
              <a:ext uri="{FF2B5EF4-FFF2-40B4-BE49-F238E27FC236}">
                <a16:creationId xmlns:a16="http://schemas.microsoft.com/office/drawing/2014/main" id="{258F5AAC-88F2-847C-2316-1EC100007A74}"/>
              </a:ext>
            </a:extLst>
          </p:cNvPr>
          <p:cNvPicPr>
            <a:picLocks noChangeAspect="1"/>
          </p:cNvPicPr>
          <p:nvPr/>
        </p:nvPicPr>
        <p:blipFill>
          <a:blip r:embed="rId2"/>
          <a:stretch>
            <a:fillRect/>
          </a:stretch>
        </p:blipFill>
        <p:spPr>
          <a:xfrm>
            <a:off x="950493" y="1817687"/>
            <a:ext cx="6474824" cy="1198264"/>
          </a:xfrm>
          <a:prstGeom prst="rect">
            <a:avLst/>
          </a:prstGeom>
        </p:spPr>
      </p:pic>
    </p:spTree>
    <p:extLst>
      <p:ext uri="{BB962C8B-B14F-4D97-AF65-F5344CB8AC3E}">
        <p14:creationId xmlns:p14="http://schemas.microsoft.com/office/powerpoint/2010/main" val="1050051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endParaRPr lang="zh-CN" altLang="en-US" dirty="0"/>
          </a:p>
        </p:txBody>
      </p:sp>
      <p:pic>
        <p:nvPicPr>
          <p:cNvPr id="4" name="图片 3">
            <a:extLst>
              <a:ext uri="{FF2B5EF4-FFF2-40B4-BE49-F238E27FC236}">
                <a16:creationId xmlns:a16="http://schemas.microsoft.com/office/drawing/2014/main" id="{23276AE1-AD66-50EA-B23F-D5734A588E09}"/>
              </a:ext>
            </a:extLst>
          </p:cNvPr>
          <p:cNvPicPr>
            <a:picLocks noChangeAspect="1"/>
          </p:cNvPicPr>
          <p:nvPr/>
        </p:nvPicPr>
        <p:blipFill>
          <a:blip r:embed="rId2"/>
          <a:stretch>
            <a:fillRect/>
          </a:stretch>
        </p:blipFill>
        <p:spPr>
          <a:xfrm>
            <a:off x="908439" y="1931560"/>
            <a:ext cx="6112172" cy="2735690"/>
          </a:xfrm>
          <a:prstGeom prst="rect">
            <a:avLst/>
          </a:prstGeom>
        </p:spPr>
      </p:pic>
      <p:pic>
        <p:nvPicPr>
          <p:cNvPr id="6" name="图片 5">
            <a:extLst>
              <a:ext uri="{FF2B5EF4-FFF2-40B4-BE49-F238E27FC236}">
                <a16:creationId xmlns:a16="http://schemas.microsoft.com/office/drawing/2014/main" id="{D12009A3-E415-6399-D63A-8907B2A9B764}"/>
              </a:ext>
            </a:extLst>
          </p:cNvPr>
          <p:cNvPicPr>
            <a:picLocks noChangeAspect="1"/>
          </p:cNvPicPr>
          <p:nvPr/>
        </p:nvPicPr>
        <p:blipFill>
          <a:blip r:embed="rId3"/>
          <a:stretch>
            <a:fillRect/>
          </a:stretch>
        </p:blipFill>
        <p:spPr>
          <a:xfrm>
            <a:off x="908439" y="4900157"/>
            <a:ext cx="4564776" cy="1592718"/>
          </a:xfrm>
          <a:prstGeom prst="rect">
            <a:avLst/>
          </a:prstGeom>
        </p:spPr>
      </p:pic>
    </p:spTree>
    <p:extLst>
      <p:ext uri="{BB962C8B-B14F-4D97-AF65-F5344CB8AC3E}">
        <p14:creationId xmlns:p14="http://schemas.microsoft.com/office/powerpoint/2010/main" val="3595526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endParaRPr lang="zh-CN" altLang="en-US" dirty="0"/>
          </a:p>
        </p:txBody>
      </p:sp>
      <p:pic>
        <p:nvPicPr>
          <p:cNvPr id="4" name="图片 3">
            <a:extLst>
              <a:ext uri="{FF2B5EF4-FFF2-40B4-BE49-F238E27FC236}">
                <a16:creationId xmlns:a16="http://schemas.microsoft.com/office/drawing/2014/main" id="{759CF8A7-D597-9ACB-BFE3-29D01BD80639}"/>
              </a:ext>
            </a:extLst>
          </p:cNvPr>
          <p:cNvPicPr>
            <a:picLocks noChangeAspect="1"/>
          </p:cNvPicPr>
          <p:nvPr/>
        </p:nvPicPr>
        <p:blipFill>
          <a:blip r:embed="rId2"/>
          <a:stretch>
            <a:fillRect/>
          </a:stretch>
        </p:blipFill>
        <p:spPr>
          <a:xfrm>
            <a:off x="838200" y="2141186"/>
            <a:ext cx="8377042" cy="1287814"/>
          </a:xfrm>
          <a:prstGeom prst="rect">
            <a:avLst/>
          </a:prstGeom>
        </p:spPr>
      </p:pic>
      <p:pic>
        <p:nvPicPr>
          <p:cNvPr id="6" name="图片 5">
            <a:extLst>
              <a:ext uri="{FF2B5EF4-FFF2-40B4-BE49-F238E27FC236}">
                <a16:creationId xmlns:a16="http://schemas.microsoft.com/office/drawing/2014/main" id="{26EE5C99-6D4C-179E-9496-2E21567A93D2}"/>
              </a:ext>
            </a:extLst>
          </p:cNvPr>
          <p:cNvPicPr>
            <a:picLocks noChangeAspect="1"/>
          </p:cNvPicPr>
          <p:nvPr/>
        </p:nvPicPr>
        <p:blipFill>
          <a:blip r:embed="rId3"/>
          <a:stretch>
            <a:fillRect/>
          </a:stretch>
        </p:blipFill>
        <p:spPr>
          <a:xfrm>
            <a:off x="838199" y="3766152"/>
            <a:ext cx="8637463" cy="1287814"/>
          </a:xfrm>
          <a:prstGeom prst="rect">
            <a:avLst/>
          </a:prstGeom>
        </p:spPr>
      </p:pic>
      <p:pic>
        <p:nvPicPr>
          <p:cNvPr id="8" name="图片 7">
            <a:extLst>
              <a:ext uri="{FF2B5EF4-FFF2-40B4-BE49-F238E27FC236}">
                <a16:creationId xmlns:a16="http://schemas.microsoft.com/office/drawing/2014/main" id="{63D8E847-0E80-E9A1-F265-D1907D93CB3C}"/>
              </a:ext>
            </a:extLst>
          </p:cNvPr>
          <p:cNvPicPr>
            <a:picLocks noChangeAspect="1"/>
          </p:cNvPicPr>
          <p:nvPr/>
        </p:nvPicPr>
        <p:blipFill>
          <a:blip r:embed="rId4"/>
          <a:stretch>
            <a:fillRect/>
          </a:stretch>
        </p:blipFill>
        <p:spPr>
          <a:xfrm>
            <a:off x="937031" y="5504463"/>
            <a:ext cx="7343926" cy="582011"/>
          </a:xfrm>
          <a:prstGeom prst="rect">
            <a:avLst/>
          </a:prstGeom>
        </p:spPr>
      </p:pic>
    </p:spTree>
    <p:extLst>
      <p:ext uri="{BB962C8B-B14F-4D97-AF65-F5344CB8AC3E}">
        <p14:creationId xmlns:p14="http://schemas.microsoft.com/office/powerpoint/2010/main" val="3526767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endParaRPr lang="zh-CN" altLang="en-US" dirty="0"/>
          </a:p>
        </p:txBody>
      </p:sp>
      <p:pic>
        <p:nvPicPr>
          <p:cNvPr id="4" name="图片 3">
            <a:extLst>
              <a:ext uri="{FF2B5EF4-FFF2-40B4-BE49-F238E27FC236}">
                <a16:creationId xmlns:a16="http://schemas.microsoft.com/office/drawing/2014/main" id="{DC95802A-3379-4343-CF3D-CEBD309F0B6E}"/>
              </a:ext>
            </a:extLst>
          </p:cNvPr>
          <p:cNvPicPr>
            <a:picLocks noChangeAspect="1"/>
          </p:cNvPicPr>
          <p:nvPr/>
        </p:nvPicPr>
        <p:blipFill>
          <a:blip r:embed="rId2"/>
          <a:stretch>
            <a:fillRect/>
          </a:stretch>
        </p:blipFill>
        <p:spPr>
          <a:xfrm>
            <a:off x="838200" y="2013491"/>
            <a:ext cx="5227773" cy="2164268"/>
          </a:xfrm>
          <a:prstGeom prst="rect">
            <a:avLst/>
          </a:prstGeom>
        </p:spPr>
      </p:pic>
    </p:spTree>
    <p:extLst>
      <p:ext uri="{BB962C8B-B14F-4D97-AF65-F5344CB8AC3E}">
        <p14:creationId xmlns:p14="http://schemas.microsoft.com/office/powerpoint/2010/main" val="82053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endParaRPr lang="zh-CN" altLang="en-US" dirty="0"/>
          </a:p>
        </p:txBody>
      </p:sp>
      <p:pic>
        <p:nvPicPr>
          <p:cNvPr id="4" name="图片 3">
            <a:extLst>
              <a:ext uri="{FF2B5EF4-FFF2-40B4-BE49-F238E27FC236}">
                <a16:creationId xmlns:a16="http://schemas.microsoft.com/office/drawing/2014/main" id="{F96E389F-6BF4-0CE3-3E0B-C78232ED3099}"/>
              </a:ext>
            </a:extLst>
          </p:cNvPr>
          <p:cNvPicPr>
            <a:picLocks noChangeAspect="1"/>
          </p:cNvPicPr>
          <p:nvPr/>
        </p:nvPicPr>
        <p:blipFill>
          <a:blip r:embed="rId2"/>
          <a:stretch>
            <a:fillRect/>
          </a:stretch>
        </p:blipFill>
        <p:spPr>
          <a:xfrm>
            <a:off x="838200" y="1809550"/>
            <a:ext cx="5166808" cy="4610500"/>
          </a:xfrm>
          <a:prstGeom prst="rect">
            <a:avLst/>
          </a:prstGeom>
        </p:spPr>
      </p:pic>
    </p:spTree>
    <p:extLst>
      <p:ext uri="{BB962C8B-B14F-4D97-AF65-F5344CB8AC3E}">
        <p14:creationId xmlns:p14="http://schemas.microsoft.com/office/powerpoint/2010/main" val="1594009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endParaRPr lang="zh-CN" altLang="en-US" dirty="0"/>
          </a:p>
        </p:txBody>
      </p:sp>
      <p:pic>
        <p:nvPicPr>
          <p:cNvPr id="4" name="图片 3">
            <a:extLst>
              <a:ext uri="{FF2B5EF4-FFF2-40B4-BE49-F238E27FC236}">
                <a16:creationId xmlns:a16="http://schemas.microsoft.com/office/drawing/2014/main" id="{6D42A213-EE6A-BC77-38B9-8B0F257AAC9B}"/>
              </a:ext>
            </a:extLst>
          </p:cNvPr>
          <p:cNvPicPr>
            <a:picLocks noChangeAspect="1"/>
          </p:cNvPicPr>
          <p:nvPr/>
        </p:nvPicPr>
        <p:blipFill>
          <a:blip r:embed="rId2"/>
          <a:stretch>
            <a:fillRect/>
          </a:stretch>
        </p:blipFill>
        <p:spPr>
          <a:xfrm>
            <a:off x="838200" y="2082041"/>
            <a:ext cx="6978994" cy="3471034"/>
          </a:xfrm>
          <a:prstGeom prst="rect">
            <a:avLst/>
          </a:prstGeom>
        </p:spPr>
      </p:pic>
    </p:spTree>
    <p:extLst>
      <p:ext uri="{BB962C8B-B14F-4D97-AF65-F5344CB8AC3E}">
        <p14:creationId xmlns:p14="http://schemas.microsoft.com/office/powerpoint/2010/main" val="1096812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endParaRPr lang="zh-CN" altLang="en-US" dirty="0"/>
          </a:p>
        </p:txBody>
      </p:sp>
      <p:pic>
        <p:nvPicPr>
          <p:cNvPr id="4" name="图片 3">
            <a:extLst>
              <a:ext uri="{FF2B5EF4-FFF2-40B4-BE49-F238E27FC236}">
                <a16:creationId xmlns:a16="http://schemas.microsoft.com/office/drawing/2014/main" id="{DCAC8BC8-4CA2-3E9E-B375-60354E737645}"/>
              </a:ext>
            </a:extLst>
          </p:cNvPr>
          <p:cNvPicPr>
            <a:picLocks noChangeAspect="1"/>
          </p:cNvPicPr>
          <p:nvPr/>
        </p:nvPicPr>
        <p:blipFill>
          <a:blip r:embed="rId2"/>
          <a:stretch>
            <a:fillRect/>
          </a:stretch>
        </p:blipFill>
        <p:spPr>
          <a:xfrm>
            <a:off x="765509" y="2200133"/>
            <a:ext cx="7987965" cy="3778686"/>
          </a:xfrm>
          <a:prstGeom prst="rect">
            <a:avLst/>
          </a:prstGeom>
        </p:spPr>
      </p:pic>
    </p:spTree>
    <p:extLst>
      <p:ext uri="{BB962C8B-B14F-4D97-AF65-F5344CB8AC3E}">
        <p14:creationId xmlns:p14="http://schemas.microsoft.com/office/powerpoint/2010/main" val="3146476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DB582-82B6-1EA9-9B97-E304B179BD59}"/>
              </a:ext>
            </a:extLst>
          </p:cNvPr>
          <p:cNvSpPr>
            <a:spLocks noGrp="1"/>
          </p:cNvSpPr>
          <p:nvPr>
            <p:ph type="title"/>
          </p:nvPr>
        </p:nvSpPr>
        <p:spPr/>
        <p:txBody>
          <a:bodyPr/>
          <a:lstStyle/>
          <a:p>
            <a:r>
              <a:rPr lang="en-US" altLang="zh-CN" dirty="0"/>
              <a:t>https://github.com/pytorch/examples/tree/main/word_language_model</a:t>
            </a:r>
            <a:endParaRPr lang="zh-CN" altLang="en-US" dirty="0"/>
          </a:p>
        </p:txBody>
      </p:sp>
      <p:sp>
        <p:nvSpPr>
          <p:cNvPr id="5" name="文本框 4">
            <a:extLst>
              <a:ext uri="{FF2B5EF4-FFF2-40B4-BE49-F238E27FC236}">
                <a16:creationId xmlns:a16="http://schemas.microsoft.com/office/drawing/2014/main" id="{520D90C7-8901-84D9-3EC2-22787368BCC7}"/>
              </a:ext>
            </a:extLst>
          </p:cNvPr>
          <p:cNvSpPr txBox="1"/>
          <p:nvPr/>
        </p:nvSpPr>
        <p:spPr>
          <a:xfrm>
            <a:off x="838200" y="1891784"/>
            <a:ext cx="6096000" cy="369332"/>
          </a:xfrm>
          <a:prstGeom prst="rect">
            <a:avLst/>
          </a:prstGeom>
          <a:noFill/>
          <a:ln>
            <a:solidFill>
              <a:schemeClr val="accent1">
                <a:lumMod val="40000"/>
                <a:lumOff val="60000"/>
              </a:schemeClr>
            </a:solidFill>
          </a:ln>
        </p:spPr>
        <p:txBody>
          <a:bodyPr wrap="square">
            <a:spAutoFit/>
          </a:bodyPr>
          <a:lstStyle/>
          <a:p>
            <a:pPr algn="l"/>
            <a:r>
              <a:rPr lang="en-US" altLang="zh-CN" b="1" i="0" dirty="0" err="1">
                <a:solidFill>
                  <a:srgbClr val="1F2328"/>
                </a:solidFill>
                <a:effectLst/>
                <a:latin typeface="-apple-system"/>
              </a:rPr>
              <a:t>ord</a:t>
            </a:r>
            <a:r>
              <a:rPr lang="en-US" altLang="zh-CN" b="1" i="0" dirty="0">
                <a:solidFill>
                  <a:srgbClr val="1F2328"/>
                </a:solidFill>
                <a:effectLst/>
                <a:latin typeface="-apple-system"/>
              </a:rPr>
              <a:t>-level Language Modeling using RNN and Transformer</a:t>
            </a:r>
          </a:p>
        </p:txBody>
      </p:sp>
      <p:sp>
        <p:nvSpPr>
          <p:cNvPr id="7" name="文本框 6">
            <a:extLst>
              <a:ext uri="{FF2B5EF4-FFF2-40B4-BE49-F238E27FC236}">
                <a16:creationId xmlns:a16="http://schemas.microsoft.com/office/drawing/2014/main" id="{BA9AB59E-2A8C-6B08-41F7-AF9DB8B53E8D}"/>
              </a:ext>
            </a:extLst>
          </p:cNvPr>
          <p:cNvSpPr txBox="1"/>
          <p:nvPr/>
        </p:nvSpPr>
        <p:spPr>
          <a:xfrm>
            <a:off x="752474" y="2628811"/>
            <a:ext cx="10296525" cy="646331"/>
          </a:xfrm>
          <a:prstGeom prst="rect">
            <a:avLst/>
          </a:prstGeom>
          <a:noFill/>
          <a:ln>
            <a:solidFill>
              <a:schemeClr val="accent1">
                <a:lumMod val="40000"/>
                <a:lumOff val="60000"/>
              </a:schemeClr>
            </a:solidFill>
          </a:ln>
        </p:spPr>
        <p:txBody>
          <a:bodyPr wrap="square">
            <a:spAutoFit/>
          </a:bodyPr>
          <a:lstStyle/>
          <a:p>
            <a:r>
              <a:rPr lang="zh-CN" altLang="en-US" dirty="0"/>
              <a:t>本示例在语言建模任务上训练多层RNN（Elman、GRU或LSTM）或Transformer。默认情况下，训练脚本使用提供的Wikitext-2数据集。然后，生成脚本可以使用经过训练的模型来生成新的文本。</a:t>
            </a:r>
          </a:p>
        </p:txBody>
      </p:sp>
      <p:pic>
        <p:nvPicPr>
          <p:cNvPr id="9" name="图片 8">
            <a:extLst>
              <a:ext uri="{FF2B5EF4-FFF2-40B4-BE49-F238E27FC236}">
                <a16:creationId xmlns:a16="http://schemas.microsoft.com/office/drawing/2014/main" id="{4103EFCB-1B18-4A5F-9A22-494E842A7305}"/>
              </a:ext>
            </a:extLst>
          </p:cNvPr>
          <p:cNvPicPr>
            <a:picLocks noChangeAspect="1"/>
          </p:cNvPicPr>
          <p:nvPr/>
        </p:nvPicPr>
        <p:blipFill>
          <a:blip r:embed="rId2"/>
          <a:stretch>
            <a:fillRect/>
          </a:stretch>
        </p:blipFill>
        <p:spPr>
          <a:xfrm>
            <a:off x="838200" y="3874709"/>
            <a:ext cx="10397850" cy="2126041"/>
          </a:xfrm>
          <a:prstGeom prst="rect">
            <a:avLst/>
          </a:prstGeom>
        </p:spPr>
      </p:pic>
    </p:spTree>
    <p:extLst>
      <p:ext uri="{BB962C8B-B14F-4D97-AF65-F5344CB8AC3E}">
        <p14:creationId xmlns:p14="http://schemas.microsoft.com/office/powerpoint/2010/main" val="2609598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E5B50-1B40-A36D-9B2A-49DA32F1D2E4}"/>
              </a:ext>
            </a:extLst>
          </p:cNvPr>
          <p:cNvSpPr>
            <a:spLocks noGrp="1"/>
          </p:cNvSpPr>
          <p:nvPr>
            <p:ph type="ctrTitle"/>
          </p:nvPr>
        </p:nvSpPr>
        <p:spPr/>
        <p:txBody>
          <a:bodyPr/>
          <a:lstStyle/>
          <a:p>
            <a:r>
              <a:rPr lang="zh-CN" altLang="en-US" dirty="0"/>
              <a:t>关心毕业</a:t>
            </a:r>
          </a:p>
        </p:txBody>
      </p:sp>
      <p:sp>
        <p:nvSpPr>
          <p:cNvPr id="3" name="副标题 2">
            <a:extLst>
              <a:ext uri="{FF2B5EF4-FFF2-40B4-BE49-F238E27FC236}">
                <a16:creationId xmlns:a16="http://schemas.microsoft.com/office/drawing/2014/main" id="{1B99C9BB-7FB8-E4B4-0E8E-5C428E601A8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902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zh-CN" altLang="en-US" dirty="0"/>
              <a:t>作者随感</a:t>
            </a:r>
          </a:p>
        </p:txBody>
      </p:sp>
      <p:sp>
        <p:nvSpPr>
          <p:cNvPr id="4" name="文本框 3">
            <a:extLst>
              <a:ext uri="{FF2B5EF4-FFF2-40B4-BE49-F238E27FC236}">
                <a16:creationId xmlns:a16="http://schemas.microsoft.com/office/drawing/2014/main" id="{9FEF5EC1-B5CF-533E-112B-73B11F2AF0F7}"/>
              </a:ext>
            </a:extLst>
          </p:cNvPr>
          <p:cNvSpPr txBox="1"/>
          <p:nvPr/>
        </p:nvSpPr>
        <p:spPr>
          <a:xfrm>
            <a:off x="838200" y="1826091"/>
            <a:ext cx="10515599" cy="923330"/>
          </a:xfrm>
          <a:prstGeom prst="rect">
            <a:avLst/>
          </a:prstGeom>
          <a:noFill/>
        </p:spPr>
        <p:txBody>
          <a:bodyPr wrap="square">
            <a:spAutoFit/>
          </a:bodyPr>
          <a:lstStyle/>
          <a:p>
            <a:r>
              <a:rPr lang="zh-CN" altLang="en-US" b="0" i="0" dirty="0">
                <a:solidFill>
                  <a:srgbClr val="121212"/>
                </a:solidFill>
                <a:effectLst/>
                <a:latin typeface="-apple-system"/>
              </a:rPr>
              <a:t>关于</a:t>
            </a:r>
            <a:r>
              <a:rPr lang="zh-CN" altLang="en-US" b="1" i="0" dirty="0">
                <a:solidFill>
                  <a:srgbClr val="121212"/>
                </a:solidFill>
                <a:effectLst/>
                <a:latin typeface="-apple-system"/>
              </a:rPr>
              <a:t>选题</a:t>
            </a:r>
            <a:r>
              <a:rPr lang="zh-CN" altLang="en-US" b="0" i="0" dirty="0">
                <a:solidFill>
                  <a:srgbClr val="121212"/>
                </a:solidFill>
                <a:effectLst/>
                <a:latin typeface="-apple-system"/>
              </a:rPr>
              <a:t>：首先这不是一个原创（</a:t>
            </a:r>
            <a:r>
              <a:rPr lang="en-US" altLang="zh-CN" b="0" i="0" dirty="0">
                <a:solidFill>
                  <a:srgbClr val="121212"/>
                </a:solidFill>
                <a:effectLst/>
                <a:latin typeface="-apple-system"/>
              </a:rPr>
              <a:t>Original</a:t>
            </a:r>
            <a:r>
              <a:rPr lang="zh-CN" altLang="en-US" b="0" i="0" dirty="0">
                <a:solidFill>
                  <a:srgbClr val="121212"/>
                </a:solidFill>
                <a:effectLst/>
                <a:latin typeface="-apple-system"/>
              </a:rPr>
              <a:t>）的科技，我也是偶然看到这篇</a:t>
            </a:r>
            <a:r>
              <a:rPr lang="en-US" altLang="zh-CN" b="0" i="0" dirty="0">
                <a:solidFill>
                  <a:srgbClr val="FF0000"/>
                </a:solidFill>
                <a:effectLst/>
                <a:latin typeface="-apple-system"/>
              </a:rPr>
              <a:t>SV2TTS</a:t>
            </a:r>
            <a:r>
              <a:rPr lang="zh-CN" altLang="en-US" b="0" i="0" dirty="0">
                <a:solidFill>
                  <a:srgbClr val="FF0000"/>
                </a:solidFill>
                <a:effectLst/>
                <a:latin typeface="-apple-system"/>
              </a:rPr>
              <a:t>论文及英文实现</a:t>
            </a:r>
            <a:r>
              <a:rPr lang="zh-CN" altLang="en-US" b="0" i="0" dirty="0">
                <a:solidFill>
                  <a:srgbClr val="121212"/>
                </a:solidFill>
                <a:effectLst/>
                <a:latin typeface="-apple-system"/>
              </a:rPr>
              <a:t>很感兴趣，自己又刚接触</a:t>
            </a:r>
            <a:r>
              <a:rPr lang="en-US" altLang="zh-CN" b="0" i="0" dirty="0" err="1">
                <a:solidFill>
                  <a:srgbClr val="FF0000"/>
                </a:solidFill>
                <a:effectLst/>
                <a:latin typeface="-apple-system"/>
              </a:rPr>
              <a:t>pytorch</a:t>
            </a:r>
            <a:r>
              <a:rPr lang="zh-CN" altLang="en-US" b="0" i="0" dirty="0">
                <a:solidFill>
                  <a:srgbClr val="121212"/>
                </a:solidFill>
                <a:effectLst/>
                <a:latin typeface="-apple-system"/>
              </a:rPr>
              <a:t>想练练手，并非业内的研究人员，只是作为兴趣来潮的开发者折腾了一下，没想到后续可玩性这么高。</a:t>
            </a:r>
            <a:endParaRPr lang="zh-CN" altLang="en-US" dirty="0"/>
          </a:p>
        </p:txBody>
      </p:sp>
      <p:sp>
        <p:nvSpPr>
          <p:cNvPr id="6" name="文本框 5">
            <a:extLst>
              <a:ext uri="{FF2B5EF4-FFF2-40B4-BE49-F238E27FC236}">
                <a16:creationId xmlns:a16="http://schemas.microsoft.com/office/drawing/2014/main" id="{DA179C41-331E-FE13-FF19-3DAD406E342E}"/>
              </a:ext>
            </a:extLst>
          </p:cNvPr>
          <p:cNvSpPr txBox="1"/>
          <p:nvPr/>
        </p:nvSpPr>
        <p:spPr>
          <a:xfrm>
            <a:off x="714376" y="2884824"/>
            <a:ext cx="10639423" cy="1477328"/>
          </a:xfrm>
          <a:prstGeom prst="rect">
            <a:avLst/>
          </a:prstGeom>
          <a:noFill/>
        </p:spPr>
        <p:txBody>
          <a:bodyPr wrap="square">
            <a:spAutoFit/>
          </a:bodyPr>
          <a:lstStyle/>
          <a:p>
            <a:r>
              <a:rPr lang="zh-CN" altLang="en-US" b="0" i="0" dirty="0">
                <a:solidFill>
                  <a:srgbClr val="121212"/>
                </a:solidFill>
                <a:effectLst/>
                <a:latin typeface="-apple-system"/>
              </a:rPr>
              <a:t>关于</a:t>
            </a:r>
            <a:r>
              <a:rPr lang="zh-CN" altLang="en-US" b="1" i="0" dirty="0">
                <a:solidFill>
                  <a:srgbClr val="121212"/>
                </a:solidFill>
                <a:effectLst/>
                <a:latin typeface="-apple-system"/>
              </a:rPr>
              <a:t>开源</a:t>
            </a:r>
            <a:r>
              <a:rPr lang="zh-CN" altLang="en-US" b="0" i="0" dirty="0">
                <a:solidFill>
                  <a:srgbClr val="121212"/>
                </a:solidFill>
                <a:effectLst/>
                <a:latin typeface="-apple-system"/>
              </a:rPr>
              <a:t>：项目开源之处就有业内人事跟我交流时提到，</a:t>
            </a:r>
            <a:r>
              <a:rPr lang="zh-CN" altLang="en-US" b="1" i="0" dirty="0">
                <a:solidFill>
                  <a:srgbClr val="FF0000"/>
                </a:solidFill>
                <a:effectLst/>
                <a:latin typeface="-apple-system"/>
              </a:rPr>
              <a:t>这样的</a:t>
            </a:r>
            <a:r>
              <a:rPr lang="en-US" altLang="zh-CN" b="1" i="0" dirty="0">
                <a:solidFill>
                  <a:srgbClr val="FF0000"/>
                </a:solidFill>
                <a:effectLst/>
                <a:latin typeface="-apple-system"/>
              </a:rPr>
              <a:t>AI</a:t>
            </a:r>
            <a:r>
              <a:rPr lang="zh-CN" altLang="en-US" b="1" i="0" dirty="0">
                <a:solidFill>
                  <a:srgbClr val="FF0000"/>
                </a:solidFill>
                <a:effectLst/>
                <a:latin typeface="-apple-system"/>
              </a:rPr>
              <a:t>技术没多大的门槛，都是大公司玩剩下的，效果也难以达到商用水平</a:t>
            </a:r>
            <a:r>
              <a:rPr lang="zh-CN" altLang="en-US" b="0" i="0" dirty="0">
                <a:solidFill>
                  <a:srgbClr val="121212"/>
                </a:solidFill>
                <a:effectLst/>
                <a:latin typeface="-apple-system"/>
              </a:rPr>
              <a:t>。我一听，感觉这更要开源了，一方面在各大厂技术与训练数据垄断的大环境下，守着这么点技术成果肯定是玩不出啥花来的，不如开放出来让网友共建；另一方面，技术门槛与商业化也不是我开源这个项目的初心，还不如让我通过这个项目与想象力无敌的广大网友联系一起，找找灵感。</a:t>
            </a:r>
            <a:endParaRPr lang="zh-CN" altLang="en-US" dirty="0"/>
          </a:p>
        </p:txBody>
      </p:sp>
      <p:sp>
        <p:nvSpPr>
          <p:cNvPr id="8" name="文本框 7">
            <a:extLst>
              <a:ext uri="{FF2B5EF4-FFF2-40B4-BE49-F238E27FC236}">
                <a16:creationId xmlns:a16="http://schemas.microsoft.com/office/drawing/2014/main" id="{2ED25A3D-F32C-D7D0-99A7-8D63BD807276}"/>
              </a:ext>
            </a:extLst>
          </p:cNvPr>
          <p:cNvSpPr txBox="1"/>
          <p:nvPr/>
        </p:nvSpPr>
        <p:spPr>
          <a:xfrm>
            <a:off x="838199" y="5720834"/>
            <a:ext cx="6096000" cy="369332"/>
          </a:xfrm>
          <a:prstGeom prst="rect">
            <a:avLst/>
          </a:prstGeom>
          <a:noFill/>
        </p:spPr>
        <p:txBody>
          <a:bodyPr wrap="square">
            <a:spAutoFit/>
          </a:bodyPr>
          <a:lstStyle/>
          <a:p>
            <a:r>
              <a:rPr lang="zh-CN" altLang="en-US" dirty="0"/>
              <a:t>https://zhuanlan.zhihu.com/p/455223696</a:t>
            </a:r>
          </a:p>
        </p:txBody>
      </p:sp>
      <p:sp>
        <p:nvSpPr>
          <p:cNvPr id="10" name="文本框 9">
            <a:extLst>
              <a:ext uri="{FF2B5EF4-FFF2-40B4-BE49-F238E27FC236}">
                <a16:creationId xmlns:a16="http://schemas.microsoft.com/office/drawing/2014/main" id="{6192A179-862B-A051-DE8B-88AE9C8AEA2D}"/>
              </a:ext>
            </a:extLst>
          </p:cNvPr>
          <p:cNvSpPr txBox="1"/>
          <p:nvPr/>
        </p:nvSpPr>
        <p:spPr>
          <a:xfrm>
            <a:off x="838199" y="4497555"/>
            <a:ext cx="10239376" cy="923330"/>
          </a:xfrm>
          <a:prstGeom prst="rect">
            <a:avLst/>
          </a:prstGeom>
          <a:noFill/>
        </p:spPr>
        <p:txBody>
          <a:bodyPr wrap="square">
            <a:spAutoFit/>
          </a:bodyPr>
          <a:lstStyle/>
          <a:p>
            <a:r>
              <a:rPr lang="zh-CN" altLang="en-US" b="0" i="0" dirty="0">
                <a:solidFill>
                  <a:srgbClr val="121212"/>
                </a:solidFill>
                <a:effectLst/>
                <a:latin typeface="-apple-system"/>
              </a:rPr>
              <a:t>项目</a:t>
            </a:r>
            <a:r>
              <a:rPr lang="zh-CN" altLang="en-US" b="1" i="0" dirty="0">
                <a:solidFill>
                  <a:srgbClr val="121212"/>
                </a:solidFill>
                <a:effectLst/>
                <a:latin typeface="-apple-system"/>
              </a:rPr>
              <a:t>方向</a:t>
            </a:r>
            <a:r>
              <a:rPr lang="zh-CN" altLang="en-US" b="0" i="0" dirty="0">
                <a:solidFill>
                  <a:srgbClr val="121212"/>
                </a:solidFill>
                <a:effectLst/>
                <a:latin typeface="-apple-system"/>
              </a:rPr>
              <a:t>：其实相比其他</a:t>
            </a:r>
            <a:r>
              <a:rPr lang="en-US" altLang="zh-CN" b="0" i="0" dirty="0">
                <a:solidFill>
                  <a:srgbClr val="121212"/>
                </a:solidFill>
                <a:effectLst/>
                <a:latin typeface="-apple-system"/>
              </a:rPr>
              <a:t>TTS</a:t>
            </a:r>
            <a:r>
              <a:rPr lang="zh-CN" altLang="en-US" b="0" i="0" dirty="0">
                <a:solidFill>
                  <a:srgbClr val="121212"/>
                </a:solidFill>
                <a:effectLst/>
                <a:latin typeface="-apple-system"/>
              </a:rPr>
              <a:t>模型，</a:t>
            </a:r>
            <a:r>
              <a:rPr lang="en-US" altLang="zh-CN" b="0" i="0" dirty="0" err="1">
                <a:solidFill>
                  <a:srgbClr val="121212"/>
                </a:solidFill>
                <a:effectLst/>
                <a:latin typeface="-apple-system"/>
              </a:rPr>
              <a:t>MockingBird</a:t>
            </a:r>
            <a:r>
              <a:rPr lang="zh-CN" altLang="en-US" b="0" i="0" dirty="0">
                <a:solidFill>
                  <a:srgbClr val="121212"/>
                </a:solidFill>
                <a:effectLst/>
                <a:latin typeface="-apple-system"/>
              </a:rPr>
              <a:t>的模型在拟真程度是完全没有优势的，主要优势还是快、简单，适合很多对</a:t>
            </a:r>
            <a:r>
              <a:rPr lang="en-US" altLang="zh-CN" b="0" i="0" dirty="0">
                <a:solidFill>
                  <a:srgbClr val="121212"/>
                </a:solidFill>
                <a:effectLst/>
                <a:latin typeface="-apple-system"/>
              </a:rPr>
              <a:t>AI</a:t>
            </a:r>
            <a:r>
              <a:rPr lang="zh-CN" altLang="en-US" b="0" i="0" dirty="0">
                <a:solidFill>
                  <a:srgbClr val="121212"/>
                </a:solidFill>
                <a:effectLst/>
                <a:latin typeface="-apple-system"/>
              </a:rPr>
              <a:t>和语音合成感兴趣的爱好者可以快速上手，所以很早我则更多从项目上手过程优化入手，让更多人可以通过参考简单的教程便可跑通一个</a:t>
            </a:r>
            <a:r>
              <a:rPr lang="en-US" altLang="zh-CN" b="0" i="0" dirty="0">
                <a:solidFill>
                  <a:srgbClr val="121212"/>
                </a:solidFill>
                <a:effectLst/>
                <a:latin typeface="-apple-system"/>
              </a:rPr>
              <a:t>AI</a:t>
            </a:r>
            <a:r>
              <a:rPr lang="zh-CN" altLang="en-US" b="0" i="0" dirty="0">
                <a:solidFill>
                  <a:srgbClr val="121212"/>
                </a:solidFill>
                <a:effectLst/>
                <a:latin typeface="-apple-system"/>
              </a:rPr>
              <a:t>语音合成项目。</a:t>
            </a:r>
            <a:endParaRPr lang="zh-CN" altLang="en-US" dirty="0"/>
          </a:p>
        </p:txBody>
      </p:sp>
    </p:spTree>
    <p:extLst>
      <p:ext uri="{BB962C8B-B14F-4D97-AF65-F5344CB8AC3E}">
        <p14:creationId xmlns:p14="http://schemas.microsoft.com/office/powerpoint/2010/main" val="1783498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normAutofit/>
          </a:bodyPr>
          <a:lstStyle/>
          <a:p>
            <a:pPr algn="ctr"/>
            <a:r>
              <a:rPr lang="en-US" altLang="zh-CN" b="1" i="0" dirty="0">
                <a:solidFill>
                  <a:srgbClr val="222226"/>
                </a:solidFill>
                <a:effectLst/>
                <a:latin typeface="PingFang SC"/>
              </a:rPr>
              <a:t>2023</a:t>
            </a:r>
            <a:r>
              <a:rPr lang="zh-CN" altLang="en-US" b="1" i="0" dirty="0">
                <a:solidFill>
                  <a:srgbClr val="222226"/>
                </a:solidFill>
                <a:effectLst/>
                <a:latin typeface="PingFang SC"/>
              </a:rPr>
              <a:t>届算法岗面经题：</a:t>
            </a:r>
            <a:endParaRPr lang="zh-CN" altLang="en-US" dirty="0"/>
          </a:p>
        </p:txBody>
      </p:sp>
      <p:sp>
        <p:nvSpPr>
          <p:cNvPr id="4" name="文本框 3">
            <a:extLst>
              <a:ext uri="{FF2B5EF4-FFF2-40B4-BE49-F238E27FC236}">
                <a16:creationId xmlns:a16="http://schemas.microsoft.com/office/drawing/2014/main" id="{E6247B46-B9D2-7FF2-BC75-17D5D1777FEF}"/>
              </a:ext>
            </a:extLst>
          </p:cNvPr>
          <p:cNvSpPr txBox="1"/>
          <p:nvPr/>
        </p:nvSpPr>
        <p:spPr>
          <a:xfrm>
            <a:off x="838200" y="2456483"/>
            <a:ext cx="9906000" cy="369332"/>
          </a:xfrm>
          <a:prstGeom prst="rect">
            <a:avLst/>
          </a:prstGeom>
          <a:noFill/>
          <a:ln>
            <a:solidFill>
              <a:schemeClr val="accent1">
                <a:lumMod val="40000"/>
                <a:lumOff val="60000"/>
              </a:schemeClr>
            </a:solidFill>
          </a:ln>
        </p:spPr>
        <p:txBody>
          <a:bodyPr wrap="square">
            <a:spAutoFit/>
          </a:bodyPr>
          <a:lstStyle/>
          <a:p>
            <a:r>
              <a:rPr lang="zh-CN" altLang="en-US" dirty="0"/>
              <a:t>https://ugirc.blog.csdn.net/article/details/96702618?spm=1001.2014.3001.5502</a:t>
            </a:r>
          </a:p>
        </p:txBody>
      </p:sp>
      <p:sp>
        <p:nvSpPr>
          <p:cNvPr id="5" name="文本框 4">
            <a:extLst>
              <a:ext uri="{FF2B5EF4-FFF2-40B4-BE49-F238E27FC236}">
                <a16:creationId xmlns:a16="http://schemas.microsoft.com/office/drawing/2014/main" id="{89BBDE37-078A-508E-848C-1F20AB2F759F}"/>
              </a:ext>
            </a:extLst>
          </p:cNvPr>
          <p:cNvSpPr txBox="1"/>
          <p:nvPr/>
        </p:nvSpPr>
        <p:spPr>
          <a:xfrm>
            <a:off x="838200" y="3692603"/>
            <a:ext cx="6096000" cy="369332"/>
          </a:xfrm>
          <a:prstGeom prst="rect">
            <a:avLst/>
          </a:prstGeom>
          <a:noFill/>
        </p:spPr>
        <p:txBody>
          <a:bodyPr wrap="square">
            <a:spAutoFit/>
          </a:bodyPr>
          <a:lstStyle/>
          <a:p>
            <a:r>
              <a:rPr lang="zh-CN" altLang="en-US" dirty="0"/>
              <a:t>https://www.bilibili.com/read/cv21960466/</a:t>
            </a:r>
          </a:p>
        </p:txBody>
      </p:sp>
      <p:sp>
        <p:nvSpPr>
          <p:cNvPr id="7" name="文本框 6">
            <a:extLst>
              <a:ext uri="{FF2B5EF4-FFF2-40B4-BE49-F238E27FC236}">
                <a16:creationId xmlns:a16="http://schemas.microsoft.com/office/drawing/2014/main" id="{6C9FC3C4-F81E-C8D9-F10C-1F055F798F66}"/>
              </a:ext>
            </a:extLst>
          </p:cNvPr>
          <p:cNvSpPr txBox="1"/>
          <p:nvPr/>
        </p:nvSpPr>
        <p:spPr>
          <a:xfrm>
            <a:off x="838200" y="1976348"/>
            <a:ext cx="6096000" cy="369332"/>
          </a:xfrm>
          <a:prstGeom prst="rect">
            <a:avLst/>
          </a:prstGeom>
          <a:noFill/>
        </p:spPr>
        <p:txBody>
          <a:bodyPr wrap="square">
            <a:spAutoFit/>
          </a:bodyPr>
          <a:lstStyle/>
          <a:p>
            <a:r>
              <a:rPr lang="zh-CN" altLang="en-US" b="1" i="0" dirty="0">
                <a:solidFill>
                  <a:srgbClr val="222226"/>
                </a:solidFill>
                <a:effectLst/>
                <a:latin typeface="PingFang SC"/>
              </a:rPr>
              <a:t>训练深度学习模型时</a:t>
            </a:r>
            <a:r>
              <a:rPr lang="en-US" altLang="zh-CN" b="1" i="0" dirty="0">
                <a:solidFill>
                  <a:srgbClr val="222226"/>
                </a:solidFill>
                <a:effectLst/>
                <a:latin typeface="PingFang SC"/>
              </a:rPr>
              <a:t>loss</a:t>
            </a:r>
            <a:r>
              <a:rPr lang="zh-CN" altLang="en-US" b="1" i="0" dirty="0">
                <a:solidFill>
                  <a:srgbClr val="222226"/>
                </a:solidFill>
                <a:effectLst/>
                <a:latin typeface="PingFang SC"/>
              </a:rPr>
              <a:t>除以</a:t>
            </a:r>
            <a:r>
              <a:rPr lang="en-US" altLang="zh-CN" b="1" i="0" dirty="0">
                <a:solidFill>
                  <a:srgbClr val="222226"/>
                </a:solidFill>
                <a:effectLst/>
                <a:latin typeface="PingFang SC"/>
              </a:rPr>
              <a:t>10</a:t>
            </a:r>
            <a:r>
              <a:rPr lang="zh-CN" altLang="en-US" b="1" i="0" dirty="0">
                <a:solidFill>
                  <a:srgbClr val="222226"/>
                </a:solidFill>
                <a:effectLst/>
                <a:latin typeface="PingFang SC"/>
              </a:rPr>
              <a:t>和学习率除以</a:t>
            </a:r>
            <a:r>
              <a:rPr lang="en-US" altLang="zh-CN" b="1" i="0" dirty="0">
                <a:solidFill>
                  <a:srgbClr val="222226"/>
                </a:solidFill>
                <a:effectLst/>
                <a:latin typeface="PingFang SC"/>
              </a:rPr>
              <a:t>10</a:t>
            </a:r>
            <a:r>
              <a:rPr lang="zh-CN" altLang="en-US" b="1" i="0" dirty="0">
                <a:solidFill>
                  <a:srgbClr val="222226"/>
                </a:solidFill>
                <a:effectLst/>
                <a:latin typeface="PingFang SC"/>
              </a:rPr>
              <a:t>真的等价吗</a:t>
            </a:r>
            <a:endParaRPr lang="zh-CN" altLang="en-US" dirty="0"/>
          </a:p>
        </p:txBody>
      </p:sp>
      <p:sp>
        <p:nvSpPr>
          <p:cNvPr id="9" name="文本框 8">
            <a:extLst>
              <a:ext uri="{FF2B5EF4-FFF2-40B4-BE49-F238E27FC236}">
                <a16:creationId xmlns:a16="http://schemas.microsoft.com/office/drawing/2014/main" id="{012A70D5-ACB5-2E92-DE48-FC37FDF09EA5}"/>
              </a:ext>
            </a:extLst>
          </p:cNvPr>
          <p:cNvSpPr txBox="1"/>
          <p:nvPr/>
        </p:nvSpPr>
        <p:spPr>
          <a:xfrm>
            <a:off x="838200" y="3166876"/>
            <a:ext cx="6096000" cy="369332"/>
          </a:xfrm>
          <a:prstGeom prst="rect">
            <a:avLst/>
          </a:prstGeom>
          <a:noFill/>
        </p:spPr>
        <p:txBody>
          <a:bodyPr wrap="square">
            <a:spAutoFit/>
          </a:bodyPr>
          <a:lstStyle/>
          <a:p>
            <a:r>
              <a:rPr lang="en-US" altLang="zh-CN" b="1" i="0" dirty="0">
                <a:solidFill>
                  <a:srgbClr val="222222"/>
                </a:solidFill>
                <a:effectLst/>
                <a:latin typeface="-apple-system"/>
              </a:rPr>
              <a:t>2023</a:t>
            </a:r>
            <a:r>
              <a:rPr lang="zh-CN" altLang="en-US" b="1" i="0" dirty="0">
                <a:solidFill>
                  <a:srgbClr val="222222"/>
                </a:solidFill>
                <a:effectLst/>
                <a:latin typeface="-apple-system"/>
              </a:rPr>
              <a:t>最新大厂</a:t>
            </a:r>
            <a:r>
              <a:rPr lang="en-US" altLang="zh-CN" b="1" i="0" dirty="0">
                <a:solidFill>
                  <a:srgbClr val="222222"/>
                </a:solidFill>
                <a:effectLst/>
                <a:latin typeface="-apple-system"/>
              </a:rPr>
              <a:t>AI</a:t>
            </a:r>
            <a:r>
              <a:rPr lang="zh-CN" altLang="en-US" b="1" i="0" dirty="0">
                <a:solidFill>
                  <a:srgbClr val="222222"/>
                </a:solidFill>
                <a:effectLst/>
                <a:latin typeface="-apple-system"/>
              </a:rPr>
              <a:t>面试真题！手慢无哦！</a:t>
            </a:r>
            <a:endParaRPr lang="zh-CN" altLang="en-US" dirty="0"/>
          </a:p>
        </p:txBody>
      </p:sp>
    </p:spTree>
    <p:extLst>
      <p:ext uri="{BB962C8B-B14F-4D97-AF65-F5344CB8AC3E}">
        <p14:creationId xmlns:p14="http://schemas.microsoft.com/office/powerpoint/2010/main" val="1220634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60B16-EDA3-F901-4FFD-6D1A1E29AF4A}"/>
              </a:ext>
            </a:extLst>
          </p:cNvPr>
          <p:cNvSpPr>
            <a:spLocks noGrp="1"/>
          </p:cNvSpPr>
          <p:nvPr>
            <p:ph type="title"/>
          </p:nvPr>
        </p:nvSpPr>
        <p:spPr>
          <a:xfrm>
            <a:off x="685800" y="2994025"/>
            <a:ext cx="10515600" cy="1325563"/>
          </a:xfrm>
        </p:spPr>
        <p:txBody>
          <a:bodyPr/>
          <a:lstStyle/>
          <a:p>
            <a:pPr algn="ctr"/>
            <a:r>
              <a:rPr lang="zh-CN" altLang="en-US" dirty="0"/>
              <a:t>谢谢观赏</a:t>
            </a:r>
          </a:p>
        </p:txBody>
      </p:sp>
    </p:spTree>
    <p:extLst>
      <p:ext uri="{BB962C8B-B14F-4D97-AF65-F5344CB8AC3E}">
        <p14:creationId xmlns:p14="http://schemas.microsoft.com/office/powerpoint/2010/main" val="276434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E5B50-1B40-A36D-9B2A-49DA32F1D2E4}"/>
              </a:ext>
            </a:extLst>
          </p:cNvPr>
          <p:cNvSpPr>
            <a:spLocks noGrp="1"/>
          </p:cNvSpPr>
          <p:nvPr>
            <p:ph type="ctrTitle"/>
          </p:nvPr>
        </p:nvSpPr>
        <p:spPr/>
        <p:txBody>
          <a:bodyPr/>
          <a:lstStyle/>
          <a:p>
            <a:r>
              <a:rPr lang="en-US" altLang="zh-CN" dirty="0" err="1">
                <a:hlinkClick r:id="rId2"/>
              </a:rPr>
              <a:t>Babysor</a:t>
            </a:r>
            <a:r>
              <a:rPr lang="zh-CN" altLang="en-US" dirty="0"/>
              <a:t>的成长之路</a:t>
            </a:r>
          </a:p>
        </p:txBody>
      </p:sp>
      <p:sp>
        <p:nvSpPr>
          <p:cNvPr id="3" name="副标题 2">
            <a:extLst>
              <a:ext uri="{FF2B5EF4-FFF2-40B4-BE49-F238E27FC236}">
                <a16:creationId xmlns:a16="http://schemas.microsoft.com/office/drawing/2014/main" id="{1B99C9BB-7FB8-E4B4-0E8E-5C428E601A8A}"/>
              </a:ext>
            </a:extLst>
          </p:cNvPr>
          <p:cNvSpPr>
            <a:spLocks noGrp="1"/>
          </p:cNvSpPr>
          <p:nvPr>
            <p:ph type="subTitle" idx="1"/>
          </p:nvPr>
        </p:nvSpPr>
        <p:spPr/>
        <p:txBody>
          <a:bodyPr/>
          <a:lstStyle/>
          <a:p>
            <a:r>
              <a:rPr lang="zh-CN" altLang="en-US" dirty="0"/>
              <a:t>从</a:t>
            </a:r>
            <a:r>
              <a:rPr lang="en-US" altLang="zh-CN" dirty="0" err="1"/>
              <a:t>github</a:t>
            </a:r>
            <a:r>
              <a:rPr lang="zh-CN" altLang="en-US" dirty="0"/>
              <a:t>项目上观察</a:t>
            </a:r>
          </a:p>
        </p:txBody>
      </p:sp>
      <p:pic>
        <p:nvPicPr>
          <p:cNvPr id="5" name="图片 4">
            <a:extLst>
              <a:ext uri="{FF2B5EF4-FFF2-40B4-BE49-F238E27FC236}">
                <a16:creationId xmlns:a16="http://schemas.microsoft.com/office/drawing/2014/main" id="{47C2E4BF-DA2D-DC7D-7884-E600220BDBC3}"/>
              </a:ext>
            </a:extLst>
          </p:cNvPr>
          <p:cNvPicPr>
            <a:picLocks noChangeAspect="1"/>
          </p:cNvPicPr>
          <p:nvPr/>
        </p:nvPicPr>
        <p:blipFill>
          <a:blip r:embed="rId3"/>
          <a:stretch>
            <a:fillRect/>
          </a:stretch>
        </p:blipFill>
        <p:spPr>
          <a:xfrm>
            <a:off x="392297" y="3509963"/>
            <a:ext cx="3063505" cy="2964437"/>
          </a:xfrm>
          <a:prstGeom prst="rect">
            <a:avLst/>
          </a:prstGeom>
        </p:spPr>
      </p:pic>
      <p:pic>
        <p:nvPicPr>
          <p:cNvPr id="7" name="图片 6">
            <a:extLst>
              <a:ext uri="{FF2B5EF4-FFF2-40B4-BE49-F238E27FC236}">
                <a16:creationId xmlns:a16="http://schemas.microsoft.com/office/drawing/2014/main" id="{8EACDAE3-BCD3-EED0-249E-AAE1554B8C6E}"/>
              </a:ext>
            </a:extLst>
          </p:cNvPr>
          <p:cNvPicPr>
            <a:picLocks noChangeAspect="1"/>
          </p:cNvPicPr>
          <p:nvPr/>
        </p:nvPicPr>
        <p:blipFill>
          <a:blip r:embed="rId4"/>
          <a:stretch>
            <a:fillRect/>
          </a:stretch>
        </p:blipFill>
        <p:spPr>
          <a:xfrm>
            <a:off x="9132703" y="367169"/>
            <a:ext cx="2667000" cy="2466061"/>
          </a:xfrm>
          <a:prstGeom prst="rect">
            <a:avLst/>
          </a:prstGeom>
        </p:spPr>
      </p:pic>
    </p:spTree>
    <p:extLst>
      <p:ext uri="{BB962C8B-B14F-4D97-AF65-F5344CB8AC3E}">
        <p14:creationId xmlns:p14="http://schemas.microsoft.com/office/powerpoint/2010/main" val="20277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dirty="0"/>
              <a:t>1</a:t>
            </a:r>
            <a:r>
              <a:rPr lang="zh-CN" altLang="en-US" dirty="0"/>
              <a:t>、普通</a:t>
            </a:r>
            <a:r>
              <a:rPr lang="en-US" altLang="zh-CN" dirty="0"/>
              <a:t>Java</a:t>
            </a:r>
            <a:r>
              <a:rPr lang="zh-CN" altLang="en-US" dirty="0"/>
              <a:t>程序员</a:t>
            </a:r>
          </a:p>
        </p:txBody>
      </p:sp>
      <p:pic>
        <p:nvPicPr>
          <p:cNvPr id="4" name="图片 3">
            <a:extLst>
              <a:ext uri="{FF2B5EF4-FFF2-40B4-BE49-F238E27FC236}">
                <a16:creationId xmlns:a16="http://schemas.microsoft.com/office/drawing/2014/main" id="{31B9E4D9-AE5E-F119-22F3-4064DC16D597}"/>
              </a:ext>
            </a:extLst>
          </p:cNvPr>
          <p:cNvPicPr>
            <a:picLocks noChangeAspect="1"/>
          </p:cNvPicPr>
          <p:nvPr/>
        </p:nvPicPr>
        <p:blipFill>
          <a:blip r:embed="rId2"/>
          <a:stretch>
            <a:fillRect/>
          </a:stretch>
        </p:blipFill>
        <p:spPr>
          <a:xfrm>
            <a:off x="838200" y="1817323"/>
            <a:ext cx="4397121" cy="1089754"/>
          </a:xfrm>
          <a:prstGeom prst="rect">
            <a:avLst/>
          </a:prstGeom>
        </p:spPr>
      </p:pic>
      <p:pic>
        <p:nvPicPr>
          <p:cNvPr id="6" name="图片 5">
            <a:extLst>
              <a:ext uri="{FF2B5EF4-FFF2-40B4-BE49-F238E27FC236}">
                <a16:creationId xmlns:a16="http://schemas.microsoft.com/office/drawing/2014/main" id="{8EDA0187-B2BA-0DF2-DD30-3A21D5285B24}"/>
              </a:ext>
            </a:extLst>
          </p:cNvPr>
          <p:cNvPicPr>
            <a:picLocks noChangeAspect="1"/>
          </p:cNvPicPr>
          <p:nvPr/>
        </p:nvPicPr>
        <p:blipFill>
          <a:blip r:embed="rId3"/>
          <a:stretch>
            <a:fillRect/>
          </a:stretch>
        </p:blipFill>
        <p:spPr>
          <a:xfrm>
            <a:off x="4295457" y="1584800"/>
            <a:ext cx="7965421" cy="4015900"/>
          </a:xfrm>
          <a:prstGeom prst="rect">
            <a:avLst/>
          </a:prstGeom>
        </p:spPr>
      </p:pic>
      <p:pic>
        <p:nvPicPr>
          <p:cNvPr id="8" name="图片 7">
            <a:extLst>
              <a:ext uri="{FF2B5EF4-FFF2-40B4-BE49-F238E27FC236}">
                <a16:creationId xmlns:a16="http://schemas.microsoft.com/office/drawing/2014/main" id="{C99534E6-2E30-CDEC-2D6C-2DD452FFD2D6}"/>
              </a:ext>
            </a:extLst>
          </p:cNvPr>
          <p:cNvPicPr>
            <a:picLocks noChangeAspect="1"/>
          </p:cNvPicPr>
          <p:nvPr/>
        </p:nvPicPr>
        <p:blipFill>
          <a:blip r:embed="rId4"/>
          <a:stretch>
            <a:fillRect/>
          </a:stretch>
        </p:blipFill>
        <p:spPr>
          <a:xfrm>
            <a:off x="1061748" y="2907077"/>
            <a:ext cx="3010161" cy="2270957"/>
          </a:xfrm>
          <a:prstGeom prst="rect">
            <a:avLst/>
          </a:prstGeom>
        </p:spPr>
      </p:pic>
      <p:pic>
        <p:nvPicPr>
          <p:cNvPr id="10" name="图片 9">
            <a:extLst>
              <a:ext uri="{FF2B5EF4-FFF2-40B4-BE49-F238E27FC236}">
                <a16:creationId xmlns:a16="http://schemas.microsoft.com/office/drawing/2014/main" id="{138D03FE-2893-2E96-8949-D4648564BEC7}"/>
              </a:ext>
            </a:extLst>
          </p:cNvPr>
          <p:cNvPicPr>
            <a:picLocks noChangeAspect="1"/>
          </p:cNvPicPr>
          <p:nvPr/>
        </p:nvPicPr>
        <p:blipFill>
          <a:blip r:embed="rId5"/>
          <a:stretch>
            <a:fillRect/>
          </a:stretch>
        </p:blipFill>
        <p:spPr>
          <a:xfrm>
            <a:off x="1061748" y="5276330"/>
            <a:ext cx="891617" cy="335309"/>
          </a:xfrm>
          <a:prstGeom prst="rect">
            <a:avLst/>
          </a:prstGeom>
        </p:spPr>
      </p:pic>
    </p:spTree>
    <p:extLst>
      <p:ext uri="{BB962C8B-B14F-4D97-AF65-F5344CB8AC3E}">
        <p14:creationId xmlns:p14="http://schemas.microsoft.com/office/powerpoint/2010/main" val="464364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dirty="0"/>
              <a:t>2</a:t>
            </a:r>
            <a:r>
              <a:rPr lang="zh-CN" altLang="en-US" dirty="0"/>
              <a:t>、关注开源项目</a:t>
            </a:r>
          </a:p>
        </p:txBody>
      </p:sp>
      <p:pic>
        <p:nvPicPr>
          <p:cNvPr id="4" name="图片 3">
            <a:extLst>
              <a:ext uri="{FF2B5EF4-FFF2-40B4-BE49-F238E27FC236}">
                <a16:creationId xmlns:a16="http://schemas.microsoft.com/office/drawing/2014/main" id="{17583F10-6083-9CB6-5D82-42CE2F8E2488}"/>
              </a:ext>
            </a:extLst>
          </p:cNvPr>
          <p:cNvPicPr>
            <a:picLocks noChangeAspect="1"/>
          </p:cNvPicPr>
          <p:nvPr/>
        </p:nvPicPr>
        <p:blipFill>
          <a:blip r:embed="rId2"/>
          <a:stretch>
            <a:fillRect/>
          </a:stretch>
        </p:blipFill>
        <p:spPr>
          <a:xfrm>
            <a:off x="6543675" y="2023039"/>
            <a:ext cx="5166808" cy="1630821"/>
          </a:xfrm>
          <a:prstGeom prst="rect">
            <a:avLst/>
          </a:prstGeom>
        </p:spPr>
      </p:pic>
      <p:pic>
        <p:nvPicPr>
          <p:cNvPr id="6" name="图片 5">
            <a:extLst>
              <a:ext uri="{FF2B5EF4-FFF2-40B4-BE49-F238E27FC236}">
                <a16:creationId xmlns:a16="http://schemas.microsoft.com/office/drawing/2014/main" id="{3648DFB8-BBAA-DFB3-A2A0-58BBAD2CE24B}"/>
              </a:ext>
            </a:extLst>
          </p:cNvPr>
          <p:cNvPicPr>
            <a:picLocks noChangeAspect="1"/>
          </p:cNvPicPr>
          <p:nvPr/>
        </p:nvPicPr>
        <p:blipFill>
          <a:blip r:embed="rId3"/>
          <a:stretch>
            <a:fillRect/>
          </a:stretch>
        </p:blipFill>
        <p:spPr>
          <a:xfrm>
            <a:off x="9989774" y="2129775"/>
            <a:ext cx="1051651" cy="350550"/>
          </a:xfrm>
          <a:prstGeom prst="rect">
            <a:avLst/>
          </a:prstGeom>
        </p:spPr>
      </p:pic>
      <p:pic>
        <p:nvPicPr>
          <p:cNvPr id="10" name="图片 9">
            <a:extLst>
              <a:ext uri="{FF2B5EF4-FFF2-40B4-BE49-F238E27FC236}">
                <a16:creationId xmlns:a16="http://schemas.microsoft.com/office/drawing/2014/main" id="{0214691F-7C7B-C88B-B17E-1A89BF69FD8A}"/>
              </a:ext>
            </a:extLst>
          </p:cNvPr>
          <p:cNvPicPr>
            <a:picLocks noChangeAspect="1"/>
          </p:cNvPicPr>
          <p:nvPr/>
        </p:nvPicPr>
        <p:blipFill>
          <a:blip r:embed="rId4"/>
          <a:stretch>
            <a:fillRect/>
          </a:stretch>
        </p:blipFill>
        <p:spPr>
          <a:xfrm>
            <a:off x="838200" y="3444310"/>
            <a:ext cx="2667231" cy="1257409"/>
          </a:xfrm>
          <a:prstGeom prst="rect">
            <a:avLst/>
          </a:prstGeom>
        </p:spPr>
      </p:pic>
      <p:pic>
        <p:nvPicPr>
          <p:cNvPr id="12" name="图片 11">
            <a:extLst>
              <a:ext uri="{FF2B5EF4-FFF2-40B4-BE49-F238E27FC236}">
                <a16:creationId xmlns:a16="http://schemas.microsoft.com/office/drawing/2014/main" id="{163DEE5C-471C-9763-2D42-1212A6DF9F90}"/>
              </a:ext>
            </a:extLst>
          </p:cNvPr>
          <p:cNvPicPr>
            <a:picLocks noChangeAspect="1"/>
          </p:cNvPicPr>
          <p:nvPr/>
        </p:nvPicPr>
        <p:blipFill>
          <a:blip r:embed="rId5"/>
          <a:stretch>
            <a:fillRect/>
          </a:stretch>
        </p:blipFill>
        <p:spPr>
          <a:xfrm>
            <a:off x="813101" y="1931609"/>
            <a:ext cx="4511431" cy="1394581"/>
          </a:xfrm>
          <a:prstGeom prst="rect">
            <a:avLst/>
          </a:prstGeom>
        </p:spPr>
      </p:pic>
    </p:spTree>
    <p:extLst>
      <p:ext uri="{BB962C8B-B14F-4D97-AF65-F5344CB8AC3E}">
        <p14:creationId xmlns:p14="http://schemas.microsoft.com/office/powerpoint/2010/main" val="122266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46F0-341D-75B1-F81E-54BA29BD397D}"/>
              </a:ext>
            </a:extLst>
          </p:cNvPr>
          <p:cNvSpPr>
            <a:spLocks noGrp="1"/>
          </p:cNvSpPr>
          <p:nvPr>
            <p:ph type="title"/>
          </p:nvPr>
        </p:nvSpPr>
        <p:spPr/>
        <p:txBody>
          <a:bodyPr/>
          <a:lstStyle/>
          <a:p>
            <a:pPr algn="ctr"/>
            <a:r>
              <a:rPr lang="en-US" altLang="zh-CN" dirty="0"/>
              <a:t>3</a:t>
            </a:r>
            <a:r>
              <a:rPr lang="zh-CN" altLang="en-US" dirty="0"/>
              <a:t>、从零开始学</a:t>
            </a:r>
            <a:r>
              <a:rPr lang="en-US" altLang="zh-CN" dirty="0"/>
              <a:t>ML,</a:t>
            </a:r>
            <a:r>
              <a:rPr lang="zh-CN" altLang="en-US" dirty="0"/>
              <a:t>习作</a:t>
            </a:r>
          </a:p>
        </p:txBody>
      </p:sp>
      <p:pic>
        <p:nvPicPr>
          <p:cNvPr id="4" name="图片 3">
            <a:extLst>
              <a:ext uri="{FF2B5EF4-FFF2-40B4-BE49-F238E27FC236}">
                <a16:creationId xmlns:a16="http://schemas.microsoft.com/office/drawing/2014/main" id="{7BEF9551-C97F-4FD1-D555-5A55AE868C5D}"/>
              </a:ext>
            </a:extLst>
          </p:cNvPr>
          <p:cNvPicPr>
            <a:picLocks noChangeAspect="1"/>
          </p:cNvPicPr>
          <p:nvPr/>
        </p:nvPicPr>
        <p:blipFill>
          <a:blip r:embed="rId2"/>
          <a:stretch>
            <a:fillRect/>
          </a:stretch>
        </p:blipFill>
        <p:spPr>
          <a:xfrm>
            <a:off x="676044" y="1788734"/>
            <a:ext cx="5334462" cy="1394581"/>
          </a:xfrm>
          <a:prstGeom prst="rect">
            <a:avLst/>
          </a:prstGeom>
        </p:spPr>
      </p:pic>
      <p:pic>
        <p:nvPicPr>
          <p:cNvPr id="6" name="图片 5">
            <a:extLst>
              <a:ext uri="{FF2B5EF4-FFF2-40B4-BE49-F238E27FC236}">
                <a16:creationId xmlns:a16="http://schemas.microsoft.com/office/drawing/2014/main" id="{8A0878BA-A5DA-5C75-28AE-A83EF36A6533}"/>
              </a:ext>
            </a:extLst>
          </p:cNvPr>
          <p:cNvPicPr>
            <a:picLocks noChangeAspect="1"/>
          </p:cNvPicPr>
          <p:nvPr/>
        </p:nvPicPr>
        <p:blipFill>
          <a:blip r:embed="rId3"/>
          <a:stretch>
            <a:fillRect/>
          </a:stretch>
        </p:blipFill>
        <p:spPr>
          <a:xfrm>
            <a:off x="6181496" y="1817308"/>
            <a:ext cx="4557155" cy="1470787"/>
          </a:xfrm>
          <a:prstGeom prst="rect">
            <a:avLst/>
          </a:prstGeom>
        </p:spPr>
      </p:pic>
      <p:pic>
        <p:nvPicPr>
          <p:cNvPr id="8" name="图片 7">
            <a:extLst>
              <a:ext uri="{FF2B5EF4-FFF2-40B4-BE49-F238E27FC236}">
                <a16:creationId xmlns:a16="http://schemas.microsoft.com/office/drawing/2014/main" id="{B527CA63-8A3D-2A20-4266-B32200AF041D}"/>
              </a:ext>
            </a:extLst>
          </p:cNvPr>
          <p:cNvPicPr>
            <a:picLocks noChangeAspect="1"/>
          </p:cNvPicPr>
          <p:nvPr/>
        </p:nvPicPr>
        <p:blipFill>
          <a:blip r:embed="rId4"/>
          <a:stretch>
            <a:fillRect/>
          </a:stretch>
        </p:blipFill>
        <p:spPr>
          <a:xfrm>
            <a:off x="838200" y="3309935"/>
            <a:ext cx="8070279" cy="2575783"/>
          </a:xfrm>
          <a:prstGeom prst="rect">
            <a:avLst/>
          </a:prstGeom>
        </p:spPr>
      </p:pic>
    </p:spTree>
    <p:extLst>
      <p:ext uri="{BB962C8B-B14F-4D97-AF65-F5344CB8AC3E}">
        <p14:creationId xmlns:p14="http://schemas.microsoft.com/office/powerpoint/2010/main" val="4861660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3127</Words>
  <Application>Microsoft Office PowerPoint</Application>
  <PresentationFormat>宽屏</PresentationFormat>
  <Paragraphs>126</Paragraphs>
  <Slides>51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51</vt:i4>
      </vt:variant>
    </vt:vector>
  </HeadingPairs>
  <TitlesOfParts>
    <vt:vector size="62" baseType="lpstr">
      <vt:lpstr>-apple-system</vt:lpstr>
      <vt:lpstr>-apple-system-font</vt:lpstr>
      <vt:lpstr>Helvetica Neue</vt:lpstr>
      <vt:lpstr>PingFang SC</vt:lpstr>
      <vt:lpstr>system-ui</vt:lpstr>
      <vt:lpstr>等线</vt:lpstr>
      <vt:lpstr>等线 Light</vt:lpstr>
      <vt:lpstr>Microsoft YaHei</vt:lpstr>
      <vt:lpstr>Arial</vt:lpstr>
      <vt:lpstr>Arial</vt:lpstr>
      <vt:lpstr>Office 主题​​</vt:lpstr>
      <vt:lpstr>知更鸟、Transformer、pytroch2</vt:lpstr>
      <vt:lpstr>知更鸟项目随想A few thoughts of MockingBird</vt:lpstr>
      <vt:lpstr>MockingBird用户增长曲线</vt:lpstr>
      <vt:lpstr>整体分4个阶段</vt:lpstr>
      <vt:lpstr>作者随感</vt:lpstr>
      <vt:lpstr>Babysor的成长之路</vt:lpstr>
      <vt:lpstr>1、普通Java程序员</vt:lpstr>
      <vt:lpstr>2、关注开源项目</vt:lpstr>
      <vt:lpstr>3、从零开始学ML,习作</vt:lpstr>
      <vt:lpstr>4、终成小果-MockingBird</vt:lpstr>
      <vt:lpstr>总结</vt:lpstr>
      <vt:lpstr>张小龙</vt:lpstr>
      <vt:lpstr>简历</vt:lpstr>
      <vt:lpstr>学习和作品并重</vt:lpstr>
      <vt:lpstr>职业高点</vt:lpstr>
      <vt:lpstr>2018微信公开课张小龙演讲-书单</vt:lpstr>
      <vt:lpstr>马化腾</vt:lpstr>
      <vt:lpstr>简介</vt:lpstr>
      <vt:lpstr>商路坎坷</vt:lpstr>
      <vt:lpstr>苦尽甘来，一飞冲天</vt:lpstr>
      <vt:lpstr>Transformer</vt:lpstr>
      <vt:lpstr>PowerPoint 演示文稿</vt:lpstr>
      <vt:lpstr>模型架构</vt:lpstr>
      <vt:lpstr>（1）Encoder-Decoder</vt:lpstr>
      <vt:lpstr>(2) Multi-Head Attention</vt:lpstr>
      <vt:lpstr>PowerPoint 演示文稿</vt:lpstr>
      <vt:lpstr>PowerPoint 演示文稿</vt:lpstr>
      <vt:lpstr>PowerPoint 演示文稿</vt:lpstr>
      <vt:lpstr>(3) Point-wise Feed-forward Networks</vt:lpstr>
      <vt:lpstr>(4) Embedding &amp; positional encoding</vt:lpstr>
      <vt:lpstr>（5）补充信息</vt:lpstr>
      <vt:lpstr>Transformer 实现</vt:lpstr>
      <vt:lpstr>【ChatGPT】基于tensorflow2实现transformer（GPT-3.5）</vt:lpstr>
      <vt:lpstr>搞懂Transformer结构，看这篇PyTorch实现就够了</vt:lpstr>
      <vt:lpstr>GPT-2没什么神奇的，PyTorch 就可以复现代码</vt:lpstr>
      <vt:lpstr>深度学习函数库PyTorch 2.0正式发布，带来高性能Transformer API与模型编译器</vt:lpstr>
      <vt:lpstr>手把手教你用Pytorch代码实现Transformer模型（超详细的代码解读）</vt:lpstr>
      <vt:lpstr>Pytorch一行代码便可以搭建整transformer模型</vt:lpstr>
      <vt:lpstr>pytorch</vt:lpstr>
      <vt:lpstr>https://pytorch.org/</vt:lpstr>
      <vt:lpstr>https://github.com/pytorch/examples/tree/main/mnist</vt:lpstr>
      <vt:lpstr>PowerPoint 演示文稿</vt:lpstr>
      <vt:lpstr>PowerPoint 演示文稿</vt:lpstr>
      <vt:lpstr>PowerPoint 演示文稿</vt:lpstr>
      <vt:lpstr>PowerPoint 演示文稿</vt:lpstr>
      <vt:lpstr>PowerPoint 演示文稿</vt:lpstr>
      <vt:lpstr>PowerPoint 演示文稿</vt:lpstr>
      <vt:lpstr>https://github.com/pytorch/examples/tree/main/word_language_model</vt:lpstr>
      <vt:lpstr>关心毕业</vt:lpstr>
      <vt:lpstr>2023届算法岗面经题：</vt:lpstr>
      <vt:lpstr>谢谢观赏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军</dc:creator>
  <cp:lastModifiedBy>陈 军</cp:lastModifiedBy>
  <cp:revision>195</cp:revision>
  <dcterms:created xsi:type="dcterms:W3CDTF">2023-04-19T01:34:16Z</dcterms:created>
  <dcterms:modified xsi:type="dcterms:W3CDTF">2023-04-20T10:43:10Z</dcterms:modified>
</cp:coreProperties>
</file>