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5679"/>
    <p:restoredTop sz="94715"/>
  </p:normalViewPr>
  <p:slideViewPr>
    <p:cSldViewPr snapToGrid="0">
      <p:cViewPr varScale="1">
        <p:scale>
          <a:sx n="162" d="100"/>
          <a:sy n="162" d="100"/>
        </p:scale>
        <p:origin x="20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394021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7775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f8e157610_1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f8e157610_1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0574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fc349f31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fc349f31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zh-TW" sz="1800">
                <a:solidFill>
                  <a:schemeClr val="dk2"/>
                </a:solidFill>
              </a:rPr>
              <a:t>美好生活指數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zh-TW" sz="1800">
                <a:solidFill>
                  <a:schemeClr val="dk2"/>
                </a:solidFill>
              </a:rPr>
              <a:t>法規制定諮商指數: 衡量在法規或是政策制定過程是否有正式公開透明的諮詢程序，以及是否有使諮商結果發揮作用的機制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zh-TW" sz="1800">
                <a:solidFill>
                  <a:schemeClr val="dk2"/>
                </a:solidFill>
              </a:rPr>
              <a:t>美好生活   https://www.dgbas.gov.tw/ct.asp?xItem=40131&amp;ctNode=5624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zh-TW" sz="1800">
                <a:solidFill>
                  <a:schemeClr val="dk2"/>
                </a:solidFill>
              </a:rPr>
              <a:t>Trust  https://www.stat.gov.tw/public/Attachment/3101411270BYSDYTB1.pdf</a:t>
            </a:r>
            <a:endParaRPr sz="18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05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f8e15761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f8e15761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4859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fc349f3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fc349f3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50">
                <a:solidFill>
                  <a:srgbClr val="4286A0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社會支持資源（Social support）-- 評估遇到困難時支援系統的可得性</a:t>
            </a:r>
            <a:endParaRPr sz="1350">
              <a:solidFill>
                <a:srgbClr val="4286A0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zh-TW" sz="1350">
                <a:solidFill>
                  <a:srgbClr val="4286A0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對他人慷慨程度（Generosity）-- 透過捐贈來評估程度</a:t>
            </a:r>
            <a:endParaRPr sz="1350">
              <a:solidFill>
                <a:srgbClr val="4286A0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None/>
            </a:pPr>
            <a:r>
              <a:rPr lang="zh-TW" sz="1350">
                <a:solidFill>
                  <a:srgbClr val="4286A0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對政府的信任度，以貪腐程度衡量（Perceptions of corruption）</a:t>
            </a:r>
            <a:endParaRPr sz="1350">
              <a:solidFill>
                <a:srgbClr val="4286A0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2500"/>
              </a:spcBef>
              <a:spcAft>
                <a:spcPts val="0"/>
              </a:spcAft>
              <a:buNone/>
            </a:pPr>
            <a:endParaRPr sz="1350">
              <a:solidFill>
                <a:srgbClr val="4286A0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162746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f8e157610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f8e157610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2095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f8e157610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f8e157610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4897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f8e157610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f8e157610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5171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f8e157610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f8e157610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4957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f8e157610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f8e157610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0970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f8e157610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f8e157610_1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1538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352554"/>
            <a:ext cx="7086600" cy="1368822"/>
          </a:xfrm>
        </p:spPr>
        <p:txBody>
          <a:bodyPr anchor="b">
            <a:normAutofit/>
          </a:bodyPr>
          <a:lstStyle>
            <a:lvl1pPr algn="l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724151"/>
            <a:ext cx="7086600" cy="514350"/>
          </a:xfrm>
        </p:spPr>
        <p:txBody>
          <a:bodyPr>
            <a:normAutofit/>
          </a:bodyPr>
          <a:lstStyle>
            <a:lvl1pPr marL="0" indent="0" algn="l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1" y="3235746"/>
            <a:ext cx="2183130" cy="28098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8700" y="3242884"/>
            <a:ext cx="4800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073150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204400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全景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33" y="3523021"/>
            <a:ext cx="8116526" cy="61451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1295" y="706080"/>
            <a:ext cx="8116380" cy="260862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4137537"/>
            <a:ext cx="8115300" cy="526477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875733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和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65150"/>
            <a:ext cx="8115300" cy="2101850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850"/>
            <a:ext cx="7597887" cy="749300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904743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具有說明文字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565150"/>
            <a:ext cx="7613650" cy="1953371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2524168"/>
            <a:ext cx="7194552" cy="33333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2969897"/>
            <a:ext cx="7613650" cy="509903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7188" y="70008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38173" y="202596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619063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71" y="843526"/>
            <a:ext cx="7609640" cy="188387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237"/>
            <a:ext cx="7608491" cy="74991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4163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163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066743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79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51560"/>
            <a:ext cx="2592324" cy="462990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49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76600" y="165099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75144" y="2178050"/>
            <a:ext cx="2592324" cy="24859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8850" y="164464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038851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02177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15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6463" y="3143250"/>
            <a:ext cx="2588687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6463" y="1771650"/>
            <a:ext cx="2588687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6463" y="3655323"/>
            <a:ext cx="2588687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698" y="3143250"/>
            <a:ext cx="2586701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80697" y="1771650"/>
            <a:ext cx="2586702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80699" y="3655323"/>
            <a:ext cx="2586701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7299" y="3143250"/>
            <a:ext cx="2592352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37391" y="1771650"/>
            <a:ext cx="2585909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037299" y="3655321"/>
            <a:ext cx="2589334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931465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45920"/>
            <a:ext cx="8115300" cy="301809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038263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558800"/>
            <a:ext cx="1543050" cy="2927350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558800"/>
            <a:ext cx="6153151" cy="29273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4956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0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1529965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456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82090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565150"/>
            <a:ext cx="8115299" cy="2101451"/>
          </a:xfrm>
        </p:spPr>
        <p:txBody>
          <a:bodyPr anchor="b">
            <a:normAutofit/>
          </a:bodyPr>
          <a:lstStyle>
            <a:lvl1pPr algn="r">
              <a:defRPr sz="3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350" y="2731294"/>
            <a:ext cx="7867650" cy="716756"/>
          </a:xfrm>
        </p:spPr>
        <p:txBody>
          <a:bodyPr>
            <a:normAutofit/>
          </a:bodyPr>
          <a:lstStyle>
            <a:lvl1pPr marL="0" indent="0" algn="r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1"/>
            <a:ext cx="5243619" cy="2730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590886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45920"/>
            <a:ext cx="4000500" cy="301809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45920"/>
            <a:ext cx="4000500" cy="301809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49260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571500"/>
            <a:ext cx="6457950" cy="97155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7" y="1637852"/>
            <a:ext cx="3809993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349500"/>
            <a:ext cx="3983831" cy="231451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37852"/>
            <a:ext cx="3829050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49500"/>
            <a:ext cx="4000500" cy="231451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697195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847276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8212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308610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686" y="560070"/>
            <a:ext cx="4882964" cy="4103944"/>
          </a:xfrm>
        </p:spPr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308610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264577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515493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95928" y="563431"/>
            <a:ext cx="2733722" cy="410058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515493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00592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573280"/>
            <a:ext cx="6457950" cy="969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45920"/>
            <a:ext cx="8115300" cy="301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6520" y="4767263"/>
            <a:ext cx="218313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4766884"/>
            <a:ext cx="58293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285750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435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5335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 dirty="0">
                <a:solidFill>
                  <a:schemeClr val="dk2"/>
                </a:solidFill>
              </a:rPr>
              <a:t>World Happiness Report</a:t>
            </a:r>
            <a:endParaRPr sz="48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9566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4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Microsoft JhengHei" charset="-120"/>
                <a:ea typeface="Microsoft JhengHei" charset="-120"/>
                <a:cs typeface="Microsoft JhengHei" charset="-120"/>
                <a:sym typeface="Microsoft JhengHei"/>
              </a:rPr>
              <a:t>Term Project Proposal</a:t>
            </a:r>
            <a:endParaRPr sz="2400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Microsoft JhengHei" charset="-120"/>
              <a:ea typeface="Microsoft JhengHei" charset="-120"/>
              <a:cs typeface="Microsoft JhengHei" charset="-120"/>
              <a:sym typeface="Microsoft JhengHe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組員：0653519 陳芊樺 0612542 </a:t>
            </a:r>
            <a:r>
              <a:rPr lang="zh-TW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劉燕芬</a:t>
            </a:r>
            <a:endParaRPr sz="2400" dirty="0">
              <a:solidFill>
                <a:schemeClr val="tx1">
                  <a:lumMod val="65000"/>
                  <a:lumOff val="35000"/>
                </a:schemeClr>
              </a:solidFill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>
            <a:spLocks noGrp="1"/>
          </p:cNvSpPr>
          <p:nvPr>
            <p:ph type="title"/>
          </p:nvPr>
        </p:nvSpPr>
        <p:spPr>
          <a:xfrm>
            <a:off x="311700" y="95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transformation</a:t>
            </a:r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body" idx="1"/>
          </p:nvPr>
        </p:nvSpPr>
        <p:spPr>
          <a:xfrm>
            <a:off x="201700" y="668550"/>
            <a:ext cx="8942400" cy="6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zh-TW" sz="1900"/>
              <a:t>interactions with users</a:t>
            </a:r>
            <a:endParaRPr sz="19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3600"/>
              <a:t>ex.</a:t>
            </a:r>
            <a:endParaRPr sz="3600"/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3425" y="1172700"/>
            <a:ext cx="6821350" cy="385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2"/>
          <p:cNvSpPr/>
          <p:nvPr/>
        </p:nvSpPr>
        <p:spPr>
          <a:xfrm>
            <a:off x="7297275" y="1019725"/>
            <a:ext cx="1165500" cy="20955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8" name="Google Shape;158;p22"/>
          <p:cNvCxnSpPr>
            <a:endCxn id="157" idx="1"/>
          </p:cNvCxnSpPr>
          <p:nvPr/>
        </p:nvCxnSpPr>
        <p:spPr>
          <a:xfrm>
            <a:off x="6297675" y="907675"/>
            <a:ext cx="999600" cy="11598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9" name="Google Shape;159;p22"/>
          <p:cNvSpPr txBox="1"/>
          <p:nvPr/>
        </p:nvSpPr>
        <p:spPr>
          <a:xfrm>
            <a:off x="7082125" y="1781725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 txBox="1"/>
          <p:nvPr/>
        </p:nvSpPr>
        <p:spPr>
          <a:xfrm>
            <a:off x="4672875" y="378750"/>
            <a:ext cx="23196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讓使用者點選需要的選項,顯示出相對應的選擇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Validation</a:t>
            </a:r>
            <a:endParaRPr sz="2400"/>
          </a:p>
        </p:txBody>
      </p:sp>
      <p:sp>
        <p:nvSpPr>
          <p:cNvPr id="166" name="Google Shape;166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結合其他資料來驗證所選資料的分析結果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快樂指數 : 主觀幸福感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Income : 國家GDP、每人可支配所得、每人消費金額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Healthy Life Expectancy : 國人平均壽命、健康狀況自評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Social Support、Freedom : 社會網路支持、與朋友、親人接觸頻率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Trust : 法規制定諮商指數、財政透明度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dirty="0">
                <a:latin typeface="Microsoft JhengHei" charset="-120"/>
                <a:ea typeface="Microsoft JhengHei" charset="-120"/>
                <a:cs typeface="Microsoft JhengHei" charset="-120"/>
              </a:rPr>
              <a:t>Domain Situation</a:t>
            </a:r>
            <a:endParaRPr sz="24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dirty="0">
                <a:latin typeface="Microsoft JhengHei" charset="-120"/>
                <a:ea typeface="Microsoft JhengHei" charset="-120"/>
                <a:cs typeface="Microsoft JhengHei" charset="-120"/>
              </a:rPr>
              <a:t>World Happiness Report(世界快樂報告)</a:t>
            </a:r>
            <a:endParaRPr sz="240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 sz="2400" dirty="0">
                <a:latin typeface="Microsoft JhengHei" charset="-120"/>
                <a:ea typeface="Microsoft JhengHei" charset="-120"/>
                <a:cs typeface="Microsoft JhengHei" charset="-120"/>
              </a:rPr>
              <a:t>聯合國用來衡量快樂永續發展的方案</a:t>
            </a:r>
            <a:endParaRPr sz="240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2400" dirty="0">
                <a:latin typeface="Microsoft JhengHei" charset="-120"/>
                <a:ea typeface="Microsoft JhengHei" charset="-120"/>
                <a:cs typeface="Microsoft JhengHei" charset="-120"/>
              </a:rPr>
              <a:t>由提出快樂經濟學的學者及聯合國秘書長特別顧問等人制定</a:t>
            </a:r>
            <a:endParaRPr sz="240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2400" dirty="0">
                <a:latin typeface="Microsoft JhengHei" charset="-120"/>
                <a:ea typeface="Microsoft JhengHei" charset="-120"/>
                <a:cs typeface="Microsoft JhengHei" charset="-120"/>
              </a:rPr>
              <a:t>2012第一份報高發行引發高度關注</a:t>
            </a:r>
            <a:endParaRPr sz="240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2400" dirty="0">
                <a:latin typeface="Microsoft JhengHei" charset="-120"/>
                <a:ea typeface="Microsoft JhengHei" charset="-120"/>
                <a:cs typeface="Microsoft JhengHei" charset="-120"/>
              </a:rPr>
              <a:t>介紹快樂和痛苦的原因，以及公共政策帶來的影響</a:t>
            </a:r>
            <a:endParaRPr sz="240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2400" dirty="0">
                <a:latin typeface="Microsoft JhengHei" charset="-120"/>
                <a:ea typeface="Microsoft JhengHei" charset="-120"/>
                <a:cs typeface="Microsoft JhengHei" charset="-120"/>
              </a:rPr>
              <a:t>提供政府施政反饋並引導政策方向</a:t>
            </a:r>
            <a:endParaRPr sz="24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dirty="0">
                <a:latin typeface="Microsoft JhengHei" charset="-120"/>
                <a:ea typeface="Microsoft JhengHei" charset="-120"/>
                <a:cs typeface="Microsoft JhengHei" charset="-120"/>
              </a:rPr>
              <a:t>Domain Situation</a:t>
            </a:r>
            <a:endParaRPr sz="24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dirty="0">
                <a:latin typeface="Microsoft JhengHei" charset="-120"/>
                <a:ea typeface="Microsoft JhengHei" charset="-120"/>
                <a:cs typeface="Microsoft JhengHei" charset="-120"/>
              </a:rPr>
              <a:t>World Happiness Report(世界快樂報告)</a:t>
            </a:r>
            <a:endParaRPr sz="200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 sz="2000" dirty="0">
                <a:latin typeface="Microsoft JhengHei" charset="-120"/>
                <a:ea typeface="Microsoft JhengHei" charset="-120"/>
                <a:cs typeface="Microsoft JhengHei" charset="-120"/>
              </a:rPr>
              <a:t>1~10 評估快樂程度</a:t>
            </a:r>
            <a:endParaRPr sz="200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2000" dirty="0">
                <a:latin typeface="Microsoft JhengHei" charset="-120"/>
                <a:ea typeface="Microsoft JhengHei" charset="-120"/>
                <a:cs typeface="Microsoft JhengHei" charset="-120"/>
              </a:rPr>
              <a:t>六大主要快樂因素指標</a:t>
            </a:r>
            <a:endParaRPr sz="200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800" dirty="0">
                <a:latin typeface="Microsoft JhengHei" charset="-120"/>
                <a:ea typeface="Microsoft JhengHei" charset="-120"/>
                <a:cs typeface="Microsoft JhengHei" charset="-120"/>
              </a:rPr>
              <a:t>Income</a:t>
            </a:r>
            <a:endParaRPr sz="180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800" dirty="0">
                <a:latin typeface="Microsoft JhengHei" charset="-120"/>
                <a:ea typeface="Microsoft JhengHei" charset="-120"/>
                <a:cs typeface="Microsoft JhengHei" charset="-120"/>
              </a:rPr>
              <a:t>Healthy Life Expectancy</a:t>
            </a:r>
            <a:endParaRPr sz="180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800" dirty="0">
                <a:latin typeface="Microsoft JhengHei" charset="-120"/>
                <a:ea typeface="Microsoft JhengHei" charset="-120"/>
                <a:cs typeface="Microsoft JhengHei" charset="-120"/>
              </a:rPr>
              <a:t>Social Support</a:t>
            </a:r>
            <a:endParaRPr sz="180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800" dirty="0">
                <a:latin typeface="Microsoft JhengHei" charset="-120"/>
                <a:ea typeface="Microsoft JhengHei" charset="-120"/>
                <a:cs typeface="Microsoft JhengHei" charset="-120"/>
              </a:rPr>
              <a:t>Freedom</a:t>
            </a:r>
            <a:endParaRPr sz="180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800" dirty="0">
                <a:latin typeface="Microsoft JhengHei" charset="-120"/>
                <a:ea typeface="Microsoft JhengHei" charset="-120"/>
                <a:cs typeface="Microsoft JhengHei" charset="-120"/>
              </a:rPr>
              <a:t>Trust</a:t>
            </a:r>
            <a:endParaRPr sz="180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800" dirty="0">
                <a:latin typeface="Microsoft JhengHei" charset="-120"/>
                <a:ea typeface="Microsoft JhengHei" charset="-120"/>
                <a:cs typeface="Microsoft JhengHei" charset="-120"/>
              </a:rPr>
              <a:t>Generosity</a:t>
            </a:r>
            <a:endParaRPr sz="1800" dirty="0">
              <a:latin typeface="Microsoft JhengHei" charset="-120"/>
              <a:ea typeface="Microsoft JhengHei" charset="-120"/>
              <a:cs typeface="Microsoft JhengHei" charset="-12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2000" dirty="0">
                <a:latin typeface="Microsoft JhengHei" charset="-120"/>
                <a:ea typeface="Microsoft JhengHei" charset="-120"/>
                <a:cs typeface="Microsoft JhengHei" charset="-120"/>
              </a:rPr>
              <a:t>依據社會狀況的變動增加報告內容  ex: 2018年將移民幸福列入</a:t>
            </a:r>
            <a:r>
              <a:rPr lang="zh-TW" sz="20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計算</a:t>
            </a:r>
            <a:endParaRPr sz="20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355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dirty="0" smtClean="0">
                <a:solidFill>
                  <a:srgbClr val="00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Data</a:t>
            </a:r>
            <a:r>
              <a:rPr lang="zh-TW" sz="2400" dirty="0">
                <a:solidFill>
                  <a:srgbClr val="000000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/Task abstraction</a:t>
            </a:r>
            <a:r>
              <a:rPr lang="zh-TW" sz="2400" dirty="0">
                <a:solidFill>
                  <a:schemeClr val="dk2"/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 </a:t>
            </a:r>
            <a:endParaRPr sz="19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lnSpc>
                <a:spcPct val="100000"/>
              </a:lnSpc>
              <a:buNone/>
            </a:pPr>
            <a:r>
              <a:rPr lang="zh-TW" altLang="zh-TW" sz="1800" dirty="0"/>
              <a:t>欲分析的組合</a:t>
            </a:r>
            <a:r>
              <a:rPr lang="zh-TW" altLang="zh-TW" sz="1800" dirty="0" smtClean="0"/>
              <a:t>：</a:t>
            </a:r>
            <a:endParaRPr lang="en-US" altLang="zh-TW" sz="1800" dirty="0" smtClean="0"/>
          </a:p>
          <a:p>
            <a:pPr marL="114300" lvl="0" indent="0">
              <a:lnSpc>
                <a:spcPct val="100000"/>
              </a:lnSpc>
              <a:buNone/>
            </a:pPr>
            <a:endParaRPr lang="en-US" altLang="zh-TW" dirty="0" smtClean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 smtClean="0"/>
              <a:t>幸福</a:t>
            </a:r>
            <a:r>
              <a:rPr lang="zh-TW" dirty="0"/>
              <a:t>指數(前十五名的國家＆後十五名的國家) vs. 地理位置 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幸福指數中,由前十五名的國家中,觀察前三個比例較高的因素(Economy,Family,Health,Freedom,Trust,Generosity,Dystopia Residual)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幸福指數中,比較六個因素：Economy,Family,Health,Freedom,Trust,Generosity,Dystopia Residual的相關程度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劃分亞洲,美洲,歐洲,去分析三個地區中,前3名與後3名的國家的幸福指數,並比較其因素比例的差異性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比較歷年(2015~2019)的幸福指數,看前十五名國家的排名是否有變化,並探討其變化原因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分析台灣歷年(2015~2019)的幸福指數,其排名與比例上的變化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1605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dirty="0">
                <a:latin typeface="Microsoft JhengHei" charset="-120"/>
                <a:ea typeface="Microsoft JhengHei" charset="-120"/>
                <a:cs typeface="Microsoft JhengHei" charset="-120"/>
              </a:rPr>
              <a:t>Data transformation</a:t>
            </a:r>
            <a:endParaRPr sz="24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485121" y="871308"/>
            <a:ext cx="8520600" cy="9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幸福指數(前十五名的國家＆後十五名的國家) vs. 地理位置__使用地圖分析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2400" dirty="0"/>
              <a:t>ex.</a:t>
            </a:r>
            <a:endParaRPr sz="2400" dirty="0"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9653" y="1515995"/>
            <a:ext cx="5301700" cy="35344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/>
          <p:nvPr/>
        </p:nvSpPr>
        <p:spPr>
          <a:xfrm>
            <a:off x="3620079" y="3370920"/>
            <a:ext cx="434100" cy="4434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2" name="Google Shape;82;p17"/>
          <p:cNvCxnSpPr>
            <a:stCxn id="83" idx="3"/>
            <a:endCxn id="81" idx="2"/>
          </p:cNvCxnSpPr>
          <p:nvPr/>
        </p:nvCxnSpPr>
        <p:spPr>
          <a:xfrm rot="10800000" flipH="1">
            <a:off x="2409404" y="3592620"/>
            <a:ext cx="1210800" cy="1830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3" name="Google Shape;83;p17"/>
          <p:cNvSpPr txBox="1"/>
          <p:nvPr/>
        </p:nvSpPr>
        <p:spPr>
          <a:xfrm>
            <a:off x="950204" y="3592620"/>
            <a:ext cx="14592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幸福指數的比例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84" name="Google Shape;84;p17"/>
          <p:cNvCxnSpPr/>
          <p:nvPr/>
        </p:nvCxnSpPr>
        <p:spPr>
          <a:xfrm>
            <a:off x="2184979" y="2496120"/>
            <a:ext cx="1467900" cy="5583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5" name="Google Shape;85;p17"/>
          <p:cNvSpPr txBox="1"/>
          <p:nvPr/>
        </p:nvSpPr>
        <p:spPr>
          <a:xfrm>
            <a:off x="1055504" y="2130108"/>
            <a:ext cx="14592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各個不同地區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用不同顏色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7044329" y="1829770"/>
            <a:ext cx="816900" cy="1762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95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transformation</a:t>
            </a: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668550"/>
            <a:ext cx="8520600" cy="9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幸福指數中,由前十五名的國家中,選擇前三個比例較高的因素(Economy,Family,Health,Freedom,Trust,Generosity,Dystopia Residual)           </a:t>
            </a:r>
            <a:r>
              <a:rPr lang="zh-TW" sz="3000"/>
              <a:t>ex.</a:t>
            </a:r>
            <a:endParaRPr sz="3000"/>
          </a:p>
        </p:txBody>
      </p:sp>
      <p:sp>
        <p:nvSpPr>
          <p:cNvPr id="93" name="Google Shape;93;p18"/>
          <p:cNvSpPr txBox="1"/>
          <p:nvPr/>
        </p:nvSpPr>
        <p:spPr>
          <a:xfrm>
            <a:off x="974575" y="2056400"/>
            <a:ext cx="1837200" cy="6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幸福指數中,前三名的因素可能會不一樣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9700" y="1360250"/>
            <a:ext cx="4531124" cy="33630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/>
          <p:nvPr/>
        </p:nvSpPr>
        <p:spPr>
          <a:xfrm>
            <a:off x="3597075" y="1983800"/>
            <a:ext cx="310800" cy="828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3597075" y="3511575"/>
            <a:ext cx="310800" cy="10575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4145125" y="1724250"/>
            <a:ext cx="310800" cy="9324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4192225" y="3313750"/>
            <a:ext cx="310800" cy="12552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4712025" y="3174125"/>
            <a:ext cx="310800" cy="13947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5299875" y="2656650"/>
            <a:ext cx="310800" cy="19122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4693175" y="1456525"/>
            <a:ext cx="310800" cy="9897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6450850" y="2696025"/>
            <a:ext cx="310800" cy="19122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5891225" y="1686450"/>
            <a:ext cx="310800" cy="6837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5875375" y="3274350"/>
            <a:ext cx="310800" cy="12945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5" name="Google Shape;105;p18"/>
          <p:cNvCxnSpPr>
            <a:stCxn id="93" idx="3"/>
            <a:endCxn id="95" idx="1"/>
          </p:cNvCxnSpPr>
          <p:nvPr/>
        </p:nvCxnSpPr>
        <p:spPr>
          <a:xfrm>
            <a:off x="2811775" y="2398250"/>
            <a:ext cx="7854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6" name="Google Shape;106;p18"/>
          <p:cNvCxnSpPr>
            <a:stCxn id="93" idx="3"/>
            <a:endCxn id="96" idx="1"/>
          </p:cNvCxnSpPr>
          <p:nvPr/>
        </p:nvCxnSpPr>
        <p:spPr>
          <a:xfrm>
            <a:off x="2811775" y="2398250"/>
            <a:ext cx="785400" cy="16422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7" name="Google Shape;107;p18"/>
          <p:cNvCxnSpPr>
            <a:stCxn id="93" idx="3"/>
            <a:endCxn id="100" idx="1"/>
          </p:cNvCxnSpPr>
          <p:nvPr/>
        </p:nvCxnSpPr>
        <p:spPr>
          <a:xfrm>
            <a:off x="2811775" y="2398250"/>
            <a:ext cx="2488200" cy="1214400"/>
          </a:xfrm>
          <a:prstGeom prst="straightConnector1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825" y="1524525"/>
            <a:ext cx="7453625" cy="345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311700" y="95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transformation</a:t>
            </a:r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body" idx="1"/>
          </p:nvPr>
        </p:nvSpPr>
        <p:spPr>
          <a:xfrm>
            <a:off x="201700" y="668550"/>
            <a:ext cx="8942400" cy="6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劃分亞洲,美洲,歐洲,去分析三個地區中,前3名與後3名國家的幸福指數,並比較其因素比例的差異性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3600"/>
              <a:t>ex.</a:t>
            </a:r>
            <a:endParaRPr sz="3600"/>
          </a:p>
        </p:txBody>
      </p:sp>
      <p:sp>
        <p:nvSpPr>
          <p:cNvPr id="115" name="Google Shape;115;p19"/>
          <p:cNvSpPr txBox="1"/>
          <p:nvPr/>
        </p:nvSpPr>
        <p:spPr>
          <a:xfrm>
            <a:off x="2216750" y="2106625"/>
            <a:ext cx="2456100" cy="840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幸福指數內的因素作為指標,並且將三個國家的結果重疊並分析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5255575" y="2254625"/>
            <a:ext cx="2655900" cy="24813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7" name="Google Shape;117;p19"/>
          <p:cNvCxnSpPr>
            <a:stCxn id="115" idx="3"/>
            <a:endCxn id="116" idx="1"/>
          </p:cNvCxnSpPr>
          <p:nvPr/>
        </p:nvCxnSpPr>
        <p:spPr>
          <a:xfrm>
            <a:off x="4672850" y="2526925"/>
            <a:ext cx="971700" cy="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>
            <a:spLocks noGrp="1"/>
          </p:cNvSpPr>
          <p:nvPr>
            <p:ph type="title"/>
          </p:nvPr>
        </p:nvSpPr>
        <p:spPr>
          <a:xfrm>
            <a:off x="311700" y="95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transformation</a:t>
            </a:r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body" idx="1"/>
          </p:nvPr>
        </p:nvSpPr>
        <p:spPr>
          <a:xfrm>
            <a:off x="201600" y="668550"/>
            <a:ext cx="8942400" cy="9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幸福指數中,比較六個因素：Economy,Family,Health,Freedom,Trust,Generosity,Dystopia Residual的相關程度</a:t>
            </a:r>
            <a:r>
              <a:rPr lang="zh-TW" sz="3600"/>
              <a:t>ex.</a:t>
            </a:r>
            <a:endParaRPr sz="3600"/>
          </a:p>
        </p:txBody>
      </p:sp>
      <p:cxnSp>
        <p:nvCxnSpPr>
          <p:cNvPr id="124" name="Google Shape;124;p20"/>
          <p:cNvCxnSpPr/>
          <p:nvPr/>
        </p:nvCxnSpPr>
        <p:spPr>
          <a:xfrm rot="10800000" flipH="1">
            <a:off x="1927400" y="3293000"/>
            <a:ext cx="1377600" cy="348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5" name="Google Shape;125;p20"/>
          <p:cNvSpPr txBox="1"/>
          <p:nvPr/>
        </p:nvSpPr>
        <p:spPr>
          <a:xfrm>
            <a:off x="311700" y="3449975"/>
            <a:ext cx="16158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幸福指數內的因素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5125" y="1337700"/>
            <a:ext cx="5527174" cy="369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/>
          <p:nvPr/>
        </p:nvSpPr>
        <p:spPr>
          <a:xfrm>
            <a:off x="3305125" y="1445950"/>
            <a:ext cx="897000" cy="27786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4202125" y="4134975"/>
            <a:ext cx="3798900" cy="8940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9" name="Google Shape;129;p20"/>
          <p:cNvCxnSpPr>
            <a:endCxn id="128" idx="1"/>
          </p:cNvCxnSpPr>
          <p:nvPr/>
        </p:nvCxnSpPr>
        <p:spPr>
          <a:xfrm>
            <a:off x="1923325" y="3628575"/>
            <a:ext cx="2278800" cy="9534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0" name="Google Shape;130;p20"/>
          <p:cNvSpPr/>
          <p:nvPr/>
        </p:nvSpPr>
        <p:spPr>
          <a:xfrm>
            <a:off x="8124275" y="1356375"/>
            <a:ext cx="623100" cy="27786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0"/>
          <p:cNvSpPr txBox="1"/>
          <p:nvPr/>
        </p:nvSpPr>
        <p:spPr>
          <a:xfrm>
            <a:off x="401350" y="2205750"/>
            <a:ext cx="21873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利用深淺,表示兩兩因素之間的相關程度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32" name="Google Shape;132;p20"/>
          <p:cNvCxnSpPr/>
          <p:nvPr/>
        </p:nvCxnSpPr>
        <p:spPr>
          <a:xfrm rot="10800000" flipH="1">
            <a:off x="2373925" y="2073125"/>
            <a:ext cx="5761500" cy="4437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0000" y="1160700"/>
            <a:ext cx="6675901" cy="377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311700" y="95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transformation</a:t>
            </a:r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body" idx="1"/>
          </p:nvPr>
        </p:nvSpPr>
        <p:spPr>
          <a:xfrm>
            <a:off x="201700" y="668550"/>
            <a:ext cx="8942400" cy="9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分析台灣歷年(2015~2019)的幸福指數,其排名與比例上的變化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3600"/>
              <a:t>ex.</a:t>
            </a:r>
            <a:endParaRPr sz="3600"/>
          </a:p>
        </p:txBody>
      </p:sp>
      <p:cxnSp>
        <p:nvCxnSpPr>
          <p:cNvPr id="140" name="Google Shape;140;p21"/>
          <p:cNvCxnSpPr>
            <a:stCxn id="141" idx="3"/>
            <a:endCxn id="142" idx="1"/>
          </p:cNvCxnSpPr>
          <p:nvPr/>
        </p:nvCxnSpPr>
        <p:spPr>
          <a:xfrm>
            <a:off x="1927500" y="3901475"/>
            <a:ext cx="525900" cy="1830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1" name="Google Shape;141;p21"/>
          <p:cNvSpPr txBox="1"/>
          <p:nvPr/>
        </p:nvSpPr>
        <p:spPr>
          <a:xfrm>
            <a:off x="311700" y="3718475"/>
            <a:ext cx="16158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幸福指數內的因素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42" name="Google Shape;142;p21"/>
          <p:cNvSpPr/>
          <p:nvPr/>
        </p:nvSpPr>
        <p:spPr>
          <a:xfrm>
            <a:off x="2453475" y="3283325"/>
            <a:ext cx="1377600" cy="1602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3440125" y="1221450"/>
            <a:ext cx="390900" cy="2061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1"/>
          <p:cNvSpPr/>
          <p:nvPr/>
        </p:nvSpPr>
        <p:spPr>
          <a:xfrm>
            <a:off x="8538875" y="1221450"/>
            <a:ext cx="390900" cy="2005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1"/>
          <p:cNvSpPr txBox="1"/>
          <p:nvPr/>
        </p:nvSpPr>
        <p:spPr>
          <a:xfrm>
            <a:off x="961650" y="1792938"/>
            <a:ext cx="18399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歷年幸福指數的分數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46" name="Google Shape;146;p21"/>
          <p:cNvCxnSpPr>
            <a:endCxn id="143" idx="1"/>
          </p:cNvCxnSpPr>
          <p:nvPr/>
        </p:nvCxnSpPr>
        <p:spPr>
          <a:xfrm>
            <a:off x="2667025" y="2066700"/>
            <a:ext cx="773100" cy="1857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7" name="Google Shape;147;p21"/>
          <p:cNvSpPr txBox="1"/>
          <p:nvPr/>
        </p:nvSpPr>
        <p:spPr>
          <a:xfrm>
            <a:off x="6773050" y="385850"/>
            <a:ext cx="16158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歷年幸福指數內的因素比例變化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48" name="Google Shape;148;p21"/>
          <p:cNvCxnSpPr>
            <a:endCxn id="144" idx="0"/>
          </p:cNvCxnSpPr>
          <p:nvPr/>
        </p:nvCxnSpPr>
        <p:spPr>
          <a:xfrm>
            <a:off x="8012825" y="864750"/>
            <a:ext cx="721500" cy="3567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9" name="Google Shape;149;p21"/>
          <p:cNvSpPr txBox="1"/>
          <p:nvPr/>
        </p:nvSpPr>
        <p:spPr>
          <a:xfrm>
            <a:off x="1333500" y="4000500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飛機雲">
  <a:themeElements>
    <a:clrScheme name="自然色系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飛機雲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飛機雲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</TotalTime>
  <Words>728</Words>
  <Application>Microsoft Macintosh PowerPoint</Application>
  <PresentationFormat>如螢幕大小 (16:9)</PresentationFormat>
  <Paragraphs>72</Paragraphs>
  <Slides>11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Century Gothic</vt:lpstr>
      <vt:lpstr>Microsoft JhengHei</vt:lpstr>
      <vt:lpstr>新細明體</vt:lpstr>
      <vt:lpstr>Arial</vt:lpstr>
      <vt:lpstr>飛機雲</vt:lpstr>
      <vt:lpstr> World Happiness Report</vt:lpstr>
      <vt:lpstr>Domain Situation</vt:lpstr>
      <vt:lpstr>Domain Situation</vt:lpstr>
      <vt:lpstr>Data/Task abstraction </vt:lpstr>
      <vt:lpstr>Data transformation</vt:lpstr>
      <vt:lpstr>Data transformation</vt:lpstr>
      <vt:lpstr>Data transformation</vt:lpstr>
      <vt:lpstr>Data transformation</vt:lpstr>
      <vt:lpstr>Data transformation</vt:lpstr>
      <vt:lpstr>Data transformation</vt:lpstr>
      <vt:lpstr>Validation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World Happiness Report</dc:title>
  <cp:lastModifiedBy>Microsoft Office 使用者</cp:lastModifiedBy>
  <cp:revision>1</cp:revision>
  <dcterms:modified xsi:type="dcterms:W3CDTF">2019-11-08T07:25:54Z</dcterms:modified>
</cp:coreProperties>
</file>