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1" r:id="rId5"/>
    <p:sldId id="263" r:id="rId6"/>
    <p:sldId id="257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7CBFE131-4B8E-4B1E-9ED1-0F951BC44DB7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5EF1D3D4-59F7-4B17-98AB-E86027CB6027}" type="slidenum">
              <a:rPr lang="es-MX" smtClean="0"/>
              <a:t>‹#›</a:t>
            </a:fld>
            <a:endParaRPr lang="es-MX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58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E131-4B8E-4B1E-9ED1-0F951BC44DB7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3D4-59F7-4B17-98AB-E86027CB602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87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7CBFE131-4B8E-4B1E-9ED1-0F951BC44DB7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5EF1D3D4-59F7-4B17-98AB-E86027CB6027}" type="slidenum">
              <a:rPr lang="es-MX" smtClean="0"/>
              <a:t>‹#›</a:t>
            </a:fld>
            <a:endParaRPr lang="es-MX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13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E131-4B8E-4B1E-9ED1-0F951BC44DB7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3D4-59F7-4B17-98AB-E86027CB602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338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CBFE131-4B8E-4B1E-9ED1-0F951BC44DB7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EF1D3D4-59F7-4B17-98AB-E86027CB6027}" type="slidenum">
              <a:rPr lang="es-MX" smtClean="0"/>
              <a:t>‹#›</a:t>
            </a:fld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830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E131-4B8E-4B1E-9ED1-0F951BC44DB7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3D4-59F7-4B17-98AB-E86027CB602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507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E131-4B8E-4B1E-9ED1-0F951BC44DB7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3D4-59F7-4B17-98AB-E86027CB602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70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E131-4B8E-4B1E-9ED1-0F951BC44DB7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3D4-59F7-4B17-98AB-E86027CB602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495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E131-4B8E-4B1E-9ED1-0F951BC44DB7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3D4-59F7-4B17-98AB-E86027CB602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0975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CBFE131-4B8E-4B1E-9ED1-0F951BC44DB7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5EF1D3D4-59F7-4B17-98AB-E86027CB602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2967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7CBFE131-4B8E-4B1E-9ED1-0F951BC44DB7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5EF1D3D4-59F7-4B17-98AB-E86027CB602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491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CBFE131-4B8E-4B1E-9ED1-0F951BC44DB7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EF1D3D4-59F7-4B17-98AB-E86027CB6027}" type="slidenum">
              <a:rPr lang="es-MX" smtClean="0"/>
              <a:t>‹#›</a:t>
            </a:fld>
            <a:endParaRPr lang="es-MX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5658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0D20-0F40-4EE3-B632-B7DF69A65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Ácido </a:t>
            </a:r>
            <a:br>
              <a:rPr lang="es-MX" dirty="0"/>
            </a:br>
            <a:r>
              <a:rPr lang="es-MX" dirty="0"/>
              <a:t>sulfúrico</a:t>
            </a:r>
            <a:br>
              <a:rPr lang="es-MX" dirty="0"/>
            </a:br>
            <a:r>
              <a:rPr lang="es-MX" dirty="0"/>
              <a:t>H</a:t>
            </a:r>
            <a:r>
              <a:rPr lang="es-MX" baseline="-25000" dirty="0"/>
              <a:t>2</a:t>
            </a:r>
            <a:r>
              <a:rPr lang="es-MX" dirty="0"/>
              <a:t>SO</a:t>
            </a:r>
            <a:r>
              <a:rPr lang="es-MX" baseline="-25000" dirty="0"/>
              <a:t>4</a:t>
            </a:r>
            <a:r>
              <a:rPr lang="es-MX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E1C99-D8F7-48FE-B03C-9A1C0A425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Realizado por </a:t>
            </a:r>
          </a:p>
          <a:p>
            <a:r>
              <a:rPr lang="es-MX" dirty="0"/>
              <a:t>Jimena Polenka Alvarez Segovia </a:t>
            </a:r>
          </a:p>
        </p:txBody>
      </p:sp>
    </p:spTree>
    <p:extLst>
      <p:ext uri="{BB962C8B-B14F-4D97-AF65-F5344CB8AC3E}">
        <p14:creationId xmlns:p14="http://schemas.microsoft.com/office/powerpoint/2010/main" val="3554331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0E0D-FF17-4EE5-87FB-9B7C764D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bibliografía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00FB-B7B9-43FA-9849-A08E687F0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0" y="2438399"/>
            <a:ext cx="10909141" cy="4214191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200000"/>
              </a:lnSpc>
              <a:spcAft>
                <a:spcPts val="800"/>
              </a:spcAft>
            </a:pPr>
            <a:r>
              <a:rPr lang="es-MX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España, Z. S. (2020, 26 febrero). </a:t>
            </a:r>
            <a:r>
              <a:rPr lang="es-MX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¿Qué es el ácido sulfúrico? Propiedades, beneficios y precauciones</a:t>
            </a:r>
            <a:r>
              <a:rPr lang="es-MX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ZS España. https://www.zschimmer-schwarz.es/noticias/que-es-el-acido-sulfurico-propiedades-beneficios-y-precauciones/</a:t>
            </a:r>
            <a:endParaRPr lang="es-MX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spcAft>
                <a:spcPts val="800"/>
              </a:spcAft>
            </a:pPr>
            <a:r>
              <a:rPr lang="es-MX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PCC </a:t>
            </a:r>
            <a:r>
              <a:rPr lang="es-MX" sz="1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s-MX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(2020, 12 mayo). </a:t>
            </a:r>
            <a:r>
              <a:rPr lang="es-MX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Ácido sulfúrico: sangre corrosiva de la industria.</a:t>
            </a:r>
            <a:r>
              <a:rPr lang="es-MX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Portal de productos del grupo PCC. https://www.products.pcc.eu/es/blog/acido-sulfurico-sangre-corrosiva-de-la-industria/</a:t>
            </a:r>
            <a:endParaRPr lang="es-MX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spcAft>
                <a:spcPts val="800"/>
              </a:spcAft>
            </a:pPr>
            <a:r>
              <a:rPr lang="es-MX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QUÃ</a:t>
            </a:r>
            <a:r>
              <a:rPr lang="es-MX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(s. f.). química industrial. http://fresno.pntic.mec.es/%7Efgutie6/quimica2/ArchivosHTML/Teo_12_princ.htm</a:t>
            </a:r>
            <a:endParaRPr lang="es-MX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spcAft>
                <a:spcPts val="800"/>
              </a:spcAft>
            </a:pPr>
            <a:r>
              <a:rPr lang="es-MX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QUIMICA Ácido Sulfúrico H2SO4: Hibridación enlaces sigma y pi AULAEXPRESS</a:t>
            </a:r>
            <a:r>
              <a:rPr lang="es-MX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(2020, 8 junio). [Vídeo]. YouTube. https://www.youtube.com/watch?v=6PMbZXf-1lo</a:t>
            </a:r>
            <a:endParaRPr lang="es-MX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spcAft>
                <a:spcPts val="800"/>
              </a:spcAft>
            </a:pPr>
            <a:r>
              <a:rPr lang="es-MX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Estructura de Lewis: H2SO4, enlaces covalentes: normales polares y dativos</a:t>
            </a:r>
            <a:r>
              <a:rPr lang="es-MX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(2016, 15 enero). [Vídeo]. YouTube. https://www.youtube.com/watch?v=GxLfv1ySiWA</a:t>
            </a:r>
            <a:endParaRPr lang="es-MX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es-MX" sz="19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QUIMICA Resonancia del ácido sulfúrico: H2SO4 Lewis Carga formal AULAEXPRESS</a:t>
            </a:r>
            <a:r>
              <a:rPr lang="es-MX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(2021, 28 junio). [Vídeo]. YouTube. https://www.youtube.com/watch?v=anrAuskEPik</a:t>
            </a:r>
            <a:endParaRPr lang="es-MX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698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D4CA6-C072-4F13-AEAA-903EEFB13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2763" y="4946374"/>
            <a:ext cx="4566474" cy="649355"/>
          </a:xfrm>
        </p:spPr>
        <p:txBody>
          <a:bodyPr/>
          <a:lstStyle/>
          <a:p>
            <a:r>
              <a:rPr lang="es-MX" dirty="0"/>
              <a:t>Apariencia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7B9977-F015-4530-88AF-51DE311C6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586948"/>
            <a:ext cx="4416836" cy="335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55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E9E004-19EA-4EB5-89DB-6198A706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784" y="993912"/>
            <a:ext cx="8898488" cy="1136639"/>
          </a:xfrm>
        </p:spPr>
        <p:txBody>
          <a:bodyPr/>
          <a:lstStyle/>
          <a:p>
            <a:pPr algn="ctr"/>
            <a:r>
              <a:rPr lang="es-MX" dirty="0"/>
              <a:t>Estructura de Lewis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DEF2D-7B05-48B9-8D1F-1E4A520B4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5535" y="2456408"/>
            <a:ext cx="4160520" cy="8239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Incorrecta</a:t>
            </a:r>
            <a:r>
              <a:rPr lang="es-MX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576E40-2911-419E-AB7C-D8E2E4E60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Correcta</a:t>
            </a:r>
            <a:r>
              <a:rPr lang="es-MX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4D7EC1-39D9-4F13-BF96-CABF90914A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63686" y="3606176"/>
            <a:ext cx="3664219" cy="240895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C810D96-08EF-4421-A8D1-A17892C6DE0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901" y="3577681"/>
            <a:ext cx="3664219" cy="240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1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1A2552-8BBA-438A-8190-6F46255E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de Lewis de manera teórica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421A51-D8B6-47EB-ACBF-ED23A908F5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" y="2439289"/>
            <a:ext cx="4338605" cy="3169843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304B8E0-D994-4B86-BD68-67C2F24897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805530" y="2439290"/>
            <a:ext cx="4386470" cy="3169842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ED4BB3-01A8-4469-B86D-B0F0E28C4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377" y="2439289"/>
            <a:ext cx="3027379" cy="316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9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E619-749D-4D69-80EC-FD654E72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Descubrimiento </a:t>
            </a:r>
          </a:p>
        </p:txBody>
      </p:sp>
      <p:pic>
        <p:nvPicPr>
          <p:cNvPr id="5122" name="Picture 2" descr="Jabir Ibn Hayyan, Dibujo por Kazmi | Artmajeur">
            <a:extLst>
              <a:ext uri="{FF2B5EF4-FFF2-40B4-BE49-F238E27FC236}">
                <a16:creationId xmlns:a16="http://schemas.microsoft.com/office/drawing/2014/main" id="{E6FE5DA1-F50F-4DA7-8260-640EEE00F4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35" y="2462947"/>
            <a:ext cx="4431256" cy="301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ouis Joseph Gay-Lussac - Wikipedia, la enciclopedia libre">
            <a:extLst>
              <a:ext uri="{FF2B5EF4-FFF2-40B4-BE49-F238E27FC236}">
                <a16:creationId xmlns:a16="http://schemas.microsoft.com/office/drawing/2014/main" id="{15EE09DD-DEA4-4A55-99DB-CBAF24917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62947"/>
            <a:ext cx="2522934" cy="289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48 Artist - Thomas Phillips ideas | thomas, phillips, portrait">
            <a:extLst>
              <a:ext uri="{FF2B5EF4-FFF2-40B4-BE49-F238E27FC236}">
                <a16:creationId xmlns:a16="http://schemas.microsoft.com/office/drawing/2014/main" id="{14AEFC91-96DA-4067-8A4A-E8DD06FFD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902" y="2462947"/>
            <a:ext cx="22479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73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4DC8AB-2F12-4DEF-B1F6-795C570A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189" y="616011"/>
            <a:ext cx="3227715" cy="1239293"/>
          </a:xfrm>
        </p:spPr>
        <p:txBody>
          <a:bodyPr/>
          <a:lstStyle/>
          <a:p>
            <a:r>
              <a:rPr lang="es-MX" dirty="0"/>
              <a:t>Producción industrial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29163A-31B7-4641-8B1E-AC179A1E1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2040835"/>
            <a:ext cx="3227715" cy="4055165"/>
          </a:xfrm>
        </p:spPr>
        <p:txBody>
          <a:bodyPr/>
          <a:lstStyle/>
          <a:p>
            <a:r>
              <a:rPr lang="es-MX" sz="2000" dirty="0"/>
              <a:t>Primer paso: </a:t>
            </a:r>
            <a:r>
              <a:rPr lang="es-MX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roducción de dióxido de azufre</a:t>
            </a:r>
          </a:p>
          <a:p>
            <a:r>
              <a:rPr lang="es-MX" sz="2000" dirty="0"/>
              <a:t>Segundo  paso: 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 dióxido de azufre se oxida a un trióxido de azufre</a:t>
            </a:r>
            <a:endParaRPr lang="es-MX" sz="1600" dirty="0"/>
          </a:p>
          <a:p>
            <a:r>
              <a:rPr lang="es-MX" sz="1600" dirty="0"/>
              <a:t> </a:t>
            </a:r>
            <a:r>
              <a:rPr lang="es-MX" sz="2000" dirty="0"/>
              <a:t>tercer paso: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Implica la conversión de óxido de azufre (VI) en ácido sulfúrico.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sz="2000" dirty="0"/>
          </a:p>
        </p:txBody>
      </p:sp>
      <p:pic>
        <p:nvPicPr>
          <p:cNvPr id="1026" name="Picture 2" descr="QUÍMICA INDUSTRIAL">
            <a:extLst>
              <a:ext uri="{FF2B5EF4-FFF2-40B4-BE49-F238E27FC236}">
                <a16:creationId xmlns:a16="http://schemas.microsoft.com/office/drawing/2014/main" id="{314E3B66-1641-430E-BD88-0B2B4E4E89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96" y="980660"/>
            <a:ext cx="7156174" cy="51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19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6AEC53-D768-42AB-ABF9-EE055388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1002641"/>
            <a:ext cx="8898488" cy="957072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Rombo de seguridad</a:t>
            </a:r>
            <a:br>
              <a:rPr lang="es-MX" dirty="0"/>
            </a:br>
            <a:endParaRPr lang="es-MX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C5656A-DC01-426C-B236-F1B431EFE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Características del rombo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289E85-75BB-4DD7-AF2B-354E562A4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Rombo del H</a:t>
            </a:r>
            <a:r>
              <a:rPr lang="es-MX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SO</a:t>
            </a:r>
            <a:r>
              <a:rPr lang="es-MX" baseline="-25000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es-MX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74C71D-4DE0-4854-ADF5-A296F604AEC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923" y="3316639"/>
            <a:ext cx="3684104" cy="319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95BC26C-7528-4F10-9AA3-0ADD58AA49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94219" y="3280320"/>
            <a:ext cx="3841648" cy="31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1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880B34-9505-4D1F-99F1-0A300494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Equipo de protección personal</a:t>
            </a:r>
          </a:p>
        </p:txBody>
      </p:sp>
      <p:pic>
        <p:nvPicPr>
          <p:cNvPr id="4098" name="Picture 2" descr="GUÍA TECNICA DE EPP: ROPA DE PROTECCIÓN CONTRA SUSTANCIAS QUÍMICAS">
            <a:extLst>
              <a:ext uri="{FF2B5EF4-FFF2-40B4-BE49-F238E27FC236}">
                <a16:creationId xmlns:a16="http://schemas.microsoft.com/office/drawing/2014/main" id="{786164E0-91F1-4551-978D-7906D9F0B8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8" y="2438400"/>
            <a:ext cx="5526157" cy="359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059EF5C-F670-42B7-959B-03C4817D2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25" y="2476500"/>
            <a:ext cx="5817707" cy="400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30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5F55-52B5-4253-B1B4-93E5EAA9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Aplicaciones industriales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747BEFC-0A06-484F-B29A-5858A66F9F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51" y="2129061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0204DD5-7793-4289-8606-36ED190ED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526" y="4253327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La gestión del inventario en la industria minera | Minería | Apuntes  empresariales | ESAN">
            <a:extLst>
              <a:ext uri="{FF2B5EF4-FFF2-40B4-BE49-F238E27FC236}">
                <a16:creationId xmlns:a16="http://schemas.microsoft.com/office/drawing/2014/main" id="{A77510ED-194C-429E-B11C-A85CE3C57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65" y="2252981"/>
            <a:ext cx="333959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La industria cosmética latinoamericana es una de las que más crece a nivel  mundial | COSMETOLOGAS.COM - Belleza y estética profesional">
            <a:extLst>
              <a:ext uri="{FF2B5EF4-FFF2-40B4-BE49-F238E27FC236}">
                <a16:creationId xmlns:a16="http://schemas.microsoft.com/office/drawing/2014/main" id="{30ABF830-596F-4A65-8E79-9B1C16504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955" y="3752627"/>
            <a:ext cx="2881106" cy="240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5924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13599</TotalTime>
  <Words>307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Corbel</vt:lpstr>
      <vt:lpstr>Times New Roman</vt:lpstr>
      <vt:lpstr>Feathered</vt:lpstr>
      <vt:lpstr>Ácido  sulfúrico H2SO4 </vt:lpstr>
      <vt:lpstr>PowerPoint Presentation</vt:lpstr>
      <vt:lpstr>Estructura de Lewis</vt:lpstr>
      <vt:lpstr>Estructura de Lewis de manera teórica</vt:lpstr>
      <vt:lpstr>Descubrimiento </vt:lpstr>
      <vt:lpstr>Producción industrial </vt:lpstr>
      <vt:lpstr>Rombo de seguridad </vt:lpstr>
      <vt:lpstr>Equipo de protección personal</vt:lpstr>
      <vt:lpstr>Aplicaciones industriales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Ácido  sulfúrico H2SO4 </dc:title>
  <dc:creator>Jimena Polenka Alvarez Segovia</dc:creator>
  <cp:lastModifiedBy>Jimena Polenka Alvarez Segovia</cp:lastModifiedBy>
  <cp:revision>5</cp:revision>
  <dcterms:created xsi:type="dcterms:W3CDTF">2021-12-20T04:43:28Z</dcterms:created>
  <dcterms:modified xsi:type="dcterms:W3CDTF">2022-01-08T01:19:41Z</dcterms:modified>
</cp:coreProperties>
</file>