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7"/>
  </p:notesMasterIdLst>
  <p:handoutMasterIdLst>
    <p:handoutMasterId r:id="rId48"/>
  </p:handoutMasterIdLst>
  <p:sldIdLst>
    <p:sldId id="489" r:id="rId2"/>
    <p:sldId id="490" r:id="rId3"/>
    <p:sldId id="491" r:id="rId4"/>
    <p:sldId id="492" r:id="rId5"/>
    <p:sldId id="493" r:id="rId6"/>
    <p:sldId id="494" r:id="rId7"/>
    <p:sldId id="495" r:id="rId8"/>
    <p:sldId id="496" r:id="rId9"/>
    <p:sldId id="497" r:id="rId10"/>
    <p:sldId id="498" r:id="rId11"/>
    <p:sldId id="499" r:id="rId12"/>
    <p:sldId id="500" r:id="rId13"/>
    <p:sldId id="501" r:id="rId14"/>
    <p:sldId id="502" r:id="rId15"/>
    <p:sldId id="503" r:id="rId16"/>
    <p:sldId id="504" r:id="rId17"/>
    <p:sldId id="505" r:id="rId18"/>
    <p:sldId id="506" r:id="rId19"/>
    <p:sldId id="507" r:id="rId20"/>
    <p:sldId id="508" r:id="rId21"/>
    <p:sldId id="509" r:id="rId22"/>
    <p:sldId id="510" r:id="rId23"/>
    <p:sldId id="532" r:id="rId24"/>
    <p:sldId id="511" r:id="rId25"/>
    <p:sldId id="512" r:id="rId26"/>
    <p:sldId id="513" r:id="rId27"/>
    <p:sldId id="514" r:id="rId28"/>
    <p:sldId id="515" r:id="rId29"/>
    <p:sldId id="516" r:id="rId30"/>
    <p:sldId id="517" r:id="rId31"/>
    <p:sldId id="518" r:id="rId32"/>
    <p:sldId id="519" r:id="rId33"/>
    <p:sldId id="520" r:id="rId34"/>
    <p:sldId id="521" r:id="rId35"/>
    <p:sldId id="522" r:id="rId36"/>
    <p:sldId id="523" r:id="rId37"/>
    <p:sldId id="524" r:id="rId38"/>
    <p:sldId id="525" r:id="rId39"/>
    <p:sldId id="526" r:id="rId40"/>
    <p:sldId id="527" r:id="rId41"/>
    <p:sldId id="528" r:id="rId42"/>
    <p:sldId id="529" r:id="rId43"/>
    <p:sldId id="484" r:id="rId44"/>
    <p:sldId id="531" r:id="rId45"/>
    <p:sldId id="486" r:id="rId46"/>
  </p:sldIdLst>
  <p:sldSz cx="9144000" cy="6858000" type="screen4x3"/>
  <p:notesSz cx="6881813" cy="9296400"/>
  <p:custDataLst>
    <p:tags r:id="rId4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3300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8879" autoAdjust="0"/>
    <p:restoredTop sz="94468" autoAdjust="0"/>
  </p:normalViewPr>
  <p:slideViewPr>
    <p:cSldViewPr>
      <p:cViewPr varScale="1">
        <p:scale>
          <a:sx n="64" d="100"/>
          <a:sy n="64" d="100"/>
        </p:scale>
        <p:origin x="-102" y="-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3/28/2014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3/28/2014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7D17C0-77A7-41A6-8856-C39B72C6C7EC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33798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587864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059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6" r:id="rId6"/>
    <p:sldLayoutId id="2147483707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csharpfundamentals.telerik.com/" TargetMode="External"/><Relationship Id="rId3" Type="http://schemas.openxmlformats.org/officeDocument/2006/relationships/hyperlink" Target="http://www.telerik.com/" TargetMode="External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gif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Memoization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Dynamic_programming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1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43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453" y="457200"/>
            <a:ext cx="3962400" cy="1532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072982"/>
            <a:ext cx="8229600" cy="930414"/>
          </a:xfrm>
        </p:spPr>
        <p:txBody>
          <a:bodyPr/>
          <a:lstStyle/>
          <a:p>
            <a:pPr>
              <a:lnSpc>
                <a:spcPts val="6000"/>
              </a:lnSpc>
            </a:pPr>
            <a:r>
              <a:rPr lang="en-US" dirty="0" smtClean="0"/>
              <a:t>Dynamic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3089776"/>
            <a:ext cx="6991350" cy="853560"/>
          </a:xfrm>
        </p:spPr>
        <p:txBody>
          <a:bodyPr/>
          <a:lstStyle/>
          <a:p>
            <a:r>
              <a:rPr lang="en-US" dirty="0" smtClean="0"/>
              <a:t>Brief Introduction in Problem Solving using Dynamic Programming and Memoization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5224046"/>
            <a:ext cx="3352800" cy="523220"/>
          </a:xfrm>
        </p:spPr>
        <p:txBody>
          <a:bodyPr/>
          <a:lstStyle/>
          <a:p>
            <a:r>
              <a:rPr lang="en-US" dirty="0" smtClean="0"/>
              <a:t>Nikolay Kostov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646331"/>
          </a:xfrm>
        </p:spPr>
        <p:txBody>
          <a:bodyPr/>
          <a:lstStyle/>
          <a:p>
            <a:r>
              <a:rPr lang="en-US" dirty="0"/>
              <a:t>Telerik Corporation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www.telerik.com</a:t>
            </a:r>
            <a:endParaRPr lang="en-US" dirty="0"/>
          </a:p>
        </p:txBody>
      </p:sp>
      <p:pic>
        <p:nvPicPr>
          <p:cNvPr id="7" name="Picture 2" descr="C:\Telerik\Algo Academy\2012-04-Dynamic-Programming\Dynamic-Programming-Demos\Untitl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350" y="4615527"/>
            <a:ext cx="2387755" cy="18233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  <p:pic>
        <p:nvPicPr>
          <p:cNvPr id="9" name="Picture 3" descr="C:\Telerik\c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504" y="4495800"/>
            <a:ext cx="2519296" cy="1906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umanitoba.ca/afs/plant_science/courses/bioinformatics/lec04/dynamic.programming-3.gif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274955">
            <a:off x="365500" y="878929"/>
            <a:ext cx="2274356" cy="1342377"/>
          </a:xfrm>
          <a:prstGeom prst="rect">
            <a:avLst/>
          </a:prstGeom>
          <a:noFill/>
          <a:effectLst>
            <a:glow rad="63500">
              <a:schemeClr val="bg1">
                <a:lumMod val="50000"/>
                <a:lumOff val="50000"/>
                <a:alpha val="5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HeroicExtremeRigh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4227">
            <a:off x="684301" y="3552825"/>
            <a:ext cx="1396182" cy="1523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1">
            <a:hlinkClick r:id="rId8"/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725" y="626376"/>
            <a:ext cx="1227557" cy="117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05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47800"/>
            <a:ext cx="8229600" cy="685800"/>
          </a:xfrm>
        </p:spPr>
        <p:txBody>
          <a:bodyPr/>
          <a:lstStyle/>
          <a:p>
            <a:pPr marL="442913" indent="-442913"/>
            <a:r>
              <a:rPr lang="en-US" dirty="0" smtClean="0"/>
              <a:t>Dynamic Programming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417" y="2782913"/>
            <a:ext cx="2023072" cy="25875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63" y="3382742"/>
            <a:ext cx="2702527" cy="20274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964" y="3382741"/>
            <a:ext cx="2319036" cy="19877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369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Programming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r>
              <a:rPr lang="en-US" dirty="0" smtClean="0"/>
              <a:t>How dynamic programming (DP) works?</a:t>
            </a:r>
          </a:p>
          <a:p>
            <a:pPr lvl="1"/>
            <a:r>
              <a:rPr lang="en-US" dirty="0" smtClean="0"/>
              <a:t>Approach to solve problems</a:t>
            </a:r>
          </a:p>
          <a:p>
            <a:pPr lvl="1"/>
            <a:r>
              <a:rPr lang="en-US" dirty="0" smtClean="0"/>
              <a:t>Store partial solutions of the smaller problems</a:t>
            </a:r>
          </a:p>
          <a:p>
            <a:pPr lvl="1"/>
            <a:r>
              <a:rPr lang="en-US" dirty="0" smtClean="0"/>
              <a:t>Usually they are solved bottom-up</a:t>
            </a:r>
          </a:p>
          <a:p>
            <a:r>
              <a:rPr lang="en-US" dirty="0"/>
              <a:t>Steps to </a:t>
            </a:r>
            <a:r>
              <a:rPr lang="en-US" dirty="0" smtClean="0"/>
              <a:t>designing </a:t>
            </a:r>
            <a:r>
              <a:rPr lang="en-US" dirty="0"/>
              <a:t>a </a:t>
            </a:r>
            <a:r>
              <a:rPr lang="en-US" dirty="0" smtClean="0"/>
              <a:t>DP algorithm:</a:t>
            </a:r>
          </a:p>
          <a:p>
            <a:pPr marL="808038" lvl="1" indent="-460375">
              <a:buFont typeface="+mj-lt"/>
              <a:buAutoNum type="arabicPeriod"/>
            </a:pPr>
            <a:r>
              <a:rPr lang="en-US" sz="2700" dirty="0"/>
              <a:t>Characterize </a:t>
            </a:r>
            <a:r>
              <a:rPr lang="en-US" sz="27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optimal substructure</a:t>
            </a:r>
          </a:p>
          <a:p>
            <a:pPr marL="808038" lvl="1" indent="-460375">
              <a:buFont typeface="+mj-lt"/>
              <a:buAutoNum type="arabicPeriod"/>
            </a:pPr>
            <a:r>
              <a:rPr lang="en-US" sz="27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Recursively </a:t>
            </a:r>
            <a:r>
              <a:rPr lang="en-US" sz="2700" dirty="0"/>
              <a:t>define the value of an optimal solution</a:t>
            </a:r>
          </a:p>
          <a:p>
            <a:pPr marL="808038" lvl="1" indent="-460375">
              <a:buFont typeface="+mj-lt"/>
              <a:buAutoNum type="arabicPeriod"/>
            </a:pPr>
            <a:r>
              <a:rPr lang="en-US" sz="2700" dirty="0"/>
              <a:t>Compute the value </a:t>
            </a:r>
            <a:r>
              <a:rPr lang="en-US" sz="27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bottom up</a:t>
            </a:r>
          </a:p>
          <a:p>
            <a:pPr marL="808038" lvl="1" indent="-460375">
              <a:buFont typeface="+mj-lt"/>
              <a:buAutoNum type="arabicPeriod"/>
            </a:pPr>
            <a:r>
              <a:rPr lang="en-US" sz="2700" dirty="0"/>
              <a:t>(if needed)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Construct </a:t>
            </a:r>
            <a:r>
              <a:rPr lang="en-US" sz="2700" dirty="0" smtClean="0"/>
              <a:t>an optimal solution</a:t>
            </a:r>
            <a:endParaRPr lang="bg-BG" sz="2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44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</a:t>
            </a:r>
            <a:r>
              <a:rPr lang="en-US" dirty="0" smtClean="0"/>
              <a:t>DP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DP </a:t>
            </a:r>
            <a:r>
              <a:rPr lang="en-US" dirty="0" smtClean="0"/>
              <a:t>has the </a:t>
            </a:r>
            <a:r>
              <a:rPr lang="en-US" dirty="0"/>
              <a:t>following </a:t>
            </a:r>
            <a:r>
              <a:rPr lang="en-US" dirty="0" smtClean="0"/>
              <a:t>characteristics</a:t>
            </a:r>
          </a:p>
          <a:p>
            <a:pPr lvl="1"/>
            <a:r>
              <a:rPr lang="en-US" dirty="0"/>
              <a:t>Simple </a:t>
            </a:r>
            <a:r>
              <a:rPr lang="en-US" dirty="0" smtClean="0"/>
              <a:t>subproblems</a:t>
            </a:r>
            <a:endParaRPr lang="en-US" dirty="0"/>
          </a:p>
          <a:p>
            <a:pPr lvl="2"/>
            <a:r>
              <a:rPr lang="en-US" dirty="0"/>
              <a:t>We </a:t>
            </a:r>
            <a:r>
              <a:rPr lang="en-US" dirty="0" smtClean="0"/>
              <a:t>break </a:t>
            </a:r>
            <a:r>
              <a:rPr lang="en-US" dirty="0"/>
              <a:t>the original problem to smaller </a:t>
            </a:r>
            <a:r>
              <a:rPr lang="en-US" dirty="0" smtClean="0"/>
              <a:t>sub-problems </a:t>
            </a:r>
            <a:r>
              <a:rPr lang="en-US" dirty="0"/>
              <a:t>that have the same </a:t>
            </a:r>
            <a:r>
              <a:rPr lang="en-US" dirty="0" smtClean="0"/>
              <a:t>structure</a:t>
            </a:r>
          </a:p>
          <a:p>
            <a:pPr lvl="1"/>
            <a:r>
              <a:rPr lang="en-US" dirty="0"/>
              <a:t>Optimal substructure of the problems 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optimal solution to the problem contains within optimal solutions to its </a:t>
            </a:r>
            <a:r>
              <a:rPr lang="en-US" dirty="0" smtClean="0"/>
              <a:t>sub-problems</a:t>
            </a:r>
          </a:p>
          <a:p>
            <a:pPr lvl="1"/>
            <a:r>
              <a:rPr lang="en-US" dirty="0"/>
              <a:t>Overlapping sub-problems </a:t>
            </a:r>
          </a:p>
          <a:p>
            <a:pPr lvl="2"/>
            <a:r>
              <a:rPr lang="en-US" dirty="0" smtClean="0"/>
              <a:t>There </a:t>
            </a:r>
            <a:r>
              <a:rPr lang="en-US" dirty="0"/>
              <a:t>exist some places where we solve the same </a:t>
            </a:r>
            <a:r>
              <a:rPr lang="en-US" dirty="0" smtClean="0"/>
              <a:t>sub-problem </a:t>
            </a:r>
            <a:r>
              <a:rPr lang="en-US" dirty="0"/>
              <a:t>more than once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57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problem can be divided into </a:t>
            </a:r>
            <a:r>
              <a:rPr lang="en-US" i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levels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with a </a:t>
            </a:r>
            <a:r>
              <a:rPr lang="en-US" i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decision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required at each </a:t>
            </a:r>
            <a:r>
              <a:rPr lang="en-US" dirty="0" smtClean="0"/>
              <a:t>level</a:t>
            </a:r>
          </a:p>
          <a:p>
            <a:r>
              <a:rPr lang="en-US" dirty="0"/>
              <a:t>Each </a:t>
            </a:r>
            <a:r>
              <a:rPr lang="en-US" dirty="0" smtClean="0"/>
              <a:t>level has </a:t>
            </a:r>
            <a:r>
              <a:rPr lang="en-US" dirty="0"/>
              <a:t>a number of </a:t>
            </a:r>
            <a:r>
              <a:rPr lang="en-US" i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states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associated with </a:t>
            </a:r>
            <a:r>
              <a:rPr lang="en-US" dirty="0" smtClean="0"/>
              <a:t>it</a:t>
            </a:r>
          </a:p>
          <a:p>
            <a:r>
              <a:rPr lang="en-US" dirty="0"/>
              <a:t>The decision at one </a:t>
            </a:r>
            <a:r>
              <a:rPr lang="en-US" dirty="0" smtClean="0"/>
              <a:t>level transforms </a:t>
            </a:r>
            <a:r>
              <a:rPr lang="en-US" dirty="0"/>
              <a:t>one state into a state in the next </a:t>
            </a:r>
            <a:r>
              <a:rPr lang="en-US" dirty="0" smtClean="0"/>
              <a:t>level</a:t>
            </a:r>
          </a:p>
          <a:p>
            <a:r>
              <a:rPr lang="en-US" dirty="0"/>
              <a:t>Given the current state, the optimal decision for each of the remaining states does not depend on the previous states or </a:t>
            </a:r>
            <a:r>
              <a:rPr lang="en-US" dirty="0" smtClean="0"/>
              <a:t>decisions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79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90600"/>
          </a:xfrm>
        </p:spPr>
        <p:txBody>
          <a:bodyPr/>
          <a:lstStyle/>
          <a:p>
            <a:r>
              <a:rPr lang="en-US" dirty="0"/>
              <a:t>Difference between </a:t>
            </a:r>
            <a:r>
              <a:rPr lang="en-US" dirty="0" smtClean="0"/>
              <a:t>DP</a:t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/>
              <a:t>Divide-and-Conquer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5181600"/>
          </a:xfrm>
        </p:spPr>
        <p:txBody>
          <a:bodyPr/>
          <a:lstStyle/>
          <a:p>
            <a:r>
              <a:rPr lang="en-US" dirty="0"/>
              <a:t>Using Divide-and-Conquer to solve </a:t>
            </a:r>
            <a:r>
              <a:rPr lang="en-US" dirty="0" smtClean="0"/>
              <a:t>problems (that can be solved using DP)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inefficient</a:t>
            </a:r>
          </a:p>
          <a:p>
            <a:pPr lvl="1"/>
            <a:r>
              <a:rPr lang="en-US" dirty="0" smtClean="0"/>
              <a:t>Because </a:t>
            </a:r>
            <a:r>
              <a:rPr lang="en-US" dirty="0"/>
              <a:t>the same common </a:t>
            </a:r>
            <a:r>
              <a:rPr lang="en-US" dirty="0" smtClean="0"/>
              <a:t>sub-problems </a:t>
            </a:r>
            <a:r>
              <a:rPr lang="en-US" dirty="0"/>
              <a:t>have to be solved many </a:t>
            </a:r>
            <a:r>
              <a:rPr lang="en-US" dirty="0" smtClean="0"/>
              <a:t>times</a:t>
            </a:r>
          </a:p>
          <a:p>
            <a:r>
              <a:rPr lang="en-US" dirty="0"/>
              <a:t>DP will solve each of them once and their answers are stored in a table for future </a:t>
            </a:r>
            <a:r>
              <a:rPr lang="en-US" dirty="0" smtClean="0"/>
              <a:t>use</a:t>
            </a:r>
          </a:p>
          <a:p>
            <a:pPr lvl="1"/>
            <a:r>
              <a:rPr lang="en-US" dirty="0" smtClean="0"/>
              <a:t>Technique known as “memoization”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5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1"/>
            <a:ext cx="8229600" cy="685800"/>
          </a:xfrm>
        </p:spPr>
        <p:txBody>
          <a:bodyPr/>
          <a:lstStyle/>
          <a:p>
            <a:pPr marL="442913" indent="-442913"/>
            <a:r>
              <a:rPr lang="en-US" dirty="0" smtClean="0"/>
              <a:t>Fibonacci Numbers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334000"/>
            <a:ext cx="8229600" cy="797720"/>
          </a:xfrm>
        </p:spPr>
        <p:txBody>
          <a:bodyPr/>
          <a:lstStyle/>
          <a:p>
            <a:r>
              <a:rPr lang="en-US" dirty="0" smtClean="0"/>
              <a:t>From "divide and conquer" to dynamic </a:t>
            </a:r>
            <a:r>
              <a:rPr lang="en-US" dirty="0"/>
              <a:t>p</a:t>
            </a:r>
            <a:r>
              <a:rPr lang="en-US" dirty="0" smtClean="0"/>
              <a:t>rogramming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50" y="1066800"/>
            <a:ext cx="3848100" cy="28860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439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sequence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Fibonacci numbers are </a:t>
            </a:r>
            <a:r>
              <a:rPr lang="en-US" dirty="0"/>
              <a:t>the numbers in the following integer </a:t>
            </a:r>
            <a:r>
              <a:rPr lang="en-US" dirty="0" smtClean="0"/>
              <a:t>sequence:</a:t>
            </a:r>
          </a:p>
          <a:p>
            <a:pPr lvl="1"/>
            <a:r>
              <a:rPr lang="en-US" dirty="0" smtClean="0"/>
              <a:t>0, 1, 1, 2, 3, 5, 8, 13, 21, 34, 55, 89, 144, …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first two numbers </a:t>
            </a:r>
            <a:r>
              <a:rPr lang="en-US" dirty="0" smtClean="0"/>
              <a:t>are </a:t>
            </a:r>
            <a:r>
              <a:rPr lang="en-US" dirty="0"/>
              <a:t>0 and </a:t>
            </a:r>
            <a:r>
              <a:rPr lang="en-US" dirty="0" smtClean="0"/>
              <a:t>1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ach </a:t>
            </a:r>
            <a:r>
              <a:rPr lang="en-US" dirty="0"/>
              <a:t>subsequent number is the sum of the previous </a:t>
            </a:r>
            <a:r>
              <a:rPr lang="en-US" dirty="0" smtClean="0"/>
              <a:t>two numbers</a:t>
            </a:r>
          </a:p>
          <a:p>
            <a:r>
              <a:rPr lang="en-US" dirty="0"/>
              <a:t>In mathematical </a:t>
            </a:r>
            <a:r>
              <a:rPr lang="en-US" dirty="0" smtClean="0"/>
              <a:t>terms:</a:t>
            </a:r>
          </a:p>
          <a:p>
            <a:pPr lvl="1"/>
            <a:r>
              <a:rPr lang="en-US" dirty="0" err="1" smtClean="0"/>
              <a:t>F</a:t>
            </a:r>
            <a:r>
              <a:rPr lang="en-US" baseline="-25000" dirty="0" err="1" smtClean="0"/>
              <a:t>n</a:t>
            </a:r>
            <a:r>
              <a:rPr lang="en-US" dirty="0" smtClean="0"/>
              <a:t> = F</a:t>
            </a:r>
            <a:r>
              <a:rPr lang="en-US" baseline="-25000" dirty="0" smtClean="0"/>
              <a:t>n-1</a:t>
            </a:r>
            <a:r>
              <a:rPr lang="en-US" dirty="0" smtClean="0"/>
              <a:t> + F</a:t>
            </a:r>
            <a:r>
              <a:rPr lang="en-US" baseline="-25000" dirty="0" smtClean="0"/>
              <a:t>n-2</a:t>
            </a:r>
          </a:p>
          <a:p>
            <a:pPr lvl="1"/>
            <a:r>
              <a:rPr lang="en-US" dirty="0" smtClean="0"/>
              <a:t>F</a:t>
            </a:r>
            <a:r>
              <a:rPr lang="en-US" baseline="-25000" dirty="0" smtClean="0"/>
              <a:t>0</a:t>
            </a:r>
            <a:r>
              <a:rPr lang="en-US" dirty="0" smtClean="0"/>
              <a:t> = 0, F</a:t>
            </a:r>
            <a:r>
              <a:rPr lang="en-US" baseline="-25000" dirty="0" smtClean="0"/>
              <a:t>1</a:t>
            </a:r>
            <a:r>
              <a:rPr lang="en-US" dirty="0" smtClean="0"/>
              <a:t> = 1</a:t>
            </a:r>
          </a:p>
        </p:txBody>
      </p:sp>
      <p:pic>
        <p:nvPicPr>
          <p:cNvPr id="2051" name="Picture 3" descr="C:\Users\Nikolay\Desktop\800px-Fibonacci_spiral_34.svg.pn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120055"/>
            <a:ext cx="3581400" cy="2265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355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Divide and Conquer Approach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we find the n</a:t>
            </a:r>
            <a:r>
              <a:rPr lang="en-US" baseline="30000" dirty="0" smtClean="0"/>
              <a:t>th</a:t>
            </a:r>
            <a:r>
              <a:rPr lang="en-US" dirty="0" smtClean="0"/>
              <a:t> Fibonacci number using recursion (“divide and conquer”)</a:t>
            </a:r>
          </a:p>
          <a:p>
            <a:r>
              <a:rPr lang="en-US" dirty="0" smtClean="0"/>
              <a:t>Directly applying the recurrence formula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5800" y="2895600"/>
            <a:ext cx="7696200" cy="18466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 Fibonacci(int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(n == 0) return 0;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(n == 1) return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Fibonacci(n - 1) + Fibonacci(n - 2);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079" name="Picture 7" descr="D:\Dynamic programming\fibonacc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964662"/>
            <a:ext cx="2827224" cy="158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964662"/>
            <a:ext cx="2124429" cy="158853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801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and Memoization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en-US" dirty="0" smtClean="0"/>
              <a:t>We can save the results from each function call</a:t>
            </a:r>
          </a:p>
          <a:p>
            <a:r>
              <a:rPr lang="en-US" dirty="0" smtClean="0"/>
              <a:t>Every time when we call the function we check if the value is already calculated</a:t>
            </a:r>
          </a:p>
          <a:p>
            <a:r>
              <a:rPr lang="en-US" dirty="0" smtClean="0"/>
              <a:t>This saves a lot of useless calculations!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en.wikipedia.org/wiki/Memoization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5800" y="4121765"/>
            <a:ext cx="7924800" cy="24314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 Fibonacci(int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9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19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(memo[n] != </a:t>
            </a:r>
            <a:r>
              <a:rPr lang="en-US" sz="19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0) </a:t>
            </a:r>
            <a:r>
              <a:rPr lang="en-US" sz="19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memo[n];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 == 0) return 0;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 == 1) return 1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memo[n] </a:t>
            </a:r>
            <a:r>
              <a:rPr lang="en-US" sz="19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Fibonacci(n - 1) + Fibonacci(n - 2);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memo[n];</a:t>
            </a:r>
            <a:endParaRPr lang="en-US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44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and DP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find the </a:t>
            </a:r>
            <a:r>
              <a:rPr lang="en-US" sz="27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700" baseline="30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dirty="0" smtClean="0"/>
              <a:t> </a:t>
            </a:r>
            <a:r>
              <a:rPr lang="en-US" dirty="0"/>
              <a:t>F</a:t>
            </a:r>
            <a:r>
              <a:rPr lang="en-US" dirty="0" smtClean="0"/>
              <a:t>ibonacci number using the dynamic programming approach?</a:t>
            </a:r>
          </a:p>
          <a:p>
            <a:pPr lvl="1"/>
            <a:r>
              <a:rPr lang="en-US" dirty="0" smtClean="0"/>
              <a:t>We can start solving the Fibonacci problem from bottom-up calculating partial solutions</a:t>
            </a:r>
          </a:p>
          <a:p>
            <a:pPr lvl="1"/>
            <a:r>
              <a:rPr lang="en-US" dirty="0" smtClean="0"/>
              <a:t>We know the answer for the </a:t>
            </a:r>
            <a:r>
              <a:rPr lang="en-US" sz="27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700" baseline="30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dirty="0" smtClean="0"/>
              <a:t> and the </a:t>
            </a:r>
            <a:r>
              <a:rPr lang="en-US" sz="27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700" baseline="30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</a:t>
            </a:r>
            <a:r>
              <a:rPr lang="en-US" dirty="0" smtClean="0"/>
              <a:t> number of the Fibonacci sequence</a:t>
            </a:r>
          </a:p>
          <a:p>
            <a:pPr lvl="1">
              <a:lnSpc>
                <a:spcPts val="2800"/>
              </a:lnSpc>
            </a:pPr>
            <a:endParaRPr lang="en-US" dirty="0"/>
          </a:p>
          <a:p>
            <a:pPr lvl="1">
              <a:lnSpc>
                <a:spcPts val="2800"/>
              </a:lnSpc>
            </a:pPr>
            <a:endParaRPr lang="en-US" dirty="0"/>
          </a:p>
          <a:p>
            <a:pPr lvl="1"/>
            <a:r>
              <a:rPr lang="en-US" dirty="0" smtClean="0"/>
              <a:t>And we know the formula to calculate each of the next numbers (</a:t>
            </a:r>
            <a:r>
              <a:rPr lang="en-US" sz="27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700" baseline="-25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7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= F</a:t>
            </a:r>
            <a:r>
              <a:rPr lang="en-US" sz="2700" baseline="-25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i-1</a:t>
            </a:r>
            <a:r>
              <a:rPr lang="en-US" sz="27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+ F</a:t>
            </a:r>
            <a:r>
              <a:rPr lang="en-US" sz="2700" baseline="-25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i-2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09600" y="4524375"/>
          <a:ext cx="1309254" cy="762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4627"/>
                <a:gridCol w="65462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900" b="1" kern="1200" dirty="0" smtClean="0">
                          <a:solidFill>
                            <a:srgbClr val="8CF4F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bg-BG" sz="1900" b="1" kern="1200" dirty="0">
                        <a:solidFill>
                          <a:srgbClr val="8CF4F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kern="1200" dirty="0" smtClean="0">
                          <a:solidFill>
                            <a:srgbClr val="8CF4F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bg-BG" sz="1900" b="1" kern="1200" dirty="0">
                        <a:solidFill>
                          <a:srgbClr val="8CF4F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900" b="1" kern="1200" dirty="0" smtClean="0">
                          <a:solidFill>
                            <a:srgbClr val="8CF4F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bg-BG" sz="1900" b="1" kern="1200" dirty="0">
                        <a:solidFill>
                          <a:srgbClr val="8CF4F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kern="1200" dirty="0" smtClean="0">
                          <a:solidFill>
                            <a:srgbClr val="8CF4F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bg-BG" sz="1900" b="1" kern="1200" dirty="0">
                        <a:solidFill>
                          <a:srgbClr val="8CF4F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914525" y="4524375"/>
          <a:ext cx="654627" cy="762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462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900" b="1" kern="1200" dirty="0" smtClean="0">
                          <a:solidFill>
                            <a:srgbClr val="8CF4F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  <a:endParaRPr lang="bg-BG" sz="1900" b="1" kern="1200" dirty="0">
                        <a:solidFill>
                          <a:srgbClr val="8CF4F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900" b="1" kern="1200" dirty="0" smtClean="0">
                          <a:solidFill>
                            <a:srgbClr val="8CF4F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bg-BG" sz="1900" b="1" kern="1200" dirty="0">
                        <a:solidFill>
                          <a:srgbClr val="8CF4F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2562225" y="4524375"/>
          <a:ext cx="654627" cy="762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462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900" b="1" kern="1200" dirty="0" smtClean="0">
                          <a:solidFill>
                            <a:srgbClr val="8CF4F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  <a:endParaRPr lang="bg-BG" sz="1900" b="1" kern="1200" dirty="0">
                        <a:solidFill>
                          <a:srgbClr val="8CF4F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900" b="1" kern="1200" dirty="0" smtClean="0">
                          <a:solidFill>
                            <a:srgbClr val="8CF4F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  <a:endParaRPr lang="bg-BG" sz="1900" b="1" kern="1200" dirty="0">
                        <a:solidFill>
                          <a:srgbClr val="8CF4F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3219450" y="4524375"/>
          <a:ext cx="654627" cy="762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462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900" b="1" kern="1200" dirty="0" smtClean="0">
                          <a:solidFill>
                            <a:srgbClr val="8CF4F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  <a:endParaRPr lang="bg-BG" sz="1900" b="1" kern="1200" dirty="0">
                        <a:solidFill>
                          <a:srgbClr val="8CF4F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900" b="1" kern="1200" dirty="0" smtClean="0">
                          <a:solidFill>
                            <a:srgbClr val="8CF4F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  <a:endParaRPr lang="bg-BG" sz="1900" b="1" kern="1200" dirty="0">
                        <a:solidFill>
                          <a:srgbClr val="8CF4F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3867150" y="4524375"/>
          <a:ext cx="654627" cy="762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462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900" b="1" kern="1200" dirty="0" smtClean="0">
                          <a:solidFill>
                            <a:srgbClr val="8CF4F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  <a:endParaRPr lang="bg-BG" sz="1900" b="1" kern="1200" dirty="0">
                        <a:solidFill>
                          <a:srgbClr val="8CF4F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900" b="1" kern="1200" dirty="0" smtClean="0">
                          <a:solidFill>
                            <a:srgbClr val="8CF4F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  <a:endParaRPr lang="bg-BG" sz="1900" b="1" kern="1200" dirty="0">
                        <a:solidFill>
                          <a:srgbClr val="8CF4F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4524375" y="4524375"/>
          <a:ext cx="654627" cy="762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462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900" b="1" kern="1200" dirty="0" smtClean="0">
                          <a:solidFill>
                            <a:srgbClr val="8CF4F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</a:t>
                      </a:r>
                      <a:endParaRPr lang="bg-BG" sz="1900" b="1" kern="1200" dirty="0">
                        <a:solidFill>
                          <a:srgbClr val="8CF4F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900" b="1" kern="1200" dirty="0" smtClean="0">
                          <a:solidFill>
                            <a:srgbClr val="8CF4F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8</a:t>
                      </a:r>
                      <a:endParaRPr lang="bg-BG" sz="1900" b="1" kern="1200" dirty="0">
                        <a:solidFill>
                          <a:srgbClr val="8CF4F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5181600" y="4524375"/>
          <a:ext cx="654627" cy="762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462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900" b="1" kern="1200" dirty="0" smtClean="0">
                          <a:solidFill>
                            <a:srgbClr val="8CF4F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...</a:t>
                      </a:r>
                      <a:endParaRPr lang="bg-BG" sz="1900" b="1" kern="1200" dirty="0">
                        <a:solidFill>
                          <a:srgbClr val="8CF4F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900" b="1" kern="1200" dirty="0" smtClean="0">
                          <a:solidFill>
                            <a:srgbClr val="8CF4F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...</a:t>
                      </a:r>
                      <a:endParaRPr lang="bg-BG" sz="1900" b="1" kern="1200" dirty="0">
                        <a:solidFill>
                          <a:srgbClr val="8CF4F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5829300" y="4524375"/>
          <a:ext cx="1400175" cy="762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001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900" b="1" kern="1200" dirty="0" err="1" smtClean="0">
                          <a:solidFill>
                            <a:srgbClr val="8CF4F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</a:t>
                      </a:r>
                      <a:r>
                        <a:rPr lang="en-US" sz="1900" b="1" kern="1200" baseline="30000" dirty="0" err="1" smtClean="0">
                          <a:solidFill>
                            <a:srgbClr val="8CF4F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th</a:t>
                      </a:r>
                      <a:endParaRPr lang="bg-BG" sz="1900" b="1" kern="1200" baseline="30000" dirty="0">
                        <a:solidFill>
                          <a:srgbClr val="8CF4F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900" b="1" kern="1200" dirty="0" smtClean="0">
                          <a:solidFill>
                            <a:srgbClr val="8CF4F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F</a:t>
                      </a:r>
                      <a:r>
                        <a:rPr lang="en-US" sz="1900" b="1" kern="1200" baseline="-25000" dirty="0" smtClean="0">
                          <a:solidFill>
                            <a:srgbClr val="8CF4F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i-1</a:t>
                      </a:r>
                      <a:r>
                        <a:rPr lang="en-US" sz="1900" b="1" kern="1200" dirty="0" smtClean="0">
                          <a:solidFill>
                            <a:srgbClr val="8CF4F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+ F</a:t>
                      </a:r>
                      <a:r>
                        <a:rPr lang="en-US" sz="1900" b="1" kern="1200" baseline="-25000" dirty="0" smtClean="0">
                          <a:solidFill>
                            <a:srgbClr val="8CF4F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i-2</a:t>
                      </a:r>
                      <a:endParaRPr lang="bg-BG" sz="1900" b="1" kern="1200" baseline="-25000" dirty="0">
                        <a:solidFill>
                          <a:srgbClr val="8CF4F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7889298" y="4524375"/>
          <a:ext cx="654627" cy="762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462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900" b="1" kern="1200" baseline="0" dirty="0" smtClean="0">
                          <a:solidFill>
                            <a:srgbClr val="8CF4F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</a:t>
                      </a:r>
                      <a:r>
                        <a:rPr lang="en-US" sz="1900" b="1" kern="1200" baseline="30000" dirty="0" smtClean="0">
                          <a:solidFill>
                            <a:srgbClr val="8CF4F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th</a:t>
                      </a:r>
                      <a:endParaRPr lang="bg-BG" sz="1900" b="1" kern="1200" baseline="30000" dirty="0">
                        <a:solidFill>
                          <a:srgbClr val="8CF4F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900" b="1" kern="1200" dirty="0" smtClean="0">
                          <a:solidFill>
                            <a:srgbClr val="8CF4F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...</a:t>
                      </a:r>
                      <a:endParaRPr lang="bg-BG" sz="1900" b="1" kern="1200" dirty="0">
                        <a:solidFill>
                          <a:srgbClr val="8CF4F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7229475" y="4524375"/>
          <a:ext cx="654627" cy="762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462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900" b="1" kern="1200" dirty="0" smtClean="0">
                          <a:solidFill>
                            <a:srgbClr val="8CF4F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...</a:t>
                      </a:r>
                      <a:endParaRPr lang="bg-BG" sz="1900" b="1" kern="1200" dirty="0">
                        <a:solidFill>
                          <a:srgbClr val="8CF4F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900" b="1" kern="1200" dirty="0" smtClean="0">
                          <a:solidFill>
                            <a:srgbClr val="8CF4F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...</a:t>
                      </a:r>
                      <a:endParaRPr lang="bg-BG" sz="1900" b="1" kern="1200" dirty="0">
                        <a:solidFill>
                          <a:srgbClr val="8CF4F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0022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marL="442913" indent="-442913">
              <a:buFontTx/>
              <a:buAutoNum type="arabicPeriod"/>
            </a:pPr>
            <a:r>
              <a:rPr lang="en-US" dirty="0" smtClean="0"/>
              <a:t>Minimum and Maximum</a:t>
            </a:r>
          </a:p>
          <a:p>
            <a:pPr marL="442913" indent="-442913">
              <a:buFontTx/>
              <a:buAutoNum type="arabicPeriod"/>
            </a:pPr>
            <a:r>
              <a:rPr lang="en-US" dirty="0" smtClean="0"/>
              <a:t>Divide-and-Conquer</a:t>
            </a:r>
          </a:p>
          <a:p>
            <a:pPr marL="442913" indent="-442913">
              <a:buFontTx/>
              <a:buAutoNum type="arabicPeriod"/>
            </a:pPr>
            <a:r>
              <a:rPr lang="en-US" dirty="0" smtClean="0"/>
              <a:t>Dynamic Programming</a:t>
            </a:r>
            <a:br>
              <a:rPr lang="en-US" dirty="0" smtClean="0"/>
            </a:br>
            <a:r>
              <a:rPr lang="en-US" dirty="0" smtClean="0"/>
              <a:t>Concepts</a:t>
            </a:r>
          </a:p>
          <a:p>
            <a:pPr marL="442913" indent="-442913">
              <a:buFontTx/>
              <a:buAutoNum type="arabicPeriod"/>
            </a:pPr>
            <a:r>
              <a:rPr lang="en-US" dirty="0" smtClean="0"/>
              <a:t>Fibonacci Numbers</a:t>
            </a:r>
          </a:p>
          <a:p>
            <a:pPr marL="442913" indent="-442913">
              <a:buFontTx/>
              <a:buAutoNum type="arabicPeriod"/>
            </a:pPr>
            <a:r>
              <a:rPr lang="en-US" dirty="0"/>
              <a:t>Longest </a:t>
            </a:r>
            <a:r>
              <a:rPr lang="en-US" dirty="0" smtClean="0"/>
              <a:t>Increasing</a:t>
            </a:r>
            <a:br>
              <a:rPr lang="en-US" dirty="0" smtClean="0"/>
            </a:br>
            <a:r>
              <a:rPr lang="en-US" dirty="0" smtClean="0"/>
              <a:t>Subsequence</a:t>
            </a:r>
            <a:endParaRPr lang="en-US" dirty="0"/>
          </a:p>
          <a:p>
            <a:pPr marL="442913" indent="-442913">
              <a:buFontTx/>
              <a:buAutoNum type="arabicPeriod"/>
            </a:pPr>
            <a:r>
              <a:rPr lang="en-US" dirty="0" smtClean="0"/>
              <a:t>Longest Common</a:t>
            </a:r>
            <a:br>
              <a:rPr lang="en-US" dirty="0" smtClean="0"/>
            </a:br>
            <a:r>
              <a:rPr lang="en-US" dirty="0" smtClean="0"/>
              <a:t>Subsequence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77826" name="Picture 2" descr="http://headrush.typepad.com/photos/uncategorized/book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4267200"/>
            <a:ext cx="2985853" cy="1981200"/>
          </a:xfrm>
          <a:prstGeom prst="roundRect">
            <a:avLst>
              <a:gd name="adj" fmla="val 2561"/>
            </a:avLst>
          </a:prstGeom>
          <a:noFill/>
          <a:ln w="6350">
            <a:solidFill>
              <a:schemeClr val="accent5">
                <a:lumMod val="60000"/>
                <a:lumOff val="40000"/>
                <a:alpha val="25000"/>
              </a:schemeClr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7567" t="4876" b="11446"/>
          <a:stretch/>
        </p:blipFill>
        <p:spPr>
          <a:xfrm>
            <a:off x="5562599" y="1295400"/>
            <a:ext cx="2985853" cy="2369372"/>
          </a:xfrm>
          <a:prstGeom prst="roundRect">
            <a:avLst>
              <a:gd name="adj" fmla="val 2561"/>
            </a:avLst>
          </a:prstGeom>
          <a:noFill/>
          <a:ln w="6350">
            <a:solidFill>
              <a:schemeClr val="accent5">
                <a:lumMod val="60000"/>
                <a:lumOff val="40000"/>
                <a:alpha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402675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Fibonacci Solutions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Recurrent solution</a:t>
            </a:r>
          </a:p>
          <a:p>
            <a:pPr lvl="1"/>
            <a:r>
              <a:rPr lang="en-US" dirty="0" smtClean="0"/>
              <a:t>Complexity: </a:t>
            </a:r>
            <a:r>
              <a:rPr lang="el-GR" dirty="0" smtClean="0"/>
              <a:t>~</a:t>
            </a:r>
            <a:r>
              <a:rPr lang="en-US" dirty="0" smtClean="0"/>
              <a:t> O</a:t>
            </a:r>
            <a:r>
              <a:rPr lang="el-GR" dirty="0" smtClean="0"/>
              <a:t>(1.6</a:t>
            </a:r>
            <a:r>
              <a:rPr lang="en-US" baseline="30000" dirty="0"/>
              <a:t>n</a:t>
            </a:r>
            <a:r>
              <a:rPr lang="en-US" dirty="0"/>
              <a:t>)</a:t>
            </a:r>
            <a:endParaRPr lang="en-US" dirty="0" smtClean="0"/>
          </a:p>
          <a:p>
            <a:r>
              <a:rPr lang="en-US" dirty="0" smtClean="0"/>
              <a:t>DP or </a:t>
            </a:r>
            <a:r>
              <a:rPr lang="en-US" noProof="1" smtClean="0"/>
              <a:t>memoization</a:t>
            </a:r>
            <a:r>
              <a:rPr lang="en-US" dirty="0" smtClean="0"/>
              <a:t> solution</a:t>
            </a:r>
          </a:p>
          <a:p>
            <a:pPr lvl="1"/>
            <a:r>
              <a:rPr lang="en-US" dirty="0" smtClean="0"/>
              <a:t>Complexity: </a:t>
            </a:r>
            <a:r>
              <a:rPr lang="el-GR" dirty="0" smtClean="0"/>
              <a:t>~</a:t>
            </a:r>
            <a:r>
              <a:rPr lang="en-US" dirty="0" smtClean="0"/>
              <a:t> O(n)</a:t>
            </a:r>
          </a:p>
          <a:p>
            <a:r>
              <a:rPr lang="en-US" dirty="0" smtClean="0"/>
              <a:t>Dynamic programming solutions is way faster than the recurrent solution</a:t>
            </a:r>
          </a:p>
          <a:p>
            <a:pPr lvl="1"/>
            <a:r>
              <a:rPr lang="en-US" dirty="0" smtClean="0"/>
              <a:t>If we want to find the 36</a:t>
            </a:r>
            <a:r>
              <a:rPr lang="en-US" baseline="30000" dirty="0" smtClean="0"/>
              <a:t>th</a:t>
            </a:r>
            <a:r>
              <a:rPr lang="en-US" dirty="0" smtClean="0"/>
              <a:t> Fibonacci number:</a:t>
            </a:r>
          </a:p>
          <a:p>
            <a:pPr lvl="2"/>
            <a:r>
              <a:rPr lang="en-US" dirty="0" smtClean="0"/>
              <a:t>Recurrent solution </a:t>
            </a:r>
            <a:r>
              <a:rPr lang="en-US" dirty="0"/>
              <a:t>takes </a:t>
            </a:r>
            <a:r>
              <a:rPr lang="el-GR" dirty="0" smtClean="0"/>
              <a:t>~</a:t>
            </a:r>
            <a:r>
              <a:rPr lang="en-US" dirty="0" smtClean="0"/>
              <a:t>48 315 633 steps</a:t>
            </a:r>
          </a:p>
          <a:p>
            <a:pPr lvl="2"/>
            <a:r>
              <a:rPr lang="en-US" dirty="0" smtClean="0"/>
              <a:t>Dynamic programming solution takes </a:t>
            </a:r>
            <a:r>
              <a:rPr lang="el-GR" dirty="0" smtClean="0"/>
              <a:t>~</a:t>
            </a:r>
            <a:r>
              <a:rPr lang="en-US" dirty="0" smtClean="0"/>
              <a:t>36 steps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32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924800" cy="685800"/>
          </a:xfrm>
        </p:spPr>
        <p:txBody>
          <a:bodyPr/>
          <a:lstStyle/>
          <a:p>
            <a:r>
              <a:rPr lang="en-US" dirty="0" smtClean="0"/>
              <a:t>Subset Sum Problem</a:t>
            </a:r>
            <a:endParaRPr lang="bg-BG" dirty="0"/>
          </a:p>
        </p:txBody>
      </p:sp>
      <p:pic>
        <p:nvPicPr>
          <p:cNvPr id="1026" name="Picture 2" descr="C:\Telerik\subsetsum-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444" y="2133600"/>
            <a:ext cx="3567112" cy="33468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12773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 Sum </a:t>
            </a:r>
            <a:r>
              <a:rPr lang="en-US" dirty="0" smtClean="0"/>
              <a:t>Problems</a:t>
            </a:r>
            <a:endParaRPr lang="bg-BG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</a:t>
            </a:r>
            <a:r>
              <a:rPr lang="en-US" dirty="0"/>
              <a:t>a set of integers, is there a non-empty subset whose sum is </a:t>
            </a:r>
            <a:r>
              <a:rPr lang="en-US" dirty="0" smtClean="0"/>
              <a:t>zero?</a:t>
            </a:r>
          </a:p>
          <a:p>
            <a:r>
              <a:rPr lang="en-US" dirty="0" smtClean="0"/>
              <a:t>Given </a:t>
            </a:r>
            <a:r>
              <a:rPr lang="en-US" dirty="0"/>
              <a:t>a set of integers and an integer </a:t>
            </a:r>
            <a:r>
              <a:rPr lang="en-US" dirty="0" smtClean="0"/>
              <a:t>S, </a:t>
            </a:r>
            <a:r>
              <a:rPr lang="en-US" dirty="0"/>
              <a:t>does any non-empty subset sum to </a:t>
            </a:r>
            <a:r>
              <a:rPr lang="en-US" dirty="0" smtClean="0"/>
              <a:t>S?</a:t>
            </a:r>
          </a:p>
          <a:p>
            <a:r>
              <a:rPr lang="en-US" dirty="0" smtClean="0"/>
              <a:t>Given </a:t>
            </a:r>
            <a:r>
              <a:rPr lang="en-US" dirty="0"/>
              <a:t>a set of </a:t>
            </a:r>
            <a:r>
              <a:rPr lang="en-US" dirty="0" smtClean="0"/>
              <a:t>integers,</a:t>
            </a:r>
            <a:br>
              <a:rPr lang="en-US" dirty="0" smtClean="0"/>
            </a:br>
            <a:r>
              <a:rPr lang="en-US" dirty="0" smtClean="0"/>
              <a:t>find all possible sums</a:t>
            </a:r>
            <a:endParaRPr lang="en-US" dirty="0"/>
          </a:p>
          <a:p>
            <a:r>
              <a:rPr lang="en-US" dirty="0"/>
              <a:t>Can you equally </a:t>
            </a:r>
            <a:r>
              <a:rPr lang="en-US" dirty="0" smtClean="0"/>
              <a:t>separate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value of coins?</a:t>
            </a:r>
          </a:p>
          <a:p>
            <a:endParaRPr lang="bg-B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648075"/>
            <a:ext cx="2431070" cy="25241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540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 Sum Problem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07720"/>
            <a:ext cx="8686800" cy="5867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000" dirty="0" smtClean="0"/>
              <a:t>Solving the subset sum problem: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numbers</a:t>
            </a:r>
            <a:r>
              <a:rPr lang="en-US" sz="2800" dirty="0" smtClean="0"/>
              <a:t> = {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dirty="0" smtClean="0"/>
              <a:t>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dirty="0" smtClean="0"/>
              <a:t>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-1</a:t>
            </a:r>
            <a:r>
              <a:rPr lang="en-US" sz="2800" dirty="0" smtClean="0"/>
              <a:t>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dirty="0" smtClean="0"/>
              <a:t>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dirty="0" smtClean="0"/>
              <a:t> },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sum</a:t>
            </a:r>
            <a:r>
              <a:rPr lang="en-US" sz="2800" dirty="0" smtClean="0"/>
              <a:t> =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6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start with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possible</a:t>
            </a:r>
            <a:r>
              <a:rPr lang="en-US" sz="2800" dirty="0" smtClean="0"/>
              <a:t> = {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 smtClean="0"/>
              <a:t> }</a:t>
            </a:r>
          </a:p>
          <a:p>
            <a:pPr>
              <a:lnSpc>
                <a:spcPct val="90000"/>
              </a:lnSpc>
            </a:pPr>
            <a:r>
              <a:rPr lang="en-US" sz="3000" dirty="0" smtClean="0"/>
              <a:t>Step 1: obtain all possible sums of { 3 }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possible</a:t>
            </a:r>
            <a:r>
              <a:rPr lang="en-US" sz="2800" dirty="0" smtClean="0"/>
              <a:t> = {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 smtClean="0"/>
              <a:t> } </a:t>
            </a:r>
            <a:r>
              <a:rPr lang="bg-BG" sz="2800" dirty="0" smtClean="0"/>
              <a:t>∪</a:t>
            </a:r>
            <a:r>
              <a:rPr lang="en-US" sz="2800" dirty="0" smtClean="0"/>
              <a:t> {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0+3</a:t>
            </a:r>
            <a:r>
              <a:rPr lang="en-US" sz="2800" dirty="0" smtClean="0"/>
              <a:t> } = {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 smtClean="0"/>
              <a:t>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dirty="0" smtClean="0"/>
              <a:t> }</a:t>
            </a:r>
          </a:p>
          <a:p>
            <a:pPr>
              <a:lnSpc>
                <a:spcPct val="90000"/>
              </a:lnSpc>
            </a:pPr>
            <a:r>
              <a:rPr lang="en-US" sz="3000" dirty="0" smtClean="0"/>
              <a:t>Step 2: </a:t>
            </a:r>
            <a:r>
              <a:rPr lang="en-US" sz="3000" dirty="0"/>
              <a:t>obtain all possible sums of </a:t>
            </a:r>
            <a:r>
              <a:rPr lang="en-US" sz="3000" dirty="0" smtClean="0"/>
              <a:t>{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3000" dirty="0" smtClean="0"/>
              <a:t>,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3000" dirty="0" smtClean="0"/>
              <a:t> }</a:t>
            </a:r>
            <a:endParaRPr lang="en-US" sz="3000" dirty="0"/>
          </a:p>
          <a:p>
            <a:pPr lvl="1">
              <a:lnSpc>
                <a:spcPct val="90000"/>
              </a:lnSpc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possible</a:t>
            </a:r>
            <a:r>
              <a:rPr lang="en-US" sz="2800" dirty="0"/>
              <a:t> = {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 smtClean="0"/>
              <a:t>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dirty="0" smtClean="0"/>
              <a:t> } </a:t>
            </a:r>
            <a:r>
              <a:rPr lang="bg-BG" sz="2800" dirty="0" smtClean="0"/>
              <a:t>∪</a:t>
            </a:r>
            <a:r>
              <a:rPr lang="en-US" sz="2800" dirty="0" smtClean="0"/>
              <a:t> {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0+5</a:t>
            </a:r>
            <a:r>
              <a:rPr lang="en-US" sz="2800" dirty="0" smtClean="0"/>
              <a:t>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3+5</a:t>
            </a:r>
            <a:r>
              <a:rPr lang="en-US" sz="2800" dirty="0" smtClean="0"/>
              <a:t> } = </a:t>
            </a:r>
            <a:r>
              <a:rPr lang="en-US" sz="2800" dirty="0"/>
              <a:t>{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/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dirty="0"/>
              <a:t>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dirty="0"/>
              <a:t>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8</a:t>
            </a:r>
            <a:r>
              <a:rPr lang="en-US" sz="2800" dirty="0" smtClean="0"/>
              <a:t> } </a:t>
            </a:r>
          </a:p>
          <a:p>
            <a:pPr>
              <a:lnSpc>
                <a:spcPct val="90000"/>
              </a:lnSpc>
            </a:pPr>
            <a:r>
              <a:rPr lang="en-US" sz="3000" dirty="0"/>
              <a:t>Step </a:t>
            </a:r>
            <a:r>
              <a:rPr lang="en-US" sz="3000" dirty="0" smtClean="0"/>
              <a:t>3: </a:t>
            </a:r>
            <a:r>
              <a:rPr lang="en-US" sz="3000" dirty="0"/>
              <a:t>obtain all possible sums of </a:t>
            </a:r>
            <a:r>
              <a:rPr lang="en-US" sz="3000" dirty="0" smtClean="0"/>
              <a:t>{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3000" dirty="0"/>
              <a:t>,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3000" dirty="0" smtClean="0"/>
              <a:t>,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-1</a:t>
            </a:r>
            <a:r>
              <a:rPr lang="en-US" sz="3000" dirty="0" smtClean="0"/>
              <a:t> }</a:t>
            </a:r>
            <a:endParaRPr lang="en-US" sz="3000" dirty="0"/>
          </a:p>
          <a:p>
            <a:pPr lvl="1">
              <a:lnSpc>
                <a:spcPct val="90000"/>
              </a:lnSpc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possible</a:t>
            </a:r>
            <a:r>
              <a:rPr lang="en-US" sz="2800" dirty="0"/>
              <a:t> = { </a:t>
            </a:r>
            <a:r>
              <a:rPr lang="bg-BG" sz="28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bg-BG" sz="2800" dirty="0" smtClean="0"/>
              <a:t>, </a:t>
            </a:r>
            <a:r>
              <a:rPr lang="bg-BG" sz="28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dirty="0" smtClean="0"/>
              <a:t>, </a:t>
            </a:r>
            <a:r>
              <a:rPr lang="bg-BG" sz="28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bg-BG" sz="2800" dirty="0" smtClean="0"/>
              <a:t>, </a:t>
            </a:r>
            <a:r>
              <a:rPr lang="bg-BG" sz="2800" dirty="0" smtClean="0">
                <a:latin typeface="Consolas" pitchFamily="49" charset="0"/>
                <a:cs typeface="Consolas" pitchFamily="49" charset="0"/>
              </a:rPr>
              <a:t>8</a:t>
            </a:r>
            <a:r>
              <a:rPr lang="en-US" sz="2800" dirty="0" smtClean="0"/>
              <a:t> }</a:t>
            </a:r>
            <a:r>
              <a:rPr lang="bg-BG" sz="2800" dirty="0" smtClean="0"/>
              <a:t> ∪</a:t>
            </a:r>
            <a:r>
              <a:rPr lang="en-US" sz="2800" dirty="0" smtClean="0"/>
              <a:t> {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0-1</a:t>
            </a:r>
            <a:r>
              <a:rPr lang="en-US" sz="2800" dirty="0" smtClean="0"/>
              <a:t>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3-1</a:t>
            </a:r>
            <a:r>
              <a:rPr lang="en-US" sz="2800" dirty="0" smtClean="0"/>
              <a:t>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5-1</a:t>
            </a:r>
            <a:r>
              <a:rPr lang="en-US" sz="2800" dirty="0" smtClean="0"/>
              <a:t>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8-1</a:t>
            </a:r>
            <a:r>
              <a:rPr lang="en-US" sz="2800" dirty="0" smtClean="0"/>
              <a:t> } =</a:t>
            </a:r>
            <a:br>
              <a:rPr lang="en-US" sz="2800" dirty="0" smtClean="0"/>
            </a:br>
            <a:r>
              <a:rPr lang="en-US" sz="2800" dirty="0" smtClean="0"/>
              <a:t>{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-1</a:t>
            </a:r>
            <a:r>
              <a:rPr lang="en-US" sz="2800" dirty="0" smtClean="0"/>
              <a:t>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 smtClean="0"/>
              <a:t>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dirty="0" smtClean="0"/>
              <a:t>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dirty="0" smtClean="0"/>
              <a:t>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dirty="0" smtClean="0"/>
              <a:t>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dirty="0" smtClean="0"/>
              <a:t>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7</a:t>
            </a:r>
            <a:r>
              <a:rPr lang="en-US" sz="2800" dirty="0" smtClean="0"/>
              <a:t>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8</a:t>
            </a:r>
            <a:r>
              <a:rPr lang="bg-BG" sz="2800" dirty="0" smtClean="0"/>
              <a:t> </a:t>
            </a:r>
            <a:r>
              <a:rPr lang="en-US" sz="2800" dirty="0" smtClean="0"/>
              <a:t>}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…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68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Subset Sum Problem – C++</a:t>
            </a:r>
            <a:endParaRPr lang="bg-B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0000" endPos="50000" dist="12700" dir="5400000" sy="-100000" algn="bl" rotWithShape="0"/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04800" y="1121688"/>
            <a:ext cx="8610600" cy="5355312"/>
          </a:xfrm>
        </p:spPr>
        <p:txBody>
          <a:bodyPr/>
          <a:lstStyle/>
          <a:p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N;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newminpos</a:t>
            </a:r>
            <a:r>
              <a:rPr lang="en-US" dirty="0"/>
              <a:t> = </a:t>
            </a:r>
            <a:r>
              <a:rPr lang="en-US" dirty="0" err="1"/>
              <a:t>minpos</a:t>
            </a:r>
            <a:r>
              <a:rPr lang="en-US" dirty="0"/>
              <a:t>, </a:t>
            </a:r>
            <a:r>
              <a:rPr lang="en-US" dirty="0" err="1"/>
              <a:t>newmaxpos</a:t>
            </a:r>
            <a:r>
              <a:rPr lang="en-US" dirty="0"/>
              <a:t> = </a:t>
            </a:r>
            <a:r>
              <a:rPr lang="en-US" dirty="0" err="1"/>
              <a:t>maxpos</a:t>
            </a:r>
            <a:r>
              <a:rPr lang="en-US" dirty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newpossible</a:t>
            </a:r>
            <a:r>
              <a:rPr lang="en-US" dirty="0"/>
              <a:t>[OFFSET + OFFSET] = { 0 };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j = </a:t>
            </a:r>
            <a:r>
              <a:rPr lang="en-US" dirty="0" err="1"/>
              <a:t>maxpos</a:t>
            </a:r>
            <a:r>
              <a:rPr lang="en-US" dirty="0"/>
              <a:t>; j &gt;= </a:t>
            </a:r>
            <a:r>
              <a:rPr lang="en-US" dirty="0" err="1"/>
              <a:t>minpos</a:t>
            </a:r>
            <a:r>
              <a:rPr lang="en-US" dirty="0"/>
              <a:t>; j--) // j = one possible sum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/>
              <a:t>if (</a:t>
            </a:r>
            <a:r>
              <a:rPr lang="en-US" dirty="0" smtClean="0">
                <a:solidFill>
                  <a:srgbClr val="FFFF00"/>
                </a:solidFill>
              </a:rPr>
              <a:t>possible[</a:t>
            </a:r>
            <a:r>
              <a:rPr lang="en-US" dirty="0" err="1" smtClean="0"/>
              <a:t>j+OFFSET</a:t>
            </a:r>
            <a:r>
              <a:rPr lang="en-US" dirty="0" smtClean="0">
                <a:solidFill>
                  <a:srgbClr val="FFFF00"/>
                </a:solidFill>
              </a:rPr>
              <a:t>]</a:t>
            </a:r>
            <a:r>
              <a:rPr lang="en-US" dirty="0" smtClean="0"/>
              <a:t>) </a:t>
            </a:r>
            <a:r>
              <a:rPr lang="en-US" dirty="0" err="1"/>
              <a:t>newpossible</a:t>
            </a:r>
            <a:r>
              <a:rPr lang="en-US" dirty="0"/>
              <a:t>[</a:t>
            </a:r>
            <a:r>
              <a:rPr lang="en-US" dirty="0" err="1"/>
              <a:t>j+</a:t>
            </a:r>
            <a:r>
              <a:rPr lang="en-US" dirty="0" err="1">
                <a:solidFill>
                  <a:srgbClr val="D2AA00"/>
                </a:solidFill>
              </a:rPr>
              <a:t>nums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]+OFFSET] = 1;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/>
              <a:t>if (</a:t>
            </a:r>
            <a:r>
              <a:rPr lang="en-US" dirty="0" err="1"/>
              <a:t>j+</a:t>
            </a:r>
            <a:r>
              <a:rPr lang="en-US" dirty="0" err="1">
                <a:solidFill>
                  <a:srgbClr val="D2AA00"/>
                </a:solidFill>
              </a:rPr>
              <a:t>nums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&gt; </a:t>
            </a:r>
            <a:r>
              <a:rPr lang="en-US" dirty="0" err="1"/>
              <a:t>newmaxpos</a:t>
            </a:r>
            <a:r>
              <a:rPr lang="en-US" dirty="0"/>
              <a:t>) </a:t>
            </a:r>
            <a:r>
              <a:rPr lang="en-US" dirty="0" err="1"/>
              <a:t>newmaxpos</a:t>
            </a:r>
            <a:r>
              <a:rPr lang="en-US" dirty="0"/>
              <a:t> = </a:t>
            </a:r>
            <a:r>
              <a:rPr lang="en-US" dirty="0" err="1"/>
              <a:t>j+</a:t>
            </a:r>
            <a:r>
              <a:rPr lang="en-US" dirty="0" err="1">
                <a:solidFill>
                  <a:srgbClr val="D2AA00"/>
                </a:solidFill>
              </a:rPr>
              <a:t>nums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/>
              <a:t>if (</a:t>
            </a:r>
            <a:r>
              <a:rPr lang="en-US" dirty="0" err="1"/>
              <a:t>j+</a:t>
            </a:r>
            <a:r>
              <a:rPr lang="en-US" dirty="0" err="1">
                <a:solidFill>
                  <a:srgbClr val="D2AA00"/>
                </a:solidFill>
              </a:rPr>
              <a:t>nums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&lt; </a:t>
            </a:r>
            <a:r>
              <a:rPr lang="en-US" dirty="0" err="1"/>
              <a:t>newminpos</a:t>
            </a:r>
            <a:r>
              <a:rPr lang="en-US" dirty="0"/>
              <a:t>) </a:t>
            </a:r>
            <a:r>
              <a:rPr lang="en-US" dirty="0" err="1"/>
              <a:t>newminpos</a:t>
            </a:r>
            <a:r>
              <a:rPr lang="en-US" dirty="0"/>
              <a:t> = </a:t>
            </a:r>
            <a:r>
              <a:rPr lang="en-US" dirty="0" err="1"/>
              <a:t>j+</a:t>
            </a:r>
            <a:r>
              <a:rPr lang="en-US" dirty="0" err="1">
                <a:solidFill>
                  <a:srgbClr val="D2AA00"/>
                </a:solidFill>
              </a:rPr>
              <a:t>nums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/>
              <a:t>}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/>
              <a:t>minpos</a:t>
            </a:r>
            <a:r>
              <a:rPr lang="en-US" dirty="0"/>
              <a:t> = </a:t>
            </a:r>
            <a:r>
              <a:rPr lang="en-US" dirty="0" err="1"/>
              <a:t>newminpos</a:t>
            </a:r>
            <a:r>
              <a:rPr lang="en-US" dirty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/>
              <a:t>maxpos</a:t>
            </a:r>
            <a:r>
              <a:rPr lang="en-US" dirty="0"/>
              <a:t> = </a:t>
            </a:r>
            <a:r>
              <a:rPr lang="en-US" dirty="0" err="1"/>
              <a:t>newmaxpos</a:t>
            </a:r>
            <a:r>
              <a:rPr lang="en-US" dirty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j = </a:t>
            </a:r>
            <a:r>
              <a:rPr lang="en-US" dirty="0" err="1"/>
              <a:t>maxpos</a:t>
            </a:r>
            <a:r>
              <a:rPr lang="en-US" dirty="0"/>
              <a:t>; j &gt;= </a:t>
            </a:r>
            <a:r>
              <a:rPr lang="en-US" dirty="0" err="1"/>
              <a:t>minpos</a:t>
            </a:r>
            <a:r>
              <a:rPr lang="en-US" dirty="0"/>
              <a:t>; j--)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/>
              <a:t>if (</a:t>
            </a:r>
            <a:r>
              <a:rPr lang="en-US" dirty="0" err="1"/>
              <a:t>newpossible</a:t>
            </a:r>
            <a:r>
              <a:rPr lang="en-US" dirty="0"/>
              <a:t>[</a:t>
            </a:r>
            <a:r>
              <a:rPr lang="en-US" dirty="0" err="1"/>
              <a:t>j+OFFSET</a:t>
            </a:r>
            <a:r>
              <a:rPr lang="en-US" dirty="0"/>
              <a:t>] == 1)</a:t>
            </a:r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>
                <a:solidFill>
                  <a:srgbClr val="FFFF00"/>
                </a:solidFill>
              </a:rPr>
              <a:t>possible[</a:t>
            </a:r>
            <a:r>
              <a:rPr lang="en-US" dirty="0" err="1"/>
              <a:t>j+OFFSET</a:t>
            </a:r>
            <a:r>
              <a:rPr lang="en-US" dirty="0">
                <a:solidFill>
                  <a:srgbClr val="FFFF00"/>
                </a:solidFill>
              </a:rPr>
              <a:t>]</a:t>
            </a:r>
            <a:r>
              <a:rPr lang="en-US" dirty="0"/>
              <a:t> = 1;</a:t>
            </a:r>
          </a:p>
          <a:p>
            <a:r>
              <a:rPr lang="en-US" dirty="0"/>
              <a:t>  </a:t>
            </a:r>
            <a:r>
              <a:rPr lang="en-US" dirty="0" smtClean="0"/>
              <a:t> </a:t>
            </a:r>
            <a:r>
              <a:rPr lang="en-US" dirty="0"/>
              <a:t>if (</a:t>
            </a:r>
            <a:r>
              <a:rPr lang="en-US" dirty="0" err="1">
                <a:solidFill>
                  <a:srgbClr val="D2AA00"/>
                </a:solidFill>
              </a:rPr>
              <a:t>nums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&gt; </a:t>
            </a:r>
            <a:r>
              <a:rPr lang="en-US" dirty="0" err="1"/>
              <a:t>maxpos</a:t>
            </a:r>
            <a:r>
              <a:rPr lang="en-US" dirty="0"/>
              <a:t>) </a:t>
            </a:r>
            <a:r>
              <a:rPr lang="en-US" dirty="0" err="1"/>
              <a:t>maxpos</a:t>
            </a:r>
            <a:r>
              <a:rPr lang="en-US" dirty="0"/>
              <a:t> = </a:t>
            </a:r>
            <a:r>
              <a:rPr lang="en-US" dirty="0" err="1">
                <a:solidFill>
                  <a:srgbClr val="D2AA00"/>
                </a:solidFill>
              </a:rPr>
              <a:t>nums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r>
              <a:rPr lang="en-US" dirty="0"/>
              <a:t>  </a:t>
            </a:r>
            <a:r>
              <a:rPr lang="en-US" dirty="0" smtClean="0"/>
              <a:t> </a:t>
            </a:r>
            <a:r>
              <a:rPr lang="en-US" dirty="0"/>
              <a:t>if (</a:t>
            </a:r>
            <a:r>
              <a:rPr lang="en-US" dirty="0" err="1">
                <a:solidFill>
                  <a:srgbClr val="D2AA00"/>
                </a:solidFill>
              </a:rPr>
              <a:t>nums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&lt; </a:t>
            </a:r>
            <a:r>
              <a:rPr lang="en-US" dirty="0" err="1"/>
              <a:t>minpos</a:t>
            </a:r>
            <a:r>
              <a:rPr lang="en-US" dirty="0"/>
              <a:t>) </a:t>
            </a:r>
            <a:r>
              <a:rPr lang="en-US" dirty="0" err="1"/>
              <a:t>minpos</a:t>
            </a:r>
            <a:r>
              <a:rPr lang="en-US" dirty="0"/>
              <a:t> = </a:t>
            </a:r>
            <a:r>
              <a:rPr lang="en-US" dirty="0" err="1">
                <a:solidFill>
                  <a:srgbClr val="D2AA00"/>
                </a:solidFill>
              </a:rPr>
              <a:t>nums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r>
              <a:rPr lang="en-US" dirty="0"/>
              <a:t>  </a:t>
            </a:r>
            <a:r>
              <a:rPr lang="en-US" dirty="0" smtClean="0"/>
              <a:t> </a:t>
            </a:r>
            <a:r>
              <a:rPr lang="en-US" dirty="0">
                <a:solidFill>
                  <a:srgbClr val="FFFF00"/>
                </a:solidFill>
              </a:rPr>
              <a:t>possible[</a:t>
            </a:r>
            <a:r>
              <a:rPr lang="en-US" dirty="0" err="1">
                <a:solidFill>
                  <a:srgbClr val="D2AA00"/>
                </a:solidFill>
              </a:rPr>
              <a:t>nums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]+OFFSET</a:t>
            </a:r>
            <a:r>
              <a:rPr lang="en-US" dirty="0">
                <a:solidFill>
                  <a:srgbClr val="FFFF00"/>
                </a:solidFill>
              </a:rPr>
              <a:t>]</a:t>
            </a:r>
            <a:r>
              <a:rPr lang="en-US" dirty="0"/>
              <a:t> = 1;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719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Subset Sum Problem – Answer</a:t>
            </a:r>
            <a:endParaRPr lang="bg-B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0000" endPos="50000" dist="12700" dir="5400000" sy="-100000" algn="bl" rotWithShape="0"/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42900" y="1135082"/>
            <a:ext cx="8382000" cy="3970318"/>
          </a:xfrm>
        </p:spPr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 S = 5;</a:t>
            </a:r>
          </a:p>
          <a:p>
            <a:endParaRPr lang="en-US" dirty="0"/>
          </a:p>
          <a:p>
            <a:r>
              <a:rPr lang="en-US" dirty="0"/>
              <a:t>if (possible[0+OFFSET]) </a:t>
            </a:r>
            <a:r>
              <a:rPr lang="en-US" dirty="0" err="1"/>
              <a:t>cout</a:t>
            </a:r>
            <a:r>
              <a:rPr lang="en-US" dirty="0"/>
              <a:t> &lt;&lt; "Sum 0 is possible"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else </a:t>
            </a:r>
            <a:r>
              <a:rPr lang="en-US" dirty="0" err="1"/>
              <a:t>cout</a:t>
            </a:r>
            <a:r>
              <a:rPr lang="en-US" dirty="0"/>
              <a:t> &lt;&lt; "Sum 0 is not possible"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if (possible[S+OFFSET]) </a:t>
            </a:r>
            <a:r>
              <a:rPr lang="en-US" dirty="0" err="1"/>
              <a:t>cout</a:t>
            </a:r>
            <a:r>
              <a:rPr lang="en-US" dirty="0"/>
              <a:t> &lt;&lt; "Sum " &lt;&lt; S &lt;&lt; " is possible"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else </a:t>
            </a:r>
            <a:r>
              <a:rPr lang="en-US" dirty="0" err="1"/>
              <a:t>cout</a:t>
            </a:r>
            <a:r>
              <a:rPr lang="en-US" dirty="0"/>
              <a:t> &lt;&lt; "Sum " &lt;&lt; S &lt;&lt; " is not possible"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 err="1"/>
              <a:t>cout</a:t>
            </a:r>
            <a:r>
              <a:rPr lang="en-US" dirty="0"/>
              <a:t> &lt;&lt; "Possible sums:";</a:t>
            </a:r>
          </a:p>
          <a:p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minpos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 &lt;= </a:t>
            </a:r>
            <a:r>
              <a:rPr lang="en-US" dirty="0" err="1"/>
              <a:t>maxpos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if (possible[</a:t>
            </a:r>
            <a:r>
              <a:rPr lang="en-US" dirty="0" err="1"/>
              <a:t>i+OFFSET</a:t>
            </a:r>
            <a:r>
              <a:rPr lang="en-US" dirty="0"/>
              <a:t>] == 1) </a:t>
            </a:r>
            <a:r>
              <a:rPr lang="en-US" dirty="0" err="1"/>
              <a:t>cout</a:t>
            </a:r>
            <a:r>
              <a:rPr lang="en-US" dirty="0"/>
              <a:t> &lt;&lt; " " &lt;&lt;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088" y="5429250"/>
            <a:ext cx="3171825" cy="89535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77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066800"/>
            <a:ext cx="7924800" cy="1524001"/>
          </a:xfrm>
        </p:spPr>
        <p:txBody>
          <a:bodyPr/>
          <a:lstStyle/>
          <a:p>
            <a:r>
              <a:rPr lang="en-US" dirty="0"/>
              <a:t>Longest </a:t>
            </a:r>
            <a:r>
              <a:rPr lang="en-US" dirty="0" smtClean="0"/>
              <a:t>Increasing Subsequence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08" y="2971799"/>
            <a:ext cx="3090692" cy="26955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932" y="2971798"/>
            <a:ext cx="2912668" cy="26955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986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28775" y="76200"/>
            <a:ext cx="7391400" cy="838200"/>
          </a:xfrm>
        </p:spPr>
        <p:txBody>
          <a:bodyPr/>
          <a:lstStyle/>
          <a:p>
            <a:r>
              <a:rPr lang="en-US" dirty="0"/>
              <a:t>Longest Increasing Subsequence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</a:t>
            </a:r>
            <a:r>
              <a:rPr lang="en-US" dirty="0"/>
              <a:t>a subsequence of a given sequence in which the subsequence elements are in sorted order, lowest to highest, and in which the subsequence is as long as </a:t>
            </a:r>
            <a:r>
              <a:rPr lang="en-US" dirty="0" smtClean="0"/>
              <a:t>possible</a:t>
            </a:r>
          </a:p>
          <a:p>
            <a:r>
              <a:rPr lang="en-US" dirty="0"/>
              <a:t>This subsequence is not necessarily contiguous, or </a:t>
            </a:r>
            <a:r>
              <a:rPr lang="en-US" dirty="0" smtClean="0"/>
              <a:t>unique</a:t>
            </a:r>
          </a:p>
          <a:p>
            <a:r>
              <a:rPr lang="en-US" dirty="0"/>
              <a:t>The longest increasing subsequence problem is solvable in time O(n log n</a:t>
            </a:r>
            <a:r>
              <a:rPr lang="en-US" dirty="0" smtClean="0"/>
              <a:t>)</a:t>
            </a:r>
          </a:p>
          <a:p>
            <a:r>
              <a:rPr lang="en-US" dirty="0" smtClean="0"/>
              <a:t>We will review one simple DP </a:t>
            </a:r>
            <a:r>
              <a:rPr lang="en-US" dirty="0"/>
              <a:t>algorithm </a:t>
            </a:r>
            <a:r>
              <a:rPr lang="en-US" dirty="0" smtClean="0"/>
              <a:t>with complexity O(n * 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00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 – C++ Solution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42900" y="1066800"/>
            <a:ext cx="8382000" cy="5355312"/>
          </a:xfrm>
        </p:spPr>
        <p:txBody>
          <a:bodyPr/>
          <a:lstStyle/>
          <a:p>
            <a:r>
              <a:rPr lang="en-US" dirty="0" smtClean="0"/>
              <a:t>L[0</a:t>
            </a:r>
            <a:r>
              <a:rPr lang="en-US" dirty="0"/>
              <a:t>] = </a:t>
            </a:r>
            <a:r>
              <a:rPr lang="en-US" dirty="0" smtClean="0"/>
              <a:t>1; P[0</a:t>
            </a:r>
            <a:r>
              <a:rPr lang="en-US" dirty="0"/>
              <a:t>] = -1;</a:t>
            </a:r>
            <a:br>
              <a:rPr lang="en-US" dirty="0"/>
            </a:br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1; </a:t>
            </a:r>
            <a:r>
              <a:rPr lang="en-US" dirty="0" err="1"/>
              <a:t>i</a:t>
            </a:r>
            <a:r>
              <a:rPr lang="en-US" dirty="0"/>
              <a:t> &lt; N;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 smtClean="0"/>
              <a:t>{</a:t>
            </a:r>
            <a:endParaRPr lang="en-US" dirty="0"/>
          </a:p>
          <a:p>
            <a:r>
              <a:rPr lang="en-US" dirty="0" smtClean="0"/>
              <a:t>    L[</a:t>
            </a:r>
            <a:r>
              <a:rPr lang="en-US" dirty="0" err="1" smtClean="0"/>
              <a:t>i</a:t>
            </a:r>
            <a:r>
              <a:rPr lang="en-US" dirty="0"/>
              <a:t>] = 1;</a:t>
            </a:r>
          </a:p>
          <a:p>
            <a:r>
              <a:rPr lang="en-US" dirty="0"/>
              <a:t>    </a:t>
            </a:r>
            <a:r>
              <a:rPr lang="en-US" dirty="0" smtClean="0"/>
              <a:t>P[</a:t>
            </a:r>
            <a:r>
              <a:rPr lang="en-US" dirty="0" err="1" smtClean="0"/>
              <a:t>i</a:t>
            </a:r>
            <a:r>
              <a:rPr lang="en-US" dirty="0"/>
              <a:t>] = -1;</a:t>
            </a:r>
          </a:p>
          <a:p>
            <a:r>
              <a:rPr lang="en-US" dirty="0"/>
              <a:t>    </a:t>
            </a:r>
            <a:r>
              <a:rPr lang="en-US" dirty="0" smtClean="0"/>
              <a:t>for 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j = </a:t>
            </a:r>
            <a:r>
              <a:rPr lang="en-US" dirty="0" err="1"/>
              <a:t>i</a:t>
            </a:r>
            <a:r>
              <a:rPr lang="en-US" dirty="0"/>
              <a:t> - 1; j &gt;= 0; j--)</a:t>
            </a:r>
          </a:p>
          <a:p>
            <a:r>
              <a:rPr lang="en-US" dirty="0"/>
              <a:t>    </a:t>
            </a:r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    if </a:t>
            </a:r>
            <a:r>
              <a:rPr lang="en-US" dirty="0"/>
              <a:t>(L[j] + 1 &gt; L[</a:t>
            </a:r>
            <a:r>
              <a:rPr lang="en-US" dirty="0" err="1"/>
              <a:t>i</a:t>
            </a:r>
            <a:r>
              <a:rPr lang="en-US" dirty="0"/>
              <a:t>] &amp;&amp; S[j] &lt; S[</a:t>
            </a:r>
            <a:r>
              <a:rPr lang="en-US" dirty="0" err="1"/>
              <a:t>i</a:t>
            </a:r>
            <a:r>
              <a:rPr lang="en-US" dirty="0"/>
              <a:t>])</a:t>
            </a:r>
          </a:p>
          <a:p>
            <a:r>
              <a:rPr lang="en-US" dirty="0"/>
              <a:t>        </a:t>
            </a:r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smtClean="0"/>
              <a:t>    L[</a:t>
            </a:r>
            <a:r>
              <a:rPr lang="en-US" dirty="0" err="1" smtClean="0"/>
              <a:t>i</a:t>
            </a:r>
            <a:r>
              <a:rPr lang="en-US" dirty="0"/>
              <a:t>] = L[j] + 1;</a:t>
            </a:r>
          </a:p>
          <a:p>
            <a:r>
              <a:rPr lang="en-US" dirty="0"/>
              <a:t>            </a:t>
            </a:r>
            <a:r>
              <a:rPr lang="en-US" dirty="0" smtClean="0"/>
              <a:t>P[</a:t>
            </a:r>
            <a:r>
              <a:rPr lang="en-US" dirty="0" err="1" smtClean="0"/>
              <a:t>i</a:t>
            </a:r>
            <a:r>
              <a:rPr lang="en-US" dirty="0"/>
              <a:t>] = j;</a:t>
            </a:r>
          </a:p>
          <a:p>
            <a:r>
              <a:rPr lang="en-US" dirty="0"/>
              <a:t>        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 smtClean="0"/>
              <a:t>    if </a:t>
            </a:r>
            <a:r>
              <a:rPr lang="en-US" dirty="0"/>
              <a:t>(L[</a:t>
            </a:r>
            <a:r>
              <a:rPr lang="en-US" dirty="0" err="1"/>
              <a:t>i</a:t>
            </a:r>
            <a:r>
              <a:rPr lang="en-US" dirty="0"/>
              <a:t>] &gt; </a:t>
            </a:r>
            <a:r>
              <a:rPr lang="en-US" dirty="0" err="1"/>
              <a:t>maxLength</a:t>
            </a:r>
            <a:r>
              <a:rPr lang="en-US" dirty="0"/>
              <a:t>)</a:t>
            </a:r>
          </a:p>
          <a:p>
            <a:r>
              <a:rPr lang="en-US" dirty="0"/>
              <a:t>    </a:t>
            </a:r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    </a:t>
            </a:r>
            <a:r>
              <a:rPr lang="en-US" dirty="0" err="1" smtClean="0"/>
              <a:t>bestEnd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        </a:t>
            </a:r>
            <a:r>
              <a:rPr lang="en-US" dirty="0" err="1" smtClean="0"/>
              <a:t>maxLength</a:t>
            </a:r>
            <a:r>
              <a:rPr lang="en-US" dirty="0" smtClean="0"/>
              <a:t> </a:t>
            </a:r>
            <a:r>
              <a:rPr lang="en-US" dirty="0"/>
              <a:t>= L[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r>
              <a:rPr lang="en-US" dirty="0"/>
              <a:t>    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}</a:t>
            </a:r>
            <a:endParaRPr lang="bg-BG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156286"/>
              </p:ext>
            </p:extLst>
          </p:nvPr>
        </p:nvGraphicFramePr>
        <p:xfrm>
          <a:off x="3933823" y="4946015"/>
          <a:ext cx="4800602" cy="14833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040253"/>
                <a:gridCol w="300038"/>
                <a:gridCol w="300038"/>
                <a:gridCol w="300038"/>
                <a:gridCol w="300038"/>
                <a:gridCol w="300038"/>
                <a:gridCol w="300038"/>
                <a:gridCol w="300038"/>
                <a:gridCol w="300038"/>
                <a:gridCol w="360045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baseline="0" dirty="0" err="1" smtClean="0"/>
                        <a:t>i</a:t>
                      </a:r>
                      <a:r>
                        <a:rPr lang="en-US" b="1" baseline="0" dirty="0" smtClean="0"/>
                        <a:t> = </a:t>
                      </a:r>
                      <a:endParaRPr lang="bg-BG" b="1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bg-BG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bg-BG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bg-BG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bg-BG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4</a:t>
                      </a:r>
                      <a:endParaRPr lang="bg-BG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5</a:t>
                      </a:r>
                      <a:endParaRPr lang="bg-BG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6</a:t>
                      </a:r>
                      <a:endParaRPr lang="bg-BG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7</a:t>
                      </a:r>
                      <a:endParaRPr lang="bg-BG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8</a:t>
                      </a:r>
                      <a:endParaRPr lang="bg-BG" b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Sequence S</a:t>
                      </a:r>
                      <a:r>
                        <a:rPr lang="en-US" b="1" baseline="-25000" dirty="0" smtClean="0"/>
                        <a:t>i</a:t>
                      </a:r>
                      <a:r>
                        <a:rPr lang="en-US" b="1" baseline="0" dirty="0" smtClean="0"/>
                        <a:t> = </a:t>
                      </a:r>
                      <a:endParaRPr lang="bg-BG" b="1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bg-BG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bg-BG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bg-BG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bg-BG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bg-BG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bg-BG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bg-BG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bg-BG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bg-BG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Length L</a:t>
                      </a:r>
                      <a:r>
                        <a:rPr lang="en-US" b="1" baseline="-25000" dirty="0" smtClean="0"/>
                        <a:t>i</a:t>
                      </a:r>
                      <a:r>
                        <a:rPr lang="en-US" b="1" baseline="0" dirty="0" smtClean="0"/>
                        <a:t> = </a:t>
                      </a:r>
                      <a:endParaRPr lang="bg-BG" b="1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bg-BG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bg-BG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bg-BG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bg-BG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bg-BG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bg-BG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bg-BG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bg-BG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bg-BG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Predecessor</a:t>
                      </a:r>
                      <a:r>
                        <a:rPr lang="en-US" b="1" baseline="0" dirty="0" smtClean="0"/>
                        <a:t> P</a:t>
                      </a:r>
                      <a:r>
                        <a:rPr lang="en-US" b="1" baseline="-25000" dirty="0" smtClean="0"/>
                        <a:t>i</a:t>
                      </a:r>
                      <a:r>
                        <a:rPr lang="en-US" b="1" baseline="0" dirty="0" smtClean="0"/>
                        <a:t> = </a:t>
                      </a:r>
                      <a:endParaRPr lang="bg-BG" b="1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-1</a:t>
                      </a:r>
                      <a:endParaRPr lang="bg-BG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bg-BG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bg-BG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-1</a:t>
                      </a:r>
                      <a:endParaRPr lang="bg-BG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bg-BG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bg-BG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bg-BG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bg-BG" b="1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201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 – Restore the Sequence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400" y="1552575"/>
            <a:ext cx="8077075" cy="2862322"/>
          </a:xfrm>
        </p:spPr>
        <p:txBody>
          <a:bodyPr/>
          <a:lstStyle/>
          <a:p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"Max length: " &lt;&lt; </a:t>
            </a:r>
            <a:r>
              <a:rPr lang="en-US" dirty="0" err="1"/>
              <a:t>maxLength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"Sequence end index: " &lt;&lt; </a:t>
            </a:r>
            <a:r>
              <a:rPr lang="en-US" dirty="0" err="1"/>
              <a:t>bestEnd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"Longest subsequence:";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ind</a:t>
            </a:r>
            <a:r>
              <a:rPr lang="en-US" dirty="0"/>
              <a:t> = </a:t>
            </a:r>
            <a:r>
              <a:rPr lang="en-US" dirty="0" err="1"/>
              <a:t>bestEnd</a:t>
            </a:r>
            <a:r>
              <a:rPr lang="en-US" dirty="0"/>
              <a:t>;</a:t>
            </a:r>
          </a:p>
          <a:p>
            <a:r>
              <a:rPr lang="en-US" dirty="0" smtClean="0"/>
              <a:t>while(</a:t>
            </a:r>
            <a:r>
              <a:rPr lang="en-US" dirty="0" err="1" smtClean="0"/>
              <a:t>ind</a:t>
            </a:r>
            <a:r>
              <a:rPr lang="en-US" dirty="0" smtClean="0"/>
              <a:t> </a:t>
            </a:r>
            <a:r>
              <a:rPr lang="en-US" dirty="0"/>
              <a:t>!= -1)</a:t>
            </a:r>
          </a:p>
          <a:p>
            <a:r>
              <a:rPr lang="en-US" dirty="0" smtClean="0"/>
              <a:t>{</a:t>
            </a:r>
            <a:endParaRPr lang="en-US" dirty="0"/>
          </a:p>
          <a:p>
            <a:r>
              <a:rPr lang="en-US" dirty="0" smtClean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" " &lt;&lt; S[</a:t>
            </a:r>
            <a:r>
              <a:rPr lang="en-US" dirty="0" err="1"/>
              <a:t>ind</a:t>
            </a:r>
            <a:r>
              <a:rPr lang="en-US" dirty="0"/>
              <a:t>];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ind</a:t>
            </a:r>
            <a:r>
              <a:rPr lang="en-US" dirty="0" smtClean="0"/>
              <a:t> </a:t>
            </a:r>
            <a:r>
              <a:rPr lang="en-US" dirty="0"/>
              <a:t>= P[</a:t>
            </a:r>
            <a:r>
              <a:rPr lang="en-US" dirty="0" err="1"/>
              <a:t>ind</a:t>
            </a:r>
            <a:r>
              <a:rPr lang="en-US" dirty="0"/>
              <a:t>];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</a:t>
            </a:r>
            <a:r>
              <a:rPr lang="en-US" dirty="0" err="1"/>
              <a:t>endl</a:t>
            </a:r>
            <a:r>
              <a:rPr lang="en-US" dirty="0"/>
              <a:t>;</a:t>
            </a:r>
            <a:endParaRPr lang="bg-BG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286735"/>
              </p:ext>
            </p:extLst>
          </p:nvPr>
        </p:nvGraphicFramePr>
        <p:xfrm>
          <a:off x="2514600" y="4800600"/>
          <a:ext cx="4800602" cy="14833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040253"/>
                <a:gridCol w="300038"/>
                <a:gridCol w="300038"/>
                <a:gridCol w="300038"/>
                <a:gridCol w="300038"/>
                <a:gridCol w="300038"/>
                <a:gridCol w="300038"/>
                <a:gridCol w="300038"/>
                <a:gridCol w="300038"/>
                <a:gridCol w="360045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baseline="0" dirty="0" err="1" smtClean="0"/>
                        <a:t>i</a:t>
                      </a:r>
                      <a:r>
                        <a:rPr lang="en-US" b="1" baseline="0" dirty="0" smtClean="0"/>
                        <a:t> = </a:t>
                      </a:r>
                      <a:endParaRPr lang="bg-BG" b="1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bg-BG" b="0" dirty="0"/>
                    </a:p>
                  </a:txBody>
                  <a:tcPr anchor="ctr"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bg-BG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bg-BG" b="0" dirty="0"/>
                    </a:p>
                  </a:txBody>
                  <a:tcPr anchor="ctr"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bg-BG" b="0" dirty="0"/>
                    </a:p>
                  </a:txBody>
                  <a:tcPr anchor="ctr"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4</a:t>
                      </a:r>
                      <a:endParaRPr lang="bg-BG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5</a:t>
                      </a:r>
                      <a:endParaRPr lang="bg-BG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6</a:t>
                      </a:r>
                      <a:endParaRPr lang="bg-BG" b="0" dirty="0"/>
                    </a:p>
                  </a:txBody>
                  <a:tcPr anchor="ctr"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7</a:t>
                      </a:r>
                      <a:endParaRPr lang="bg-BG" b="0" dirty="0"/>
                    </a:p>
                  </a:txBody>
                  <a:tcPr anchor="ctr"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8</a:t>
                      </a:r>
                      <a:endParaRPr lang="bg-BG" b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Sequence S</a:t>
                      </a:r>
                      <a:r>
                        <a:rPr lang="en-US" b="1" baseline="-25000" dirty="0" smtClean="0"/>
                        <a:t>i</a:t>
                      </a:r>
                      <a:r>
                        <a:rPr lang="en-US" b="1" baseline="0" dirty="0" smtClean="0"/>
                        <a:t> = </a:t>
                      </a:r>
                      <a:endParaRPr lang="bg-BG" b="1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bg-BG" b="1" dirty="0"/>
                    </a:p>
                  </a:txBody>
                  <a:tcPr anchor="ctr"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bg-BG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bg-BG" b="1" dirty="0"/>
                    </a:p>
                  </a:txBody>
                  <a:tcPr anchor="ctr"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bg-BG" b="1" dirty="0"/>
                    </a:p>
                  </a:txBody>
                  <a:tcPr anchor="ctr"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bg-BG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bg-BG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bg-BG" b="1" dirty="0"/>
                    </a:p>
                  </a:txBody>
                  <a:tcPr anchor="ctr"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bg-BG" b="1" dirty="0"/>
                    </a:p>
                  </a:txBody>
                  <a:tcPr anchor="ctr"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bg-BG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Length L</a:t>
                      </a:r>
                      <a:r>
                        <a:rPr lang="en-US" b="1" baseline="-25000" dirty="0" smtClean="0"/>
                        <a:t>i</a:t>
                      </a:r>
                      <a:r>
                        <a:rPr lang="en-US" b="1" baseline="0" dirty="0" smtClean="0"/>
                        <a:t> = </a:t>
                      </a:r>
                      <a:endParaRPr lang="bg-BG" b="1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bg-BG" b="1" dirty="0"/>
                    </a:p>
                  </a:txBody>
                  <a:tcPr anchor="ctr"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bg-BG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bg-BG" b="1" dirty="0"/>
                    </a:p>
                  </a:txBody>
                  <a:tcPr anchor="ctr"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bg-BG" b="1" dirty="0"/>
                    </a:p>
                  </a:txBody>
                  <a:tcPr anchor="ctr"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bg-BG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bg-BG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bg-BG" b="1" dirty="0"/>
                    </a:p>
                  </a:txBody>
                  <a:tcPr anchor="ctr"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bg-BG" b="1" dirty="0"/>
                    </a:p>
                  </a:txBody>
                  <a:tcPr anchor="ctr"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bg-BG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Predecessor</a:t>
                      </a:r>
                      <a:r>
                        <a:rPr lang="en-US" b="1" baseline="0" dirty="0" smtClean="0"/>
                        <a:t> P</a:t>
                      </a:r>
                      <a:r>
                        <a:rPr lang="en-US" b="1" baseline="-25000" dirty="0" smtClean="0"/>
                        <a:t>i</a:t>
                      </a:r>
                      <a:r>
                        <a:rPr lang="en-US" b="1" baseline="0" dirty="0" smtClean="0"/>
                        <a:t> = </a:t>
                      </a:r>
                      <a:endParaRPr lang="bg-BG" b="1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-1</a:t>
                      </a:r>
                      <a:endParaRPr lang="bg-BG" b="1" dirty="0"/>
                    </a:p>
                  </a:txBody>
                  <a:tcPr anchor="ctr"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bg-BG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bg-BG" b="1" dirty="0"/>
                    </a:p>
                  </a:txBody>
                  <a:tcPr anchor="ctr"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bg-BG" b="1" dirty="0"/>
                    </a:p>
                  </a:txBody>
                  <a:tcPr anchor="ctr"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-1</a:t>
                      </a:r>
                      <a:endParaRPr lang="bg-BG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bg-BG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bg-BG" b="1" dirty="0"/>
                    </a:p>
                  </a:txBody>
                  <a:tcPr anchor="ctr"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bg-BG" b="1" dirty="0"/>
                    </a:p>
                  </a:txBody>
                  <a:tcPr anchor="ctr"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bg-BG" b="1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581400"/>
            <a:ext cx="3305175" cy="7143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95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924800" cy="685800"/>
          </a:xfrm>
        </p:spPr>
        <p:txBody>
          <a:bodyPr/>
          <a:lstStyle/>
          <a:p>
            <a:r>
              <a:rPr lang="en-US" dirty="0" smtClean="0"/>
              <a:t>Minimum and Maximum</a:t>
            </a:r>
            <a:endParaRPr lang="bg-BG" dirty="0"/>
          </a:p>
        </p:txBody>
      </p:sp>
      <p:pic>
        <p:nvPicPr>
          <p:cNvPr id="1027" name="Picture 3" descr="C:\Telerik\bd05092_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763" y="2571750"/>
            <a:ext cx="3800475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054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599" y="838200"/>
            <a:ext cx="4176715" cy="2133600"/>
          </a:xfrm>
        </p:spPr>
        <p:txBody>
          <a:bodyPr/>
          <a:lstStyle/>
          <a:p>
            <a:r>
              <a:rPr lang="en-US" dirty="0"/>
              <a:t>Longest </a:t>
            </a:r>
            <a:r>
              <a:rPr lang="en-US" dirty="0" smtClean="0"/>
              <a:t>Common Subsequence </a:t>
            </a:r>
            <a:endParaRPr lang="bg-BG" dirty="0"/>
          </a:p>
        </p:txBody>
      </p:sp>
      <p:pic>
        <p:nvPicPr>
          <p:cNvPr id="7" name="Picture 2" descr="C:\Telerik\Algo Academy\2012-04-Dynamic-Programming\Dynamic-Programming-Demos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778" y="3733799"/>
            <a:ext cx="1915811" cy="1462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5405436"/>
            <a:ext cx="4100515" cy="842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 descr="C:\Telerik\Algo Academy\2012-04-Dynamic-Programming\Dynamic-Programming-Demos\Untitl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90" y="3733800"/>
            <a:ext cx="1915810" cy="146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ubtitle 5"/>
          <p:cNvSpPr>
            <a:spLocks noGrp="1"/>
          </p:cNvSpPr>
          <p:nvPr>
            <p:ph type="subTitle" idx="1"/>
          </p:nvPr>
        </p:nvSpPr>
        <p:spPr>
          <a:xfrm>
            <a:off x="457200" y="3012280"/>
            <a:ext cx="4495800" cy="569120"/>
          </a:xfrm>
        </p:spPr>
        <p:txBody>
          <a:bodyPr/>
          <a:lstStyle/>
          <a:p>
            <a:r>
              <a:rPr lang="en-US" dirty="0" smtClean="0"/>
              <a:t>Recursive and DP Approach</a:t>
            </a:r>
            <a:endParaRPr lang="bg-B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990600"/>
            <a:ext cx="2651601" cy="525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026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Common </a:t>
            </a:r>
            <a:r>
              <a:rPr lang="en-US" dirty="0" smtClean="0"/>
              <a:t>Subsequence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two sequences </a:t>
            </a:r>
            <a:r>
              <a:rPr lang="en-US" dirty="0">
                <a:solidFill>
                  <a:srgbClr val="D2AA00"/>
                </a:solidFill>
              </a:rPr>
              <a:t>x[1 . . m</a:t>
            </a:r>
            <a:r>
              <a:rPr lang="en-US" dirty="0" smtClean="0">
                <a:solidFill>
                  <a:srgbClr val="D2AA00"/>
                </a:solidFill>
              </a:rPr>
              <a:t>]</a:t>
            </a:r>
            <a:r>
              <a:rPr lang="en-US" dirty="0" smtClean="0"/>
              <a:t> and </a:t>
            </a:r>
            <a:r>
              <a:rPr lang="en-US" dirty="0">
                <a:solidFill>
                  <a:srgbClr val="D2AA00"/>
                </a:solidFill>
              </a:rPr>
              <a:t>y[1 . . n]</a:t>
            </a:r>
            <a:r>
              <a:rPr lang="en-US" dirty="0"/>
              <a:t>, find </a:t>
            </a:r>
            <a:r>
              <a:rPr lang="en-US" dirty="0">
                <a:solidFill>
                  <a:srgbClr val="D2AA00"/>
                </a:solidFill>
              </a:rPr>
              <a:t>a</a:t>
            </a:r>
            <a:r>
              <a:rPr lang="en-US" dirty="0"/>
              <a:t> longest </a:t>
            </a:r>
            <a:r>
              <a:rPr lang="en-US" dirty="0" smtClean="0"/>
              <a:t>common </a:t>
            </a:r>
            <a:r>
              <a:rPr lang="en-US" dirty="0"/>
              <a:t>subsequence </a:t>
            </a:r>
            <a:r>
              <a:rPr lang="en-US" dirty="0" smtClean="0"/>
              <a:t>(LCS) to </a:t>
            </a:r>
            <a:r>
              <a:rPr lang="en-US" dirty="0"/>
              <a:t>them </a:t>
            </a:r>
            <a:r>
              <a:rPr lang="en-US" dirty="0" smtClean="0"/>
              <a:t>both</a:t>
            </a:r>
          </a:p>
          <a:p>
            <a:r>
              <a:rPr lang="en-US" dirty="0" smtClean="0"/>
              <a:t>For example if we have x = "ABCBDAB" and</a:t>
            </a:r>
            <a:br>
              <a:rPr lang="en-US" dirty="0" smtClean="0"/>
            </a:br>
            <a:r>
              <a:rPr lang="en-US" dirty="0" smtClean="0"/>
              <a:t>y = "BDCABA" their longest common subsequence will be "BCBA"</a:t>
            </a:r>
            <a:endParaRPr lang="bg-BG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2" y="4572000"/>
            <a:ext cx="8201025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098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LCS – Recursive Approach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baseline="-25000" dirty="0"/>
              <a:t>1</a:t>
            </a:r>
            <a:r>
              <a:rPr lang="en-US" dirty="0"/>
              <a:t> = </a:t>
            </a:r>
            <a:r>
              <a:rPr lang="en-US" dirty="0" smtClean="0"/>
              <a:t>GCCCTAGCG, S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= GCGCAATG </a:t>
            </a:r>
            <a:endParaRPr lang="en-US" dirty="0" smtClean="0"/>
          </a:p>
          <a:p>
            <a:pPr lvl="1"/>
            <a:r>
              <a:rPr lang="en-US" dirty="0"/>
              <a:t>Let C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/>
              <a:t>the right-most character of </a:t>
            </a:r>
            <a:r>
              <a:rPr lang="en-US" dirty="0" smtClean="0"/>
              <a:t>S</a:t>
            </a:r>
            <a:r>
              <a:rPr lang="en-US" baseline="-25000" dirty="0" smtClean="0"/>
              <a:t>1</a:t>
            </a:r>
          </a:p>
          <a:p>
            <a:pPr lvl="1"/>
            <a:r>
              <a:rPr lang="en-US" dirty="0" smtClean="0"/>
              <a:t>Let C</a:t>
            </a:r>
            <a:r>
              <a:rPr lang="en-US" baseline="-25000" dirty="0" smtClean="0"/>
              <a:t>2</a:t>
            </a:r>
            <a:r>
              <a:rPr lang="en-US" dirty="0" smtClean="0"/>
              <a:t> = </a:t>
            </a:r>
            <a:r>
              <a:rPr lang="en-US" dirty="0"/>
              <a:t>the right-most character of </a:t>
            </a:r>
            <a:r>
              <a:rPr lang="en-US" dirty="0" smtClean="0"/>
              <a:t>S</a:t>
            </a:r>
            <a:r>
              <a:rPr lang="en-US" baseline="-25000" dirty="0" smtClean="0"/>
              <a:t>2</a:t>
            </a:r>
          </a:p>
          <a:p>
            <a:pPr lvl="1"/>
            <a:r>
              <a:rPr lang="en-US" dirty="0" smtClean="0"/>
              <a:t>Let S</a:t>
            </a:r>
            <a:r>
              <a:rPr lang="en-US" baseline="-25000" dirty="0" smtClean="0"/>
              <a:t>1</a:t>
            </a:r>
            <a:r>
              <a:rPr lang="en-US" dirty="0"/>
              <a:t>' </a:t>
            </a:r>
            <a:r>
              <a:rPr lang="en-US" dirty="0" smtClean="0"/>
              <a:t>= </a:t>
            </a:r>
            <a:r>
              <a:rPr lang="en-US" dirty="0"/>
              <a:t>S</a:t>
            </a:r>
            <a:r>
              <a:rPr lang="en-US" baseline="-25000" dirty="0"/>
              <a:t>1</a:t>
            </a:r>
            <a:r>
              <a:rPr lang="en-US" dirty="0"/>
              <a:t> with C</a:t>
            </a:r>
            <a:r>
              <a:rPr lang="en-US" baseline="-25000" dirty="0"/>
              <a:t>1</a:t>
            </a:r>
            <a:r>
              <a:rPr lang="en-US" dirty="0"/>
              <a:t> "chopped-off</a:t>
            </a:r>
            <a:r>
              <a:rPr lang="en-US" dirty="0" smtClean="0"/>
              <a:t>"</a:t>
            </a:r>
            <a:endParaRPr lang="bg-BG" dirty="0" smtClean="0"/>
          </a:p>
          <a:p>
            <a:pPr lvl="1"/>
            <a:r>
              <a:rPr lang="en-US" dirty="0" smtClean="0"/>
              <a:t>Let S</a:t>
            </a:r>
            <a:r>
              <a:rPr lang="en-US" baseline="-25000" dirty="0" smtClean="0"/>
              <a:t>2</a:t>
            </a:r>
            <a:r>
              <a:rPr lang="en-US" dirty="0"/>
              <a:t>' </a:t>
            </a:r>
            <a:r>
              <a:rPr lang="en-US" dirty="0" smtClean="0"/>
              <a:t>= </a:t>
            </a:r>
            <a:r>
              <a:rPr lang="en-US" dirty="0"/>
              <a:t>S</a:t>
            </a:r>
            <a:r>
              <a:rPr lang="en-US" baseline="-25000" dirty="0"/>
              <a:t>2</a:t>
            </a:r>
            <a:r>
              <a:rPr lang="en-US" dirty="0"/>
              <a:t> with C</a:t>
            </a:r>
            <a:r>
              <a:rPr lang="en-US" baseline="-25000" dirty="0"/>
              <a:t>2</a:t>
            </a:r>
            <a:r>
              <a:rPr lang="en-US" dirty="0"/>
              <a:t> "chopped-off</a:t>
            </a:r>
            <a:r>
              <a:rPr lang="en-US" dirty="0" smtClean="0"/>
              <a:t>"</a:t>
            </a:r>
          </a:p>
          <a:p>
            <a:r>
              <a:rPr lang="en-US" dirty="0"/>
              <a:t>There are three recursive </a:t>
            </a:r>
            <a:r>
              <a:rPr lang="en-US" dirty="0" smtClean="0"/>
              <a:t>subproblems:</a:t>
            </a:r>
          </a:p>
          <a:p>
            <a:pPr lvl="1"/>
            <a:r>
              <a:rPr lang="en-US" dirty="0"/>
              <a:t>L</a:t>
            </a:r>
            <a:r>
              <a:rPr lang="en-US" baseline="-25000" dirty="0"/>
              <a:t>1</a:t>
            </a:r>
            <a:r>
              <a:rPr lang="en-US" dirty="0"/>
              <a:t> = LCS(S</a:t>
            </a:r>
            <a:r>
              <a:rPr lang="en-US" baseline="-25000" dirty="0"/>
              <a:t>1</a:t>
            </a:r>
            <a:r>
              <a:rPr lang="en-US" dirty="0"/>
              <a:t>', S</a:t>
            </a:r>
            <a:r>
              <a:rPr lang="en-US" baseline="-25000" dirty="0"/>
              <a:t>2</a:t>
            </a:r>
            <a:r>
              <a:rPr lang="en-US" dirty="0"/>
              <a:t>) </a:t>
            </a:r>
            <a:endParaRPr lang="en-US" dirty="0" smtClean="0"/>
          </a:p>
          <a:p>
            <a:pPr lvl="1"/>
            <a:r>
              <a:rPr lang="en-US" dirty="0"/>
              <a:t>L</a:t>
            </a:r>
            <a:r>
              <a:rPr lang="en-US" baseline="-25000" dirty="0"/>
              <a:t>2</a:t>
            </a:r>
            <a:r>
              <a:rPr lang="en-US" dirty="0"/>
              <a:t> = LCS(S</a:t>
            </a:r>
            <a:r>
              <a:rPr lang="en-US" baseline="-25000" dirty="0"/>
              <a:t>1</a:t>
            </a:r>
            <a:r>
              <a:rPr lang="en-US" dirty="0"/>
              <a:t>, S</a:t>
            </a:r>
            <a:r>
              <a:rPr lang="en-US" baseline="-25000" dirty="0"/>
              <a:t>2</a:t>
            </a:r>
            <a:r>
              <a:rPr lang="en-US" dirty="0"/>
              <a:t>') </a:t>
            </a:r>
            <a:endParaRPr lang="en-US" dirty="0" smtClean="0"/>
          </a:p>
          <a:p>
            <a:pPr lvl="1"/>
            <a:r>
              <a:rPr lang="en-US" dirty="0"/>
              <a:t>L</a:t>
            </a:r>
            <a:r>
              <a:rPr lang="en-US" baseline="-25000" dirty="0"/>
              <a:t>3</a:t>
            </a:r>
            <a:r>
              <a:rPr lang="en-US" dirty="0"/>
              <a:t> = LCS(S</a:t>
            </a:r>
            <a:r>
              <a:rPr lang="en-US" baseline="-25000" dirty="0"/>
              <a:t>1</a:t>
            </a:r>
            <a:r>
              <a:rPr lang="en-US" dirty="0"/>
              <a:t>', S</a:t>
            </a:r>
            <a:r>
              <a:rPr lang="en-US" baseline="-25000" dirty="0"/>
              <a:t>2</a:t>
            </a:r>
            <a:r>
              <a:rPr lang="en-US" dirty="0"/>
              <a:t>')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52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LCS – Recursive </a:t>
            </a:r>
            <a:r>
              <a:rPr lang="en-US" dirty="0" smtClean="0"/>
              <a:t>Approach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solution to the original problem is whichever of these is the </a:t>
            </a:r>
            <a:r>
              <a:rPr lang="en-US" dirty="0" smtClean="0"/>
              <a:t>longest:</a:t>
            </a:r>
          </a:p>
          <a:p>
            <a:pPr lvl="1"/>
            <a:r>
              <a:rPr lang="en-US" dirty="0" smtClean="0"/>
              <a:t>L</a:t>
            </a:r>
            <a:r>
              <a:rPr lang="en-US" baseline="-25000" dirty="0" smtClean="0"/>
              <a:t>1</a:t>
            </a:r>
          </a:p>
          <a:p>
            <a:pPr lvl="1"/>
            <a:r>
              <a:rPr lang="en-US" dirty="0" smtClean="0"/>
              <a:t>L</a:t>
            </a:r>
            <a:r>
              <a:rPr lang="en-US" baseline="-25000" dirty="0" smtClean="0"/>
              <a:t>2</a:t>
            </a:r>
            <a:endParaRPr lang="en-US" baseline="-25000" dirty="0"/>
          </a:p>
          <a:p>
            <a:pPr lvl="1"/>
            <a:r>
              <a:rPr lang="en-US" dirty="0"/>
              <a:t>If C</a:t>
            </a:r>
            <a:r>
              <a:rPr lang="en-US" baseline="-25000" dirty="0"/>
              <a:t>1</a:t>
            </a:r>
            <a:r>
              <a:rPr lang="en-US" dirty="0"/>
              <a:t> is not equal to C</a:t>
            </a:r>
            <a:r>
              <a:rPr lang="en-US" baseline="-25000" dirty="0"/>
              <a:t>2</a:t>
            </a:r>
            <a:r>
              <a:rPr lang="en-US" dirty="0"/>
              <a:t>, then L</a:t>
            </a:r>
            <a:r>
              <a:rPr lang="en-US" baseline="-25000" dirty="0"/>
              <a:t>3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C</a:t>
            </a:r>
            <a:r>
              <a:rPr lang="en-US" baseline="-25000" dirty="0"/>
              <a:t>1</a:t>
            </a:r>
            <a:r>
              <a:rPr lang="en-US" dirty="0"/>
              <a:t> equals </a:t>
            </a:r>
            <a:r>
              <a:rPr lang="en-US" dirty="0" smtClean="0"/>
              <a:t>C</a:t>
            </a:r>
            <a:r>
              <a:rPr lang="en-US" baseline="-25000" dirty="0" smtClean="0"/>
              <a:t>2</a:t>
            </a:r>
            <a:r>
              <a:rPr lang="en-US" dirty="0" smtClean="0"/>
              <a:t>, then L</a:t>
            </a:r>
            <a:r>
              <a:rPr lang="en-US" baseline="-25000" dirty="0" smtClean="0"/>
              <a:t>3</a:t>
            </a:r>
            <a:r>
              <a:rPr lang="en-US" dirty="0" smtClean="0"/>
              <a:t> </a:t>
            </a:r>
            <a:r>
              <a:rPr lang="en-US" dirty="0"/>
              <a:t>appended with </a:t>
            </a:r>
            <a:r>
              <a:rPr lang="en-US" dirty="0" smtClean="0"/>
              <a:t>C</a:t>
            </a:r>
            <a:r>
              <a:rPr lang="en-US" baseline="-25000" dirty="0" smtClean="0"/>
              <a:t>1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recursive solution requires multiple computations of the same </a:t>
            </a:r>
            <a:r>
              <a:rPr lang="en-US" dirty="0" smtClean="0"/>
              <a:t>sub-problems</a:t>
            </a:r>
          </a:p>
          <a:p>
            <a:r>
              <a:rPr lang="en-US" dirty="0" smtClean="0"/>
              <a:t>This recursive solution can be replaced with DP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86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LCS table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r>
              <a:rPr lang="en-US" dirty="0"/>
              <a:t>To compute the LCS efficiently using dynamic </a:t>
            </a:r>
            <a:r>
              <a:rPr lang="en-US" dirty="0" smtClean="0"/>
              <a:t>programming we start </a:t>
            </a:r>
            <a:r>
              <a:rPr lang="en-US" dirty="0"/>
              <a:t>by constructing a table in which </a:t>
            </a:r>
            <a:r>
              <a:rPr lang="en-US" dirty="0" smtClean="0"/>
              <a:t>we </a:t>
            </a:r>
            <a:r>
              <a:rPr lang="en-US" dirty="0"/>
              <a:t>build up partial results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3076" name="Picture 4" descr="C:\Telerik\Algo Academy\2012-04-Dynamic-Programming\Dynamic-Programming-Demos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2667000"/>
            <a:ext cx="4953000" cy="3782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439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LCS </a:t>
            </a:r>
            <a:r>
              <a:rPr lang="en-US" dirty="0" smtClean="0"/>
              <a:t>table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We'll </a:t>
            </a:r>
            <a:r>
              <a:rPr lang="en-US" dirty="0"/>
              <a:t>fill up the table from top to bottom, and from left to </a:t>
            </a:r>
            <a:r>
              <a:rPr lang="en-US" dirty="0" smtClean="0"/>
              <a:t>right</a:t>
            </a:r>
          </a:p>
          <a:p>
            <a:r>
              <a:rPr lang="en-US" dirty="0" smtClean="0"/>
              <a:t>Each </a:t>
            </a:r>
            <a:r>
              <a:rPr lang="en-US" dirty="0"/>
              <a:t>cell </a:t>
            </a:r>
            <a:r>
              <a:rPr lang="en-US" dirty="0" smtClean="0"/>
              <a:t>= the </a:t>
            </a:r>
            <a:r>
              <a:rPr lang="en-US" dirty="0"/>
              <a:t>length of an LCS of the two string prefixes up to that row and </a:t>
            </a:r>
            <a:r>
              <a:rPr lang="en-US" dirty="0" smtClean="0"/>
              <a:t>column</a:t>
            </a:r>
          </a:p>
          <a:p>
            <a:r>
              <a:rPr lang="en-US" dirty="0" smtClean="0"/>
              <a:t>Each </a:t>
            </a:r>
            <a:r>
              <a:rPr lang="en-US" dirty="0"/>
              <a:t>cell will contain a solution to a </a:t>
            </a:r>
            <a:r>
              <a:rPr lang="en-US" dirty="0" smtClean="0"/>
              <a:t>sub-problem </a:t>
            </a:r>
            <a:r>
              <a:rPr lang="en-US" dirty="0"/>
              <a:t>of </a:t>
            </a:r>
            <a:r>
              <a:rPr lang="en-US" dirty="0" smtClean="0"/>
              <a:t>the</a:t>
            </a:r>
            <a:br>
              <a:rPr lang="en-US" dirty="0" smtClean="0"/>
            </a:br>
            <a:r>
              <a:rPr lang="en-US" dirty="0" smtClean="0"/>
              <a:t>original problem</a:t>
            </a:r>
          </a:p>
          <a:p>
            <a:pPr lvl="1"/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GCCCTAGCG</a:t>
            </a:r>
          </a:p>
          <a:p>
            <a:pPr lvl="1"/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= GCGCAATG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086225"/>
            <a:ext cx="3048000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131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LCS table – base cases filled in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empty string has nothing in common with any other string, therefor 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-length strings will have values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 in the LCS table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pic>
        <p:nvPicPr>
          <p:cNvPr id="4098" name="Picture 2" descr="C:\Telerik\Algo Academy\2012-04-Dynamic-Programming\Dynamic-Programming-Demos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876550"/>
            <a:ext cx="41910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181600" y="2876550"/>
            <a:ext cx="3505200" cy="12618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(i=0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i&lt;=n; i++)</a:t>
            </a:r>
            <a:b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c[i][0] = 0;</a:t>
            </a:r>
            <a:b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181600" y="4300359"/>
            <a:ext cx="3505200" cy="12618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(i=0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i&lt;=m; i++)</a:t>
            </a:r>
            <a:b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c[0][i] = 0;</a:t>
            </a:r>
            <a:b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8519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LCS – C++ Code Solution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81000" y="997089"/>
            <a:ext cx="8382000" cy="5632311"/>
          </a:xfrm>
        </p:spPr>
        <p:txBody>
          <a:bodyPr/>
          <a:lstStyle/>
          <a:p>
            <a:r>
              <a:rPr lang="en-US" dirty="0" err="1" smtClean="0"/>
              <a:t>int</a:t>
            </a:r>
            <a:r>
              <a:rPr lang="en-US" dirty="0" smtClean="0"/>
              <a:t> LCS(string X, string Y)</a:t>
            </a:r>
            <a:br>
              <a:rPr lang="en-US" dirty="0" smtClean="0"/>
            </a:br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/>
              <a:t> m = </a:t>
            </a:r>
            <a:r>
              <a:rPr lang="en-US" dirty="0" err="1"/>
              <a:t>X.length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/>
              <a:t> n = </a:t>
            </a:r>
            <a:r>
              <a:rPr lang="en-US" dirty="0" err="1"/>
              <a:t>Y.length</a:t>
            </a:r>
            <a:r>
              <a:rPr lang="en-US" dirty="0" smtClean="0"/>
              <a:t>();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for 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1; </a:t>
            </a:r>
            <a:r>
              <a:rPr lang="en-US" dirty="0" err="1" smtClean="0"/>
              <a:t>i</a:t>
            </a:r>
            <a:r>
              <a:rPr lang="en-US" dirty="0" smtClean="0"/>
              <a:t> &lt;= m;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  <a:br>
              <a:rPr lang="en-US" dirty="0" smtClean="0"/>
            </a:br>
            <a:r>
              <a:rPr lang="en-US" dirty="0" smtClean="0"/>
              <a:t>    {</a:t>
            </a:r>
            <a:endParaRPr lang="en-US" dirty="0"/>
          </a:p>
          <a:p>
            <a:r>
              <a:rPr lang="en-US" dirty="0" smtClean="0"/>
              <a:t>        for (</a:t>
            </a:r>
            <a:r>
              <a:rPr lang="en-US" dirty="0" err="1" smtClean="0"/>
              <a:t>int</a:t>
            </a:r>
            <a:r>
              <a:rPr lang="en-US" dirty="0" smtClean="0"/>
              <a:t> j = 1; j &lt;= n; j</a:t>
            </a:r>
            <a:r>
              <a:rPr lang="en-US" dirty="0"/>
              <a:t>++)</a:t>
            </a:r>
          </a:p>
          <a:p>
            <a:r>
              <a:rPr lang="en-US" dirty="0" smtClean="0"/>
              <a:t>        {</a:t>
            </a:r>
            <a:endParaRPr lang="en-US" dirty="0"/>
          </a:p>
          <a:p>
            <a:r>
              <a:rPr lang="en-US" dirty="0" smtClean="0"/>
              <a:t>            if </a:t>
            </a:r>
            <a:r>
              <a:rPr lang="en-US" dirty="0"/>
              <a:t>(X[i-1] == Y[j-1</a:t>
            </a:r>
            <a:r>
              <a:rPr lang="en-US" dirty="0" smtClean="0"/>
              <a:t>])</a:t>
            </a:r>
            <a:br>
              <a:rPr lang="en-US" dirty="0" smtClean="0"/>
            </a:br>
            <a:r>
              <a:rPr lang="en-US" dirty="0" smtClean="0"/>
              <a:t>            {</a:t>
            </a:r>
            <a:endParaRPr lang="en-US" dirty="0"/>
          </a:p>
          <a:p>
            <a:r>
              <a:rPr lang="en-US" dirty="0" smtClean="0"/>
              <a:t>                c[</a:t>
            </a:r>
            <a:r>
              <a:rPr lang="en-US" dirty="0" err="1" smtClean="0"/>
              <a:t>i</a:t>
            </a:r>
            <a:r>
              <a:rPr lang="en-US" dirty="0"/>
              <a:t>][j] = c[i-1][j-1</a:t>
            </a:r>
            <a:r>
              <a:rPr lang="en-US" dirty="0" smtClean="0"/>
              <a:t>] + 1;</a:t>
            </a:r>
          </a:p>
          <a:p>
            <a:r>
              <a:rPr lang="en-US" dirty="0"/>
              <a:t> </a:t>
            </a:r>
            <a:r>
              <a:rPr lang="en-US" dirty="0" smtClean="0"/>
              <a:t>           }</a:t>
            </a:r>
            <a:endParaRPr lang="en-US" dirty="0"/>
          </a:p>
          <a:p>
            <a:r>
              <a:rPr lang="en-US" dirty="0" smtClean="0"/>
              <a:t>            else</a:t>
            </a:r>
            <a:br>
              <a:rPr lang="en-US" dirty="0" smtClean="0"/>
            </a:br>
            <a:r>
              <a:rPr lang="en-US" dirty="0" smtClean="0"/>
              <a:t>            {</a:t>
            </a:r>
            <a:endParaRPr lang="en-US" dirty="0"/>
          </a:p>
          <a:p>
            <a:r>
              <a:rPr lang="en-US" dirty="0" smtClean="0"/>
              <a:t>                c[</a:t>
            </a:r>
            <a:r>
              <a:rPr lang="en-US" dirty="0" err="1" smtClean="0"/>
              <a:t>i</a:t>
            </a:r>
            <a:r>
              <a:rPr lang="en-US" dirty="0"/>
              <a:t>][j] = max(c[</a:t>
            </a:r>
            <a:r>
              <a:rPr lang="en-US" dirty="0" err="1"/>
              <a:t>i</a:t>
            </a:r>
            <a:r>
              <a:rPr lang="en-US" dirty="0"/>
              <a:t>][j-1</a:t>
            </a:r>
            <a:r>
              <a:rPr lang="en-US" dirty="0" smtClean="0"/>
              <a:t>], c[i-1</a:t>
            </a:r>
            <a:r>
              <a:rPr lang="en-US" dirty="0"/>
              <a:t>][j</a:t>
            </a:r>
            <a:r>
              <a:rPr lang="en-US" dirty="0" smtClean="0"/>
              <a:t>]);</a:t>
            </a:r>
            <a:br>
              <a:rPr lang="en-US" dirty="0" smtClean="0"/>
            </a:br>
            <a:r>
              <a:rPr lang="en-US" dirty="0" smtClean="0"/>
              <a:t>            }</a:t>
            </a:r>
          </a:p>
          <a:p>
            <a:r>
              <a:rPr lang="en-US" dirty="0"/>
              <a:t> </a:t>
            </a:r>
            <a:r>
              <a:rPr lang="en-US" dirty="0" smtClean="0"/>
              <a:t>       }</a:t>
            </a:r>
            <a:br>
              <a:rPr lang="en-US" dirty="0" smtClean="0"/>
            </a:br>
            <a:r>
              <a:rPr lang="en-US" dirty="0" smtClean="0"/>
              <a:t>    }</a:t>
            </a:r>
            <a:br>
              <a:rPr lang="en-US" dirty="0" smtClean="0"/>
            </a:br>
            <a:r>
              <a:rPr lang="en-US" dirty="0" smtClean="0"/>
              <a:t>    return c[m][n];</a:t>
            </a:r>
          </a:p>
          <a:p>
            <a:r>
              <a:rPr lang="en-US" dirty="0"/>
              <a:t>}</a:t>
            </a:r>
            <a:endParaRPr lang="bg-BG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1304925"/>
            <a:ext cx="2209800" cy="220027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165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LCS – Reconstruct the Answer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42900" y="1371600"/>
            <a:ext cx="4533900" cy="4801314"/>
          </a:xfrm>
        </p:spPr>
        <p:txBody>
          <a:bodyPr/>
          <a:lstStyle/>
          <a:p>
            <a:r>
              <a:rPr lang="en-US" dirty="0"/>
              <a:t>void </a:t>
            </a:r>
            <a:r>
              <a:rPr lang="en-US" dirty="0" err="1"/>
              <a:t>printLCS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i,int</a:t>
            </a:r>
            <a:r>
              <a:rPr lang="en-US" dirty="0"/>
              <a:t> j)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if (</a:t>
            </a:r>
            <a:r>
              <a:rPr lang="en-US" dirty="0" err="1"/>
              <a:t>i</a:t>
            </a:r>
            <a:r>
              <a:rPr lang="en-US" dirty="0"/>
              <a:t>==0 || j==0) return;</a:t>
            </a:r>
          </a:p>
          <a:p>
            <a:r>
              <a:rPr lang="en-US" dirty="0"/>
              <a:t>    if (X[i-1] == Y[j-1])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</a:t>
            </a:r>
            <a:r>
              <a:rPr lang="en-US" dirty="0" err="1"/>
              <a:t>printLCS</a:t>
            </a:r>
            <a:r>
              <a:rPr lang="en-US" dirty="0"/>
              <a:t>(i-1, j-1);</a:t>
            </a:r>
          </a:p>
          <a:p>
            <a:r>
              <a:rPr lang="en-US" dirty="0"/>
              <a:t>       </a:t>
            </a:r>
            <a:r>
              <a:rPr lang="en-US" dirty="0" err="1"/>
              <a:t>cout</a:t>
            </a:r>
            <a:r>
              <a:rPr lang="en-US" dirty="0"/>
              <a:t> &lt;&lt; X[i-1];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else if (c[</a:t>
            </a:r>
            <a:r>
              <a:rPr lang="en-US" dirty="0" err="1"/>
              <a:t>i</a:t>
            </a:r>
            <a:r>
              <a:rPr lang="en-US" dirty="0"/>
              <a:t>][j] == c[i-1][j])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</a:t>
            </a:r>
            <a:r>
              <a:rPr lang="en-US" dirty="0" err="1"/>
              <a:t>printLCS</a:t>
            </a:r>
            <a:r>
              <a:rPr lang="en-US" dirty="0"/>
              <a:t>(i-1, j);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else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</a:t>
            </a:r>
            <a:r>
              <a:rPr lang="en-US" dirty="0" err="1"/>
              <a:t>printLCS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, j-1);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  <a:endParaRPr lang="bg-BG" dirty="0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788" y="1981200"/>
            <a:ext cx="3597622" cy="35821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90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DP Applications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/>
          <a:lstStyle/>
          <a:p>
            <a:r>
              <a:rPr lang="en-US" dirty="0" smtClean="0"/>
              <a:t>Areas</a:t>
            </a:r>
          </a:p>
          <a:p>
            <a:pPr lvl="1"/>
            <a:r>
              <a:rPr lang="en-US" sz="3200" dirty="0" smtClean="0"/>
              <a:t>Bioinformatics</a:t>
            </a:r>
            <a:endParaRPr lang="en-US" sz="3200" dirty="0"/>
          </a:p>
          <a:p>
            <a:pPr lvl="1"/>
            <a:r>
              <a:rPr lang="en-US" sz="3200" dirty="0"/>
              <a:t>Control </a:t>
            </a:r>
            <a:r>
              <a:rPr lang="en-US" sz="3200" dirty="0" smtClean="0"/>
              <a:t>theory</a:t>
            </a:r>
            <a:endParaRPr lang="en-US" sz="3200" dirty="0"/>
          </a:p>
          <a:p>
            <a:pPr lvl="1"/>
            <a:r>
              <a:rPr lang="en-US" sz="3200" dirty="0"/>
              <a:t>Information </a:t>
            </a:r>
            <a:r>
              <a:rPr lang="en-US" sz="3200" dirty="0" smtClean="0"/>
              <a:t>theory</a:t>
            </a:r>
            <a:endParaRPr lang="en-US" sz="3200" dirty="0"/>
          </a:p>
          <a:p>
            <a:pPr lvl="1"/>
            <a:r>
              <a:rPr lang="en-US" sz="3200" dirty="0"/>
              <a:t>Operations </a:t>
            </a:r>
            <a:r>
              <a:rPr lang="en-US" sz="3200" dirty="0" smtClean="0"/>
              <a:t>research</a:t>
            </a:r>
            <a:endParaRPr lang="en-US" sz="3200" dirty="0"/>
          </a:p>
          <a:p>
            <a:pPr lvl="1"/>
            <a:r>
              <a:rPr lang="en-US" sz="3200" dirty="0"/>
              <a:t>Computer science: </a:t>
            </a:r>
            <a:endParaRPr lang="en-US" sz="3200" dirty="0" smtClean="0"/>
          </a:p>
          <a:p>
            <a:pPr lvl="2"/>
            <a:r>
              <a:rPr lang="en-US" dirty="0" smtClean="0"/>
              <a:t>Theory</a:t>
            </a:r>
          </a:p>
          <a:p>
            <a:pPr lvl="2"/>
            <a:r>
              <a:rPr lang="en-US" dirty="0" smtClean="0"/>
              <a:t>Graphics</a:t>
            </a:r>
          </a:p>
          <a:p>
            <a:pPr lvl="2"/>
            <a:r>
              <a:rPr lang="en-US" dirty="0" smtClean="0"/>
              <a:t>AI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676400"/>
            <a:ext cx="3276600" cy="32849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97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and Maximum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762000"/>
            <a:ext cx="8839200" cy="59436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minimum </a:t>
            </a:r>
            <a:r>
              <a:rPr lang="en-US" dirty="0"/>
              <a:t>of a set of </a:t>
            </a:r>
            <a:r>
              <a:rPr lang="en-US" dirty="0" smtClean="0"/>
              <a:t>N elements</a:t>
            </a:r>
          </a:p>
          <a:p>
            <a:pPr lvl="1"/>
            <a:r>
              <a:rPr lang="en-US" dirty="0" smtClean="0"/>
              <a:t>The first element in list of elements ordered in incremental order (index = 1)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maximum </a:t>
            </a:r>
            <a:r>
              <a:rPr lang="en-US" dirty="0" smtClean="0"/>
              <a:t>of a set of N elements</a:t>
            </a:r>
          </a:p>
          <a:p>
            <a:pPr lvl="1"/>
            <a:r>
              <a:rPr lang="en-US" dirty="0" smtClean="0"/>
              <a:t>The last element in list of elements ordered in incremental order (index = N)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median </a:t>
            </a:r>
            <a:r>
              <a:rPr lang="en-US" dirty="0"/>
              <a:t>is the “halfway point” of the set</a:t>
            </a:r>
          </a:p>
          <a:p>
            <a:pPr lvl="1"/>
            <a:r>
              <a:rPr lang="en-US" dirty="0" smtClean="0"/>
              <a:t>When N is odd, index = (N+1) / 2 = unique value</a:t>
            </a:r>
          </a:p>
          <a:p>
            <a:pPr lvl="1"/>
            <a:r>
              <a:rPr lang="en-US" dirty="0" smtClean="0"/>
              <a:t>When N is even, index = </a:t>
            </a:r>
            <a:r>
              <a:rPr lang="en-US" dirty="0" smtClean="0">
                <a:latin typeface="Comic Sans MS" pitchFamily="92" charset="0"/>
                <a:sym typeface="Symbol" pitchFamily="92" charset="2"/>
              </a:rPr>
              <a:t></a:t>
            </a:r>
            <a:r>
              <a:rPr lang="en-US" dirty="0" smtClean="0"/>
              <a:t>(</a:t>
            </a:r>
            <a:r>
              <a:rPr lang="en-US" dirty="0"/>
              <a:t>n+1)/</a:t>
            </a:r>
            <a:r>
              <a:rPr lang="en-US" dirty="0" smtClean="0"/>
              <a:t>2</a:t>
            </a:r>
            <a:r>
              <a:rPr lang="en-US" dirty="0" smtClean="0">
                <a:latin typeface="Comic Sans MS" pitchFamily="92" charset="0"/>
                <a:sym typeface="Symbol" pitchFamily="92" charset="2"/>
              </a:rPr>
              <a:t></a:t>
            </a:r>
            <a:r>
              <a:rPr lang="en-US" dirty="0"/>
              <a:t> </a:t>
            </a:r>
            <a:r>
              <a:rPr lang="en-US" dirty="0" smtClean="0"/>
              <a:t>(lower median) or index = </a:t>
            </a:r>
            <a:r>
              <a:rPr lang="en-US" dirty="0">
                <a:latin typeface="Comic Sans MS" pitchFamily="92" charset="0"/>
                <a:sym typeface="Symbol" pitchFamily="92" charset="2"/>
              </a:rPr>
              <a:t></a:t>
            </a:r>
            <a:r>
              <a:rPr lang="en-US" dirty="0"/>
              <a:t>(n+1)/2</a:t>
            </a:r>
            <a:r>
              <a:rPr lang="en-US" dirty="0">
                <a:latin typeface="Comic Sans MS" pitchFamily="92" charset="0"/>
                <a:sym typeface="Symbol" pitchFamily="92" charset="2"/>
              </a:rPr>
              <a:t></a:t>
            </a:r>
            <a:r>
              <a:rPr lang="en-US" dirty="0">
                <a:sym typeface="Symbol" pitchFamily="92" charset="2"/>
              </a:rPr>
              <a:t> </a:t>
            </a:r>
            <a:r>
              <a:rPr lang="en-US" dirty="0" smtClean="0">
                <a:sym typeface="Symbol" pitchFamily="92" charset="2"/>
              </a:rPr>
              <a:t> (upper median)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9265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/>
              <a:t>Some </a:t>
            </a:r>
            <a:r>
              <a:rPr lang="en-US" dirty="0" smtClean="0"/>
              <a:t>Famous Dynamic Programming Algorithms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5562600"/>
          </a:xfrm>
        </p:spPr>
        <p:txBody>
          <a:bodyPr/>
          <a:lstStyle/>
          <a:p>
            <a:r>
              <a:rPr lang="en-US" dirty="0"/>
              <a:t>Integer Knapsack Problem</a:t>
            </a:r>
          </a:p>
          <a:p>
            <a:r>
              <a:rPr lang="en-US" dirty="0" smtClean="0"/>
              <a:t>Unix </a:t>
            </a:r>
            <a:r>
              <a:rPr lang="en-US" dirty="0"/>
              <a:t>diff for comparing two </a:t>
            </a:r>
            <a:r>
              <a:rPr lang="en-US" dirty="0" smtClean="0"/>
              <a:t>files</a:t>
            </a:r>
            <a:endParaRPr lang="en-US" dirty="0"/>
          </a:p>
          <a:p>
            <a:r>
              <a:rPr lang="en-US" dirty="0" smtClean="0"/>
              <a:t>Bellman–Ford </a:t>
            </a:r>
            <a:r>
              <a:rPr lang="en-US" dirty="0"/>
              <a:t>algorithm for finding the shortest distance in a </a:t>
            </a:r>
            <a:r>
              <a:rPr lang="en-US" dirty="0" smtClean="0"/>
              <a:t>graph</a:t>
            </a:r>
          </a:p>
          <a:p>
            <a:r>
              <a:rPr lang="en-US" dirty="0"/>
              <a:t>Floyd's All-Pairs shortest path algorithm</a:t>
            </a:r>
            <a:endParaRPr lang="en-US" dirty="0" smtClean="0"/>
          </a:p>
          <a:p>
            <a:r>
              <a:rPr lang="en-US" dirty="0" err="1" smtClean="0"/>
              <a:t>Cocke</a:t>
            </a:r>
            <a:r>
              <a:rPr lang="en-US" dirty="0" smtClean="0"/>
              <a:t>-</a:t>
            </a:r>
            <a:r>
              <a:rPr lang="en-US" dirty="0" err="1" smtClean="0"/>
              <a:t>Kasami</a:t>
            </a:r>
            <a:r>
              <a:rPr lang="en-US" dirty="0" smtClean="0"/>
              <a:t>-Younger </a:t>
            </a:r>
            <a:r>
              <a:rPr lang="en-US" dirty="0"/>
              <a:t>for parsing context free </a:t>
            </a:r>
            <a:r>
              <a:rPr lang="en-US" dirty="0" smtClean="0"/>
              <a:t>grammars</a:t>
            </a:r>
          </a:p>
          <a:p>
            <a:r>
              <a:rPr lang="en-US" dirty="0" smtClean="0">
                <a:hlinkClick r:id="rId2"/>
              </a:rPr>
              <a:t>en.wikipedia.org/wiki/</a:t>
            </a:r>
            <a:r>
              <a:rPr lang="en-US" dirty="0" err="1" smtClean="0">
                <a:hlinkClick r:id="rId2"/>
              </a:rPr>
              <a:t>Dynamic_programming#Algorithms_that_use_dynamic_programming</a:t>
            </a:r>
            <a:endParaRPr lang="en-US" dirty="0" smtClean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19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Divide-and-conquer method for algorithm </a:t>
            </a:r>
            <a:r>
              <a:rPr lang="en-US" sz="3000" dirty="0" smtClean="0"/>
              <a:t>design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Dynamic programming is a way of improving on inefficient divide-and-conquer </a:t>
            </a:r>
            <a:r>
              <a:rPr lang="en-US" sz="3000" dirty="0" smtClean="0"/>
              <a:t>algorithms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Dynamic programming is applicable when the </a:t>
            </a:r>
            <a:r>
              <a:rPr lang="en-US" sz="3000" dirty="0" smtClean="0"/>
              <a:t>sub-problems </a:t>
            </a:r>
            <a:r>
              <a:rPr lang="en-US" sz="3000" dirty="0"/>
              <a:t>are dependent, that is, when </a:t>
            </a:r>
            <a:r>
              <a:rPr lang="en-US" sz="3000" dirty="0" smtClean="0"/>
              <a:t>sub-problems </a:t>
            </a:r>
            <a:r>
              <a:rPr lang="en-US" sz="3000" dirty="0"/>
              <a:t>share </a:t>
            </a:r>
            <a:r>
              <a:rPr lang="en-US" sz="3000" dirty="0" smtClean="0"/>
              <a:t>sub-sub-problem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Recurrent functions can be solved efficiently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Longest increasing subsequence and Longest common subsequence problems can be solved efficiently using </a:t>
            </a:r>
            <a:r>
              <a:rPr lang="en-US" sz="3000" dirty="0"/>
              <a:t>d</a:t>
            </a:r>
            <a:r>
              <a:rPr lang="en-US" sz="3000" dirty="0" smtClean="0"/>
              <a:t>ynamic programming approach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93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r>
              <a:rPr lang="en-US" dirty="0"/>
              <a:t>Dynamic Programming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067890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9917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 marL="355600" indent="-35560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 smtClean="0"/>
              <a:t>Write a program based on dynamic programming to solve the "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Knapsack Problem</a:t>
            </a:r>
            <a:r>
              <a:rPr lang="en-US" sz="2800" dirty="0" smtClean="0"/>
              <a:t>": you are given N products, each has weight W</a:t>
            </a:r>
            <a:r>
              <a:rPr lang="en-US" sz="2800" baseline="-25000" dirty="0" smtClean="0"/>
              <a:t>i</a:t>
            </a:r>
            <a:r>
              <a:rPr lang="en-US" sz="2800" dirty="0" smtClean="0"/>
              <a:t> and costs </a:t>
            </a:r>
            <a:r>
              <a:rPr lang="en-US" sz="2800" noProof="1" smtClean="0"/>
              <a:t>C</a:t>
            </a:r>
            <a:r>
              <a:rPr lang="en-US" sz="2800" baseline="-25000" noProof="1" smtClean="0"/>
              <a:t>i</a:t>
            </a:r>
            <a:r>
              <a:rPr lang="en-US" sz="2800" dirty="0" smtClean="0"/>
              <a:t> and a knapsack of capacity M and you want to put inside a subset of the products with highest cost and weight ≤ M. The numbers N, M</a:t>
            </a:r>
            <a:r>
              <a:rPr lang="en-US" sz="2800" dirty="0"/>
              <a:t>, W</a:t>
            </a:r>
            <a:r>
              <a:rPr lang="en-US" sz="2800" baseline="-25000" dirty="0"/>
              <a:t>i</a:t>
            </a:r>
            <a:r>
              <a:rPr lang="en-US" sz="2800" dirty="0"/>
              <a:t> and </a:t>
            </a:r>
            <a:r>
              <a:rPr lang="en-US" sz="2800" noProof="1" smtClean="0"/>
              <a:t>C</a:t>
            </a:r>
            <a:r>
              <a:rPr lang="en-US" sz="2800" baseline="-25000" noProof="1" smtClean="0"/>
              <a:t>i</a:t>
            </a:r>
            <a:r>
              <a:rPr lang="en-US" sz="2800" dirty="0" smtClean="0"/>
              <a:t> are integers in the range [1..500]. Example: M=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2800" dirty="0" smtClean="0"/>
              <a:t> kg, N=6, products:</a:t>
            </a:r>
          </a:p>
          <a:p>
            <a:pPr marL="808038" indent="-357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tabLst/>
            </a:pPr>
            <a:r>
              <a:rPr lang="en-US" sz="2600" dirty="0" smtClean="0"/>
              <a:t>beer – weight=3, cost=2</a:t>
            </a:r>
          </a:p>
          <a:p>
            <a:pPr marL="808038" indent="-357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tabLst/>
            </a:pPr>
            <a:r>
              <a:rPr lang="en-US" sz="2600" dirty="0" smtClean="0"/>
              <a:t>vodka – weight=8, cost=12</a:t>
            </a:r>
          </a:p>
          <a:p>
            <a:pPr marL="808038" indent="-357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tabLst/>
            </a:pPr>
            <a:r>
              <a:rPr lang="en-US" sz="2600" dirty="0" smtClean="0"/>
              <a:t>cheese – weight=4, cost=5</a:t>
            </a:r>
          </a:p>
          <a:p>
            <a:pPr marL="808038" indent="-357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tabLst/>
            </a:pP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nuts – weight=1, cost=4</a:t>
            </a:r>
          </a:p>
          <a:p>
            <a:pPr marL="808038" indent="-357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tabLst/>
            </a:pPr>
            <a:r>
              <a:rPr lang="en-US" sz="2600" dirty="0" smtClean="0"/>
              <a:t>ham </a:t>
            </a:r>
            <a:r>
              <a:rPr lang="en-US" sz="2600" dirty="0"/>
              <a:t>– </a:t>
            </a:r>
            <a:r>
              <a:rPr lang="en-US" sz="2600" dirty="0" smtClean="0"/>
              <a:t>weight=2, cost=3</a:t>
            </a:r>
          </a:p>
          <a:p>
            <a:pPr marL="808038" indent="-357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tabLst/>
            </a:pP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whiskey –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weight=8, cost=13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40829" y="4267200"/>
            <a:ext cx="2917371" cy="1896547"/>
          </a:xfrm>
          <a:prstGeom prst="rect">
            <a:avLst/>
          </a:prstGeom>
          <a:ln w="6350">
            <a:solidFill>
              <a:schemeClr val="accent5">
                <a:lumMod val="20000"/>
                <a:lumOff val="80000"/>
                <a:alpha val="50000"/>
              </a:schemeClr>
            </a:solidFill>
          </a:ln>
        </p:spPr>
        <p:txBody>
          <a:bodyPr/>
          <a:lstStyle>
            <a:lvl1pPr marL="355600" indent="-355600"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/>
              <a:tabLst/>
              <a:defRPr sz="2800" b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  <a:lvl2pPr marL="630238" indent="-273050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922338" indent="-273050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187450" indent="-228600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Optimal </a:t>
            </a:r>
            <a:r>
              <a:rPr lang="en-US" dirty="0" smtClean="0"/>
              <a:t>solution:</a:t>
            </a:r>
            <a:endParaRPr lang="en-US" dirty="0"/>
          </a:p>
          <a:p>
            <a:pPr marL="534988" indent="-261938">
              <a:spcBef>
                <a:spcPts val="300"/>
              </a:spcBef>
              <a:spcAft>
                <a:spcPts val="0"/>
              </a:spcAft>
              <a:buFont typeface="Wingdings 2" pitchFamily="18" charset="2"/>
              <a:buChar char=""/>
            </a:pPr>
            <a:r>
              <a:rPr lang="en-US" sz="2600" dirty="0"/>
              <a:t>nuts + </a:t>
            </a:r>
            <a:r>
              <a:rPr lang="en-US" sz="2600" dirty="0" smtClean="0"/>
              <a:t>whiskey</a:t>
            </a:r>
          </a:p>
          <a:p>
            <a:pPr marL="534988" indent="-261938">
              <a:spcBef>
                <a:spcPts val="300"/>
              </a:spcBef>
              <a:spcAft>
                <a:spcPts val="0"/>
              </a:spcAft>
              <a:buFont typeface="Wingdings 2" pitchFamily="18" charset="2"/>
              <a:buChar char=""/>
            </a:pPr>
            <a:r>
              <a:rPr lang="en-US" sz="2600" dirty="0" smtClean="0"/>
              <a:t>weight = 9</a:t>
            </a:r>
          </a:p>
          <a:p>
            <a:pPr marL="534988" indent="-261938">
              <a:spcBef>
                <a:spcPts val="300"/>
              </a:spcBef>
              <a:spcAft>
                <a:spcPts val="0"/>
              </a:spcAft>
              <a:buFont typeface="Wingdings 2" pitchFamily="18" charset="2"/>
              <a:buChar char=""/>
            </a:pPr>
            <a:r>
              <a:rPr lang="en-US" sz="2600" dirty="0" smtClean="0"/>
              <a:t>cost = 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11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 marL="355600" indent="-355600">
              <a:lnSpc>
                <a:spcPct val="100000"/>
              </a:lnSpc>
              <a:buFont typeface="+mj-lt"/>
              <a:buAutoNum type="arabicPeriod" startAt="2"/>
              <a:tabLst/>
            </a:pPr>
            <a:r>
              <a:rPr lang="en-US" sz="2800" dirty="0" smtClean="0"/>
              <a:t>Write a program to calculate the "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Minimum Edit Distance</a:t>
            </a:r>
            <a:r>
              <a:rPr lang="en-US" sz="2800" dirty="0" smtClean="0"/>
              <a:t>" (MED) between two words.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MED(x, y)</a:t>
            </a:r>
            <a:r>
              <a:rPr lang="en-US" sz="2800" dirty="0" smtClean="0"/>
              <a:t> is the minimal sum of costs of edit operations used to transform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x</a:t>
            </a:r>
            <a:r>
              <a:rPr lang="en-US" sz="2800" dirty="0" smtClean="0"/>
              <a:t> </a:t>
            </a:r>
            <a:r>
              <a:rPr lang="en-US" sz="2800" dirty="0" smtClean="0">
                <a:sym typeface="Wingdings" panose="05000000000000000000" pitchFamily="2" charset="2"/>
              </a:rPr>
              <a:t>to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y</a:t>
            </a:r>
            <a:r>
              <a:rPr lang="en-US" sz="2800" dirty="0" smtClean="0"/>
              <a:t>. Sample costs are given below: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cost (replace a letter) = 1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cost (delete a letter) = 0.9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cost (insert a letter) = 0.8</a:t>
            </a:r>
          </a:p>
          <a:p>
            <a:pPr marL="357188" lvl="1" indent="0">
              <a:lnSpc>
                <a:spcPct val="100000"/>
              </a:lnSpc>
              <a:buNone/>
            </a:pPr>
            <a:r>
              <a:rPr lang="en-US" sz="2600" dirty="0" smtClean="0"/>
              <a:t>Example: x = "</a:t>
            </a:r>
            <a:r>
              <a:rPr lang="en-US" sz="2600" noProof="1" smtClean="0"/>
              <a:t>developer</a:t>
            </a:r>
            <a:r>
              <a:rPr lang="en-US" sz="2600" dirty="0" smtClean="0"/>
              <a:t>", y </a:t>
            </a:r>
            <a:r>
              <a:rPr lang="en-US" sz="2600" dirty="0"/>
              <a:t>= </a:t>
            </a:r>
            <a:r>
              <a:rPr lang="en-US" sz="2600" dirty="0" smtClean="0"/>
              <a:t>"</a:t>
            </a:r>
            <a:r>
              <a:rPr lang="en-US" sz="2600" noProof="1" smtClean="0"/>
              <a:t>enveloped</a:t>
            </a:r>
            <a:r>
              <a:rPr lang="en-US" sz="2600" dirty="0" smtClean="0"/>
              <a:t>" </a:t>
            </a:r>
            <a:r>
              <a:rPr lang="en-US" sz="2600" dirty="0" smtClean="0">
                <a:sym typeface="Wingdings" panose="05000000000000000000" pitchFamily="2" charset="2"/>
              </a:rPr>
              <a:t> cost = 2.7 </a:t>
            </a:r>
            <a:endParaRPr lang="en-US" sz="2600" dirty="0" smtClean="0"/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delete ‘d’:  "</a:t>
            </a:r>
            <a:r>
              <a:rPr lang="en-US" sz="2600" noProof="1" smtClean="0"/>
              <a:t>developer</a:t>
            </a:r>
            <a:r>
              <a:rPr lang="en-US" sz="2600" dirty="0" smtClean="0"/>
              <a:t>" </a:t>
            </a:r>
            <a:r>
              <a:rPr lang="en-US" sz="2600" dirty="0" smtClean="0">
                <a:sym typeface="Wingdings" panose="05000000000000000000" pitchFamily="2" charset="2"/>
              </a:rPr>
              <a:t></a:t>
            </a:r>
            <a:r>
              <a:rPr lang="en-US" sz="2600" dirty="0" smtClean="0"/>
              <a:t> "</a:t>
            </a:r>
            <a:r>
              <a:rPr lang="en-US" sz="2600" noProof="1" smtClean="0"/>
              <a:t>eveloper</a:t>
            </a:r>
            <a:r>
              <a:rPr lang="en-US" sz="2600" dirty="0" smtClean="0"/>
              <a:t>", cost = 0.9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insert ‘n’:  "</a:t>
            </a:r>
            <a:r>
              <a:rPr lang="en-US" sz="2600" noProof="1" smtClean="0"/>
              <a:t>eveloper</a:t>
            </a:r>
            <a:r>
              <a:rPr lang="en-US" sz="2600" dirty="0"/>
              <a:t>" </a:t>
            </a:r>
            <a:r>
              <a:rPr lang="en-US" sz="2600" dirty="0" smtClean="0">
                <a:sym typeface="Wingdings" panose="05000000000000000000" pitchFamily="2" charset="2"/>
              </a:rPr>
              <a:t></a:t>
            </a:r>
            <a:r>
              <a:rPr lang="en-US" sz="2600" dirty="0" smtClean="0"/>
              <a:t> </a:t>
            </a:r>
            <a:r>
              <a:rPr lang="en-US" sz="2600" dirty="0"/>
              <a:t>"</a:t>
            </a:r>
            <a:r>
              <a:rPr lang="en-US" sz="2600" noProof="1" smtClean="0"/>
              <a:t>enveloper</a:t>
            </a:r>
            <a:r>
              <a:rPr lang="en-US" sz="2600" dirty="0"/>
              <a:t>", cost = </a:t>
            </a:r>
            <a:r>
              <a:rPr lang="en-US" sz="2600" dirty="0" smtClean="0"/>
              <a:t>0.8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replace ‘r’ </a:t>
            </a:r>
            <a:r>
              <a:rPr lang="en-US" sz="2600" dirty="0" smtClean="0">
                <a:sym typeface="Wingdings" panose="05000000000000000000" pitchFamily="2" charset="2"/>
              </a:rPr>
              <a:t> ‘d’</a:t>
            </a:r>
            <a:r>
              <a:rPr lang="en-US" sz="2600" dirty="0" smtClean="0"/>
              <a:t>:  "</a:t>
            </a:r>
            <a:r>
              <a:rPr lang="en-US" sz="2600" noProof="1" smtClean="0"/>
              <a:t>enveloper</a:t>
            </a:r>
            <a:r>
              <a:rPr lang="en-US" sz="2600" dirty="0"/>
              <a:t>" </a:t>
            </a:r>
            <a:r>
              <a:rPr lang="en-US" sz="2600" dirty="0" smtClean="0">
                <a:sym typeface="Wingdings" panose="05000000000000000000" pitchFamily="2" charset="2"/>
              </a:rPr>
              <a:t></a:t>
            </a:r>
            <a:r>
              <a:rPr lang="en-US" sz="2600" dirty="0" smtClean="0"/>
              <a:t> </a:t>
            </a:r>
            <a:r>
              <a:rPr lang="en-US" sz="2600" dirty="0"/>
              <a:t>"</a:t>
            </a:r>
            <a:r>
              <a:rPr lang="en-US" sz="2600" noProof="1" smtClean="0"/>
              <a:t>enveloped</a:t>
            </a:r>
            <a:r>
              <a:rPr lang="en-US" sz="2600" dirty="0" smtClean="0"/>
              <a:t>", </a:t>
            </a:r>
            <a:r>
              <a:rPr lang="en-US" sz="2600" dirty="0"/>
              <a:t>cost = </a:t>
            </a:r>
            <a:r>
              <a:rPr lang="en-US" sz="2600" dirty="0" smtClean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38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34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Min and Max Element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43150"/>
            <a:ext cx="8686800" cy="5715000"/>
          </a:xfrm>
        </p:spPr>
        <p:txBody>
          <a:bodyPr/>
          <a:lstStyle/>
          <a:p>
            <a:r>
              <a:rPr lang="en-US" dirty="0" smtClean="0"/>
              <a:t>Minimum element</a:t>
            </a:r>
          </a:p>
          <a:p>
            <a:pPr>
              <a:lnSpc>
                <a:spcPct val="114000"/>
              </a:lnSpc>
            </a:pPr>
            <a:endParaRPr lang="en-US" dirty="0" smtClean="0"/>
          </a:p>
          <a:p>
            <a:pPr>
              <a:lnSpc>
                <a:spcPct val="114000"/>
              </a:lnSpc>
            </a:pPr>
            <a:endParaRPr lang="en-US" dirty="0" smtClean="0"/>
          </a:p>
          <a:p>
            <a:pPr>
              <a:lnSpc>
                <a:spcPct val="114000"/>
              </a:lnSpc>
            </a:pPr>
            <a:endParaRPr lang="en-US" dirty="0"/>
          </a:p>
          <a:p>
            <a:pPr>
              <a:spcBef>
                <a:spcPts val="900"/>
              </a:spcBef>
            </a:pPr>
            <a:r>
              <a:rPr lang="en-US" dirty="0" smtClean="0"/>
              <a:t>Maximum element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57225" y="1483425"/>
            <a:ext cx="7696200" cy="21390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FindMin(int[] arr)</a:t>
            </a:r>
            <a:endParaRPr lang="en-US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min = arr[0];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 = 1; i &lt;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arr.Length;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(arr[i] </a:t>
            </a:r>
            <a:r>
              <a:rPr lang="en-US" sz="19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min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min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arr[i];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min;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7225" y="4314700"/>
            <a:ext cx="7696200" cy="21390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FindMax(int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[])</a:t>
            </a:r>
            <a:endParaRPr lang="en-US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max = arr[0];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 = 1; i &lt;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arr.Length;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(arr[i] </a:t>
            </a:r>
            <a:r>
              <a:rPr lang="en-US" sz="19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max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max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arr[i];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max;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21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657350"/>
            <a:ext cx="7924800" cy="685800"/>
          </a:xfrm>
        </p:spPr>
        <p:txBody>
          <a:bodyPr/>
          <a:lstStyle/>
          <a:p>
            <a:r>
              <a:rPr lang="en-US" dirty="0" smtClean="0"/>
              <a:t>Divide-and-Conquer</a:t>
            </a:r>
            <a:endParaRPr lang="bg-B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612" y="2876550"/>
            <a:ext cx="3914775" cy="26098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235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Divide-and-Conquer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Divide</a:t>
            </a:r>
            <a:r>
              <a:rPr lang="en-US" dirty="0"/>
              <a:t>: If the input size is too large to deal with in a straightforward </a:t>
            </a:r>
            <a:r>
              <a:rPr lang="en-US" dirty="0" smtClean="0"/>
              <a:t>manner</a:t>
            </a:r>
          </a:p>
          <a:p>
            <a:pPr lvl="1"/>
            <a:r>
              <a:rPr lang="en-US" dirty="0" smtClean="0"/>
              <a:t>Divide </a:t>
            </a:r>
            <a:r>
              <a:rPr lang="en-US" dirty="0"/>
              <a:t>the problem into two or more disjoint </a:t>
            </a:r>
            <a:r>
              <a:rPr lang="en-US" noProof="1" smtClean="0"/>
              <a:t>subproblems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Conquer</a:t>
            </a:r>
            <a:r>
              <a:rPr lang="en-US" dirty="0"/>
              <a:t>: conquer recursively to solve the </a:t>
            </a:r>
            <a:r>
              <a:rPr lang="en-US" noProof="1" smtClean="0"/>
              <a:t>subproblems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Combine</a:t>
            </a:r>
            <a:r>
              <a:rPr lang="en-US" dirty="0"/>
              <a:t>: Take the solutions to the </a:t>
            </a:r>
            <a:r>
              <a:rPr lang="en-US" noProof="1" smtClean="0"/>
              <a:t>subproblems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"merge</a:t>
            </a:r>
            <a:r>
              <a:rPr lang="en-US" dirty="0"/>
              <a:t>"</a:t>
            </a:r>
            <a:r>
              <a:rPr lang="en-US" dirty="0" smtClean="0"/>
              <a:t> </a:t>
            </a:r>
            <a:r>
              <a:rPr lang="en-US" dirty="0"/>
              <a:t>these solutions into a solution for the original problem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1927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Divide-and-Conquer Example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Merge</a:t>
            </a:r>
            <a:br>
              <a:rPr lang="en-US" dirty="0" smtClean="0"/>
            </a:br>
            <a:r>
              <a:rPr lang="en-US" dirty="0" smtClean="0"/>
              <a:t>Sort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subproblems</a:t>
            </a:r>
            <a:br>
              <a:rPr lang="en-US" dirty="0" smtClean="0"/>
            </a:br>
            <a:r>
              <a:rPr lang="en-US" dirty="0" smtClean="0"/>
              <a:t>are independent,</a:t>
            </a:r>
            <a:br>
              <a:rPr lang="en-US" dirty="0" smtClean="0"/>
            </a:br>
            <a:r>
              <a:rPr lang="en-US" dirty="0" smtClean="0"/>
              <a:t>all different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09800" y="1066800"/>
            <a:ext cx="6329362" cy="30162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MergeSort(int[] arr,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left, int right)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(right &gt; left)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mid = (right + left) / 2;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MergeSort(arr,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left, mid);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MergeSort(arr,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(mid+1), right);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Merge(arr,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left, (mid+1), right);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4500562" y="4419600"/>
            <a:ext cx="4048125" cy="1885950"/>
            <a:chOff x="4029075" y="4648200"/>
            <a:chExt cx="4048125" cy="1885950"/>
          </a:xfrm>
        </p:grpSpPr>
        <p:sp>
          <p:nvSpPr>
            <p:cNvPr id="7" name="Rounded Rectangle 6"/>
            <p:cNvSpPr/>
            <p:nvPr/>
          </p:nvSpPr>
          <p:spPr>
            <a:xfrm>
              <a:off x="4038600" y="4648200"/>
              <a:ext cx="4029075" cy="304800"/>
            </a:xfrm>
            <a:prstGeom prst="roundRect">
              <a:avLst/>
            </a:prstGeom>
            <a:solidFill>
              <a:schemeClr val="accent5">
                <a:lumMod val="5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029075" y="5181600"/>
              <a:ext cx="1828800" cy="304800"/>
            </a:xfrm>
            <a:prstGeom prst="roundRect">
              <a:avLst/>
            </a:prstGeom>
            <a:solidFill>
              <a:schemeClr val="accent5">
                <a:lumMod val="5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248400" y="5181600"/>
              <a:ext cx="1819275" cy="304800"/>
            </a:xfrm>
            <a:prstGeom prst="roundRect">
              <a:avLst/>
            </a:prstGeom>
            <a:solidFill>
              <a:schemeClr val="accent5">
                <a:lumMod val="5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029200" y="5715000"/>
              <a:ext cx="828675" cy="304800"/>
            </a:xfrm>
            <a:prstGeom prst="roundRect">
              <a:avLst/>
            </a:prstGeom>
            <a:solidFill>
              <a:schemeClr val="accent5">
                <a:lumMod val="5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038600" y="5715000"/>
              <a:ext cx="828675" cy="304800"/>
            </a:xfrm>
            <a:prstGeom prst="roundRect">
              <a:avLst/>
            </a:prstGeom>
            <a:solidFill>
              <a:schemeClr val="accent5">
                <a:lumMod val="5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7239000" y="5715000"/>
              <a:ext cx="828675" cy="304800"/>
            </a:xfrm>
            <a:prstGeom prst="roundRect">
              <a:avLst/>
            </a:prstGeom>
            <a:solidFill>
              <a:schemeClr val="accent5">
                <a:lumMod val="5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248400" y="5715000"/>
              <a:ext cx="828675" cy="304800"/>
            </a:xfrm>
            <a:prstGeom prst="roundRect">
              <a:avLst/>
            </a:prstGeom>
            <a:solidFill>
              <a:schemeClr val="accent5">
                <a:lumMod val="5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4029075" y="6229350"/>
              <a:ext cx="314325" cy="304800"/>
            </a:xfrm>
            <a:prstGeom prst="roundRect">
              <a:avLst/>
            </a:prstGeom>
            <a:solidFill>
              <a:schemeClr val="accent5">
                <a:lumMod val="5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552950" y="6229350"/>
              <a:ext cx="314325" cy="304800"/>
            </a:xfrm>
            <a:prstGeom prst="roundRect">
              <a:avLst/>
            </a:prstGeom>
            <a:solidFill>
              <a:schemeClr val="accent5">
                <a:lumMod val="5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5029200" y="6229350"/>
              <a:ext cx="314325" cy="304800"/>
            </a:xfrm>
            <a:prstGeom prst="roundRect">
              <a:avLst/>
            </a:prstGeom>
            <a:solidFill>
              <a:schemeClr val="accent5">
                <a:lumMod val="5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553075" y="6229350"/>
              <a:ext cx="314325" cy="304800"/>
            </a:xfrm>
            <a:prstGeom prst="roundRect">
              <a:avLst/>
            </a:prstGeom>
            <a:solidFill>
              <a:schemeClr val="accent5">
                <a:lumMod val="5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248400" y="6229350"/>
              <a:ext cx="314325" cy="304800"/>
            </a:xfrm>
            <a:prstGeom prst="roundRect">
              <a:avLst/>
            </a:prstGeom>
            <a:solidFill>
              <a:schemeClr val="accent5">
                <a:lumMod val="5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772275" y="6229350"/>
              <a:ext cx="314325" cy="304800"/>
            </a:xfrm>
            <a:prstGeom prst="roundRect">
              <a:avLst/>
            </a:prstGeom>
            <a:solidFill>
              <a:schemeClr val="accent5">
                <a:lumMod val="5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7239000" y="6229350"/>
              <a:ext cx="314325" cy="304800"/>
            </a:xfrm>
            <a:prstGeom prst="roundRect">
              <a:avLst/>
            </a:prstGeom>
            <a:solidFill>
              <a:schemeClr val="accent5">
                <a:lumMod val="5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762875" y="6229350"/>
              <a:ext cx="314325" cy="304800"/>
            </a:xfrm>
            <a:prstGeom prst="roundRect">
              <a:avLst/>
            </a:prstGeom>
            <a:solidFill>
              <a:schemeClr val="accent5">
                <a:lumMod val="5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24" name="Straight Arrow Connector 23"/>
            <p:cNvCxnSpPr>
              <a:stCxn id="15" idx="0"/>
            </p:cNvCxnSpPr>
            <p:nvPr/>
          </p:nvCxnSpPr>
          <p:spPr>
            <a:xfrm flipV="1">
              <a:off x="4186238" y="6019800"/>
              <a:ext cx="157162" cy="209550"/>
            </a:xfrm>
            <a:prstGeom prst="straightConnector1">
              <a:avLst/>
            </a:prstGeom>
            <a:ln w="19050">
              <a:solidFill>
                <a:schemeClr val="accent5">
                  <a:lumMod val="20000"/>
                  <a:lumOff val="80000"/>
                </a:schemeClr>
              </a:solidFill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6" idx="0"/>
            </p:cNvCxnSpPr>
            <p:nvPr/>
          </p:nvCxnSpPr>
          <p:spPr>
            <a:xfrm flipH="1" flipV="1">
              <a:off x="4552950" y="6019800"/>
              <a:ext cx="157163" cy="209550"/>
            </a:xfrm>
            <a:prstGeom prst="straightConnector1">
              <a:avLst/>
            </a:prstGeom>
            <a:ln w="19050">
              <a:solidFill>
                <a:schemeClr val="accent5">
                  <a:lumMod val="20000"/>
                  <a:lumOff val="80000"/>
                </a:schemeClr>
              </a:solidFill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7" idx="0"/>
            </p:cNvCxnSpPr>
            <p:nvPr/>
          </p:nvCxnSpPr>
          <p:spPr>
            <a:xfrm flipV="1">
              <a:off x="5186363" y="6019800"/>
              <a:ext cx="157162" cy="209550"/>
            </a:xfrm>
            <a:prstGeom prst="straightConnector1">
              <a:avLst/>
            </a:prstGeom>
            <a:ln w="19050">
              <a:solidFill>
                <a:schemeClr val="accent5">
                  <a:lumMod val="20000"/>
                  <a:lumOff val="80000"/>
                </a:schemeClr>
              </a:solidFill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8" idx="0"/>
            </p:cNvCxnSpPr>
            <p:nvPr/>
          </p:nvCxnSpPr>
          <p:spPr>
            <a:xfrm flipH="1" flipV="1">
              <a:off x="5553075" y="6019800"/>
              <a:ext cx="157163" cy="209550"/>
            </a:xfrm>
            <a:prstGeom prst="straightConnector1">
              <a:avLst/>
            </a:prstGeom>
            <a:ln w="19050">
              <a:solidFill>
                <a:schemeClr val="accent5">
                  <a:lumMod val="20000"/>
                  <a:lumOff val="80000"/>
                </a:schemeClr>
              </a:solidFill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6405562" y="6019800"/>
              <a:ext cx="157162" cy="209550"/>
            </a:xfrm>
            <a:prstGeom prst="straightConnector1">
              <a:avLst/>
            </a:prstGeom>
            <a:ln w="19050">
              <a:solidFill>
                <a:schemeClr val="accent5">
                  <a:lumMod val="20000"/>
                  <a:lumOff val="80000"/>
                </a:schemeClr>
              </a:solidFill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7396163" y="6019800"/>
              <a:ext cx="157162" cy="209550"/>
            </a:xfrm>
            <a:prstGeom prst="straightConnector1">
              <a:avLst/>
            </a:prstGeom>
            <a:ln w="19050">
              <a:solidFill>
                <a:schemeClr val="accent5">
                  <a:lumMod val="20000"/>
                  <a:lumOff val="80000"/>
                </a:schemeClr>
              </a:solidFill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 flipV="1">
              <a:off x="7762875" y="6019800"/>
              <a:ext cx="157163" cy="209550"/>
            </a:xfrm>
            <a:prstGeom prst="straightConnector1">
              <a:avLst/>
            </a:prstGeom>
            <a:ln w="19050">
              <a:solidFill>
                <a:schemeClr val="accent5">
                  <a:lumMod val="20000"/>
                  <a:lumOff val="80000"/>
                </a:schemeClr>
              </a:solidFill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 flipV="1">
              <a:off x="6772275" y="6019800"/>
              <a:ext cx="157163" cy="209550"/>
            </a:xfrm>
            <a:prstGeom prst="straightConnector1">
              <a:avLst/>
            </a:prstGeom>
            <a:ln w="19050">
              <a:solidFill>
                <a:schemeClr val="accent5">
                  <a:lumMod val="20000"/>
                  <a:lumOff val="80000"/>
                </a:schemeClr>
              </a:solidFill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12" idx="0"/>
            </p:cNvCxnSpPr>
            <p:nvPr/>
          </p:nvCxnSpPr>
          <p:spPr>
            <a:xfrm flipV="1">
              <a:off x="4452938" y="5486400"/>
              <a:ext cx="347662" cy="228600"/>
            </a:xfrm>
            <a:prstGeom prst="straightConnector1">
              <a:avLst/>
            </a:prstGeom>
            <a:ln w="19050">
              <a:solidFill>
                <a:schemeClr val="accent5">
                  <a:lumMod val="20000"/>
                  <a:lumOff val="80000"/>
                </a:schemeClr>
              </a:solidFill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11" idx="0"/>
            </p:cNvCxnSpPr>
            <p:nvPr/>
          </p:nvCxnSpPr>
          <p:spPr>
            <a:xfrm flipH="1" flipV="1">
              <a:off x="5105400" y="5486400"/>
              <a:ext cx="338138" cy="228600"/>
            </a:xfrm>
            <a:prstGeom prst="straightConnector1">
              <a:avLst/>
            </a:prstGeom>
            <a:ln w="19050">
              <a:solidFill>
                <a:schemeClr val="accent5">
                  <a:lumMod val="20000"/>
                  <a:lumOff val="80000"/>
                </a:schemeClr>
              </a:solidFill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6677025" y="5486400"/>
              <a:ext cx="347662" cy="228600"/>
            </a:xfrm>
            <a:prstGeom prst="straightConnector1">
              <a:avLst/>
            </a:prstGeom>
            <a:ln w="19050">
              <a:solidFill>
                <a:schemeClr val="accent5">
                  <a:lumMod val="20000"/>
                  <a:lumOff val="80000"/>
                </a:schemeClr>
              </a:solidFill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 flipV="1">
              <a:off x="7329487" y="5486400"/>
              <a:ext cx="338138" cy="228600"/>
            </a:xfrm>
            <a:prstGeom prst="straightConnector1">
              <a:avLst/>
            </a:prstGeom>
            <a:ln w="19050">
              <a:solidFill>
                <a:schemeClr val="accent5">
                  <a:lumMod val="20000"/>
                  <a:lumOff val="80000"/>
                </a:schemeClr>
              </a:solidFill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8" idx="0"/>
            </p:cNvCxnSpPr>
            <p:nvPr/>
          </p:nvCxnSpPr>
          <p:spPr>
            <a:xfrm flipV="1">
              <a:off x="4943475" y="4953000"/>
              <a:ext cx="766762" cy="228600"/>
            </a:xfrm>
            <a:prstGeom prst="straightConnector1">
              <a:avLst/>
            </a:prstGeom>
            <a:ln w="19050">
              <a:solidFill>
                <a:schemeClr val="accent5">
                  <a:lumMod val="20000"/>
                  <a:lumOff val="80000"/>
                </a:schemeClr>
              </a:solidFill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9" idx="0"/>
            </p:cNvCxnSpPr>
            <p:nvPr/>
          </p:nvCxnSpPr>
          <p:spPr>
            <a:xfrm flipH="1" flipV="1">
              <a:off x="6405562" y="4953000"/>
              <a:ext cx="752476" cy="228600"/>
            </a:xfrm>
            <a:prstGeom prst="straightConnector1">
              <a:avLst/>
            </a:prstGeom>
            <a:ln w="19050">
              <a:solidFill>
                <a:schemeClr val="accent5">
                  <a:lumMod val="20000"/>
                  <a:lumOff val="80000"/>
                </a:schemeClr>
              </a:solidFill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440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76200"/>
            <a:ext cx="7162800" cy="838200"/>
          </a:xfrm>
        </p:spPr>
        <p:txBody>
          <a:bodyPr/>
          <a:lstStyle/>
          <a:p>
            <a:r>
              <a:rPr lang="en-US" dirty="0" smtClean="0"/>
              <a:t>Divide-and-Conquer Algorithms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/>
              <a:t>Binary </a:t>
            </a:r>
            <a:r>
              <a:rPr lang="en-US" dirty="0" smtClean="0"/>
              <a:t>search</a:t>
            </a:r>
          </a:p>
          <a:p>
            <a:pPr lvl="1"/>
            <a:r>
              <a:rPr lang="en-US" dirty="0"/>
              <a:t>Closest </a:t>
            </a:r>
            <a:r>
              <a:rPr lang="en-US" dirty="0" smtClean="0"/>
              <a:t>pair in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2D</a:t>
            </a:r>
            <a:r>
              <a:rPr lang="en-US" dirty="0" smtClean="0"/>
              <a:t> geometry</a:t>
            </a:r>
          </a:p>
          <a:p>
            <a:r>
              <a:rPr lang="en-US" dirty="0" smtClean="0"/>
              <a:t>Quick sort</a:t>
            </a:r>
            <a:endParaRPr lang="en-US" dirty="0"/>
          </a:p>
          <a:p>
            <a:r>
              <a:rPr lang="en-US" dirty="0"/>
              <a:t>Merging </a:t>
            </a:r>
            <a:r>
              <a:rPr lang="en-US" dirty="0" smtClean="0"/>
              <a:t>arrays</a:t>
            </a:r>
          </a:p>
          <a:p>
            <a:pPr lvl="1"/>
            <a:r>
              <a:rPr lang="en-US" dirty="0" smtClean="0"/>
              <a:t>Merge </a:t>
            </a:r>
            <a:r>
              <a:rPr lang="en-US" dirty="0"/>
              <a:t>sort</a:t>
            </a:r>
          </a:p>
          <a:p>
            <a:r>
              <a:rPr lang="en-US" dirty="0" smtClean="0"/>
              <a:t>Finding majorant</a:t>
            </a:r>
            <a:endParaRPr lang="en-US" dirty="0"/>
          </a:p>
          <a:p>
            <a:r>
              <a:rPr lang="en-US" dirty="0"/>
              <a:t>Tower of Hanoi</a:t>
            </a:r>
          </a:p>
          <a:p>
            <a:r>
              <a:rPr lang="en-US" dirty="0" smtClean="0"/>
              <a:t>Fast multiplication</a:t>
            </a:r>
          </a:p>
          <a:p>
            <a:pPr lvl="1"/>
            <a:r>
              <a:rPr lang="en-US" noProof="1" smtClean="0"/>
              <a:t>Strassen’s </a:t>
            </a:r>
            <a:r>
              <a:rPr lang="en-US" dirty="0" smtClean="0"/>
              <a:t>Matrix Multiplication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1026" name="Picture 2" descr="C:\Users\nkostov\Desktop\500px-Closest_pair_of_points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21920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nkostov\Desktop\cis680323x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352550"/>
            <a:ext cx="1323975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804" y="3387566"/>
            <a:ext cx="4248821" cy="18702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587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2664</TotalTime>
  <Words>2490</Words>
  <Application>Microsoft Office PowerPoint</Application>
  <PresentationFormat>On-screen Show (4:3)</PresentationFormat>
  <Paragraphs>488</Paragraphs>
  <Slides>45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Telerik Academy</vt:lpstr>
      <vt:lpstr>Dynamic Programming</vt:lpstr>
      <vt:lpstr>Table of Contents</vt:lpstr>
      <vt:lpstr>Minimum and Maximum</vt:lpstr>
      <vt:lpstr>Minimum and Maximum</vt:lpstr>
      <vt:lpstr>Finding Min and Max Element</vt:lpstr>
      <vt:lpstr>Divide-and-Conquer</vt:lpstr>
      <vt:lpstr>Divide-and-Conquer</vt:lpstr>
      <vt:lpstr>Divide-and-Conquer Example</vt:lpstr>
      <vt:lpstr>Divide-and-Conquer Algorithms</vt:lpstr>
      <vt:lpstr>Dynamic Programming</vt:lpstr>
      <vt:lpstr>Dynamic Programming</vt:lpstr>
      <vt:lpstr>Elements of DP</vt:lpstr>
      <vt:lpstr>Common Characteristics</vt:lpstr>
      <vt:lpstr>Difference between DP and Divide-and-Conquer</vt:lpstr>
      <vt:lpstr>Fibonacci Numbers</vt:lpstr>
      <vt:lpstr>Fibonacci sequence</vt:lpstr>
      <vt:lpstr>Divide and Conquer Approach</vt:lpstr>
      <vt:lpstr>Fibonacci and Memoization</vt:lpstr>
      <vt:lpstr>Fibonacci and DP</vt:lpstr>
      <vt:lpstr>Compare Fibonacci Solutions</vt:lpstr>
      <vt:lpstr>Subset Sum Problem</vt:lpstr>
      <vt:lpstr>Subset Sum Problems</vt:lpstr>
      <vt:lpstr>Subset Sum Problem</vt:lpstr>
      <vt:lpstr>Subset Sum Problem – C++</vt:lpstr>
      <vt:lpstr>Subset Sum Problem – Answer</vt:lpstr>
      <vt:lpstr>Longest Increasing Subsequence</vt:lpstr>
      <vt:lpstr>Longest Increasing Subsequence</vt:lpstr>
      <vt:lpstr>LIS – C++ Solution</vt:lpstr>
      <vt:lpstr>LIS – Restore the Sequence</vt:lpstr>
      <vt:lpstr>Longest Common Subsequence </vt:lpstr>
      <vt:lpstr>Longest Common Subsequence</vt:lpstr>
      <vt:lpstr>LCS – Recursive Approach</vt:lpstr>
      <vt:lpstr>LCS – Recursive Approach (2)</vt:lpstr>
      <vt:lpstr>Initial LCS table</vt:lpstr>
      <vt:lpstr>Initial LCS table (2)</vt:lpstr>
      <vt:lpstr>LCS table – base cases filled in</vt:lpstr>
      <vt:lpstr>LCS – C++ Code Solution</vt:lpstr>
      <vt:lpstr>LCS – Reconstruct the Answer</vt:lpstr>
      <vt:lpstr>DP Applications</vt:lpstr>
      <vt:lpstr>Some Famous Dynamic Programming Algorithms</vt:lpstr>
      <vt:lpstr>Summary</vt:lpstr>
      <vt:lpstr>Dynamic Programming</vt:lpstr>
      <vt:lpstr>Exercises</vt:lpstr>
      <vt:lpstr>Exercises (2)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</dc:title>
  <dc:subject>Telerik Software Academy</dc:subject>
  <dc:creator>Svetlin Nakov</dc:creator>
  <cp:keywords>dynamic programming, combinatorics, memoization, data structures, algorithms, programming, C#, course, telerik software academy, free courses for developers</cp:keywords>
  <cp:lastModifiedBy>Bressan</cp:lastModifiedBy>
  <cp:revision>824</cp:revision>
  <dcterms:created xsi:type="dcterms:W3CDTF">2007-12-08T16:03:35Z</dcterms:created>
  <dcterms:modified xsi:type="dcterms:W3CDTF">2014-03-28T09:40:34Z</dcterms:modified>
  <cp:category>computer science, computer programming, software engineering</cp:category>
</cp:coreProperties>
</file>