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319" r:id="rId4"/>
    <p:sldId id="320" r:id="rId5"/>
    <p:sldId id="330" r:id="rId6"/>
    <p:sldId id="291" r:id="rId7"/>
    <p:sldId id="301" r:id="rId8"/>
    <p:sldId id="292" r:id="rId9"/>
    <p:sldId id="302" r:id="rId10"/>
    <p:sldId id="303" r:id="rId11"/>
    <p:sldId id="304" r:id="rId12"/>
    <p:sldId id="305" r:id="rId13"/>
    <p:sldId id="306" r:id="rId14"/>
    <p:sldId id="307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17" r:id="rId25"/>
    <p:sldId id="31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DA6C47B9-CB48-40BC-AF4B-B9459E101230}">
          <p14:sldIdLst>
            <p14:sldId id="256"/>
            <p14:sldId id="258"/>
          </p14:sldIdLst>
        </p14:section>
        <p14:section name="Overview of NodeJS" id="{55C28D5F-3324-407D-A971-AFA08FAB1FF6}">
          <p14:sldIdLst>
            <p14:sldId id="319"/>
            <p14:sldId id="320"/>
            <p14:sldId id="330"/>
            <p14:sldId id="291"/>
            <p14:sldId id="301"/>
          </p14:sldIdLst>
        </p14:section>
        <p14:section name="Event Loop &amp; Callbacks" id="{FFF2E980-3B7B-4612-875E-50C2B746CF80}">
          <p14:sldIdLst>
            <p14:sldId id="292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Modules" id="{375F71DB-197F-4088-9E07-D9FE4903E282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Resources, Questions and Homework" id="{316FB67D-508C-42CC-BC90-8B15B781AC0B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3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lixge/node-style-guide" TargetMode="External"/><Relationship Id="rId5" Type="http://schemas.openxmlformats.org/officeDocument/2006/relationships/hyperlink" Target="https://npmjs.org/" TargetMode="External"/><Relationship Id="rId4" Type="http://schemas.openxmlformats.org/officeDocument/2006/relationships/hyperlink" Target="http://blog.nodejitsu.com/npm-cheatshee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www.jetbrains.com/webst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gif"/><Relationship Id="rId4" Type="http://schemas.openxmlformats.org/officeDocument/2006/relationships/hyperlink" Target="https://c9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the fuzz all about?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School Academy</a:t>
            </a:r>
            <a:endParaRPr lang="en-US" dirty="0"/>
          </a:p>
        </p:txBody>
      </p:sp>
      <p:pic>
        <p:nvPicPr>
          <p:cNvPr id="1028" name="Picture 4" descr="http://blog.evanoxfeld.com/streams-0.10-presentation/images/nodejs-l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90" y="4431175"/>
            <a:ext cx="4283260" cy="21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atatrend.com/optimize-it/wp-content/uploads/2012/03/Server-Clus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20" y="647662"/>
            <a:ext cx="1923928" cy="115421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logcdn.com/www.engadget.com/media/2009/05/acer-easy-store-server-2-rm-eng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3" y="647662"/>
            <a:ext cx="1717613" cy="143420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ommunities.intel.com/servlet/JiveServlet/showImage/38-14293-78999/client_ne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3" y="3382392"/>
            <a:ext cx="1663449" cy="127838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smtClean="0"/>
              <a:t>Standard way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Callback approach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1360410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conn = </a:t>
            </a:r>
            <a:r>
              <a:rPr lang="en-US" sz="1800" dirty="0" err="1"/>
              <a:t>getDbConnection</a:t>
            </a:r>
            <a:r>
              <a:rPr lang="en-US" sz="1800" dirty="0"/>
              <a:t>(</a:t>
            </a:r>
            <a:r>
              <a:rPr lang="en-US" sz="1800" dirty="0" err="1"/>
              <a:t>connectionString</a:t>
            </a:r>
            <a:r>
              <a:rPr lang="en-US" sz="1800" dirty="0"/>
              <a:t>);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stmt</a:t>
            </a:r>
            <a:r>
              <a:rPr lang="en-US" sz="1800" dirty="0"/>
              <a:t> = </a:t>
            </a:r>
            <a:r>
              <a:rPr lang="en-US" sz="1800" dirty="0" err="1"/>
              <a:t>conn.createStatement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results = </a:t>
            </a:r>
            <a:r>
              <a:rPr lang="en-US" sz="1800" dirty="0" err="1"/>
              <a:t>stmt.executeQuery</a:t>
            </a:r>
            <a:r>
              <a:rPr lang="en-US" sz="1800" dirty="0"/>
              <a:t>(</a:t>
            </a:r>
            <a:r>
              <a:rPr lang="en-US" sz="1800" dirty="0" err="1"/>
              <a:t>sqlQuery</a:t>
            </a:r>
            <a:r>
              <a:rPr lang="en-US" sz="1800" dirty="0"/>
              <a:t>);</a:t>
            </a:r>
          </a:p>
          <a:p>
            <a:r>
              <a:rPr lang="en-US" sz="1800" dirty="0"/>
              <a:t>for (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</a:t>
            </a:r>
            <a:r>
              <a:rPr lang="en-US" sz="1800" dirty="0" err="1"/>
              <a:t>results.length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// </a:t>
            </a:r>
            <a:r>
              <a:rPr lang="en-US" sz="1800" dirty="0"/>
              <a:t>print results[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r>
              <a:rPr lang="en-US" sz="1800" dirty="0"/>
              <a:t>}</a:t>
            </a:r>
            <a:endParaRPr lang="en-US" sz="1800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678962"/>
            <a:ext cx="8077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getDbConnection</a:t>
            </a:r>
            <a:r>
              <a:rPr lang="en-US" sz="1800" dirty="0"/>
              <a:t>(</a:t>
            </a:r>
            <a:r>
              <a:rPr lang="en-US" sz="1800" dirty="0" err="1"/>
              <a:t>connectionString</a:t>
            </a:r>
            <a:r>
              <a:rPr lang="en-US" sz="1800" dirty="0"/>
              <a:t>, function(err, conn) {</a:t>
            </a:r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conn.createStatement</a:t>
            </a:r>
            <a:r>
              <a:rPr lang="en-US" sz="1800" dirty="0" smtClean="0"/>
              <a:t>(function(err</a:t>
            </a:r>
            <a:r>
              <a:rPr lang="en-US" sz="1800" dirty="0"/>
              <a:t>, </a:t>
            </a:r>
            <a:r>
              <a:rPr lang="en-US" sz="1800" dirty="0" err="1"/>
              <a:t>stmt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results = </a:t>
            </a:r>
            <a:r>
              <a:rPr lang="en-US" sz="1800" dirty="0" err="1"/>
              <a:t>stmt.executeQuery</a:t>
            </a:r>
            <a:r>
              <a:rPr lang="en-US" sz="1800" dirty="0"/>
              <a:t>(</a:t>
            </a:r>
            <a:r>
              <a:rPr lang="en-US" sz="1800" dirty="0" err="1"/>
              <a:t>sqlQuery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results.on</a:t>
            </a:r>
            <a:r>
              <a:rPr lang="en-US" sz="1800" dirty="0"/>
              <a:t>(‘row’, function(result) {</a:t>
            </a:r>
          </a:p>
          <a:p>
            <a:r>
              <a:rPr lang="en-US" sz="1800" dirty="0" smtClean="0"/>
              <a:t>         // </a:t>
            </a:r>
            <a:r>
              <a:rPr lang="en-US" sz="1800" dirty="0"/>
              <a:t>print result</a:t>
            </a:r>
          </a:p>
          <a:p>
            <a:r>
              <a:rPr lang="en-US" sz="1800" dirty="0" smtClean="0"/>
              <a:t>      });</a:t>
            </a:r>
            <a:endParaRPr lang="en-US" sz="1800" dirty="0"/>
          </a:p>
          <a:p>
            <a:r>
              <a:rPr lang="en-US" sz="1800" dirty="0" smtClean="0"/>
              <a:t>   });</a:t>
            </a:r>
            <a:endParaRPr lang="en-US" sz="1800" dirty="0"/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863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smtClean="0"/>
              <a:t>Standard way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Callback approach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1360410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conn = </a:t>
            </a:r>
            <a:r>
              <a:rPr lang="en-US" sz="1800" dirty="0" err="1"/>
              <a:t>getDbConnection</a:t>
            </a:r>
            <a:r>
              <a:rPr lang="en-US" sz="1800" dirty="0"/>
              <a:t>(</a:t>
            </a:r>
            <a:r>
              <a:rPr lang="en-US" sz="1800" dirty="0" err="1"/>
              <a:t>connectionString</a:t>
            </a:r>
            <a:r>
              <a:rPr lang="en-US" sz="1800" dirty="0"/>
              <a:t>);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stmt</a:t>
            </a:r>
            <a:r>
              <a:rPr lang="en-US" sz="1800" dirty="0"/>
              <a:t> = </a:t>
            </a:r>
            <a:r>
              <a:rPr lang="en-US" sz="1800" dirty="0" err="1"/>
              <a:t>conn.createStatement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results = </a:t>
            </a:r>
            <a:r>
              <a:rPr lang="en-US" sz="1800" dirty="0" err="1"/>
              <a:t>stmt.executeQuery</a:t>
            </a:r>
            <a:r>
              <a:rPr lang="en-US" sz="1800" dirty="0"/>
              <a:t>(</a:t>
            </a:r>
            <a:r>
              <a:rPr lang="en-US" sz="1800" dirty="0" err="1"/>
              <a:t>sqlQuery</a:t>
            </a:r>
            <a:r>
              <a:rPr lang="en-US" sz="1800" dirty="0"/>
              <a:t>);</a:t>
            </a:r>
          </a:p>
          <a:p>
            <a:r>
              <a:rPr lang="en-US" sz="1800" dirty="0"/>
              <a:t>for (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</a:t>
            </a:r>
            <a:r>
              <a:rPr lang="en-US" sz="1800" dirty="0" err="1"/>
              <a:t>results.length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// </a:t>
            </a:r>
            <a:r>
              <a:rPr lang="en-US" sz="1800" dirty="0"/>
              <a:t>print results[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r>
              <a:rPr lang="en-US" sz="1800" dirty="0"/>
              <a:t>}</a:t>
            </a:r>
            <a:endParaRPr lang="en-US" sz="1800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678962"/>
            <a:ext cx="8077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getDbConnection</a:t>
            </a:r>
            <a:r>
              <a:rPr lang="en-US" sz="1800" dirty="0"/>
              <a:t>(</a:t>
            </a:r>
            <a:r>
              <a:rPr lang="en-US" sz="1800" dirty="0" err="1"/>
              <a:t>connectionString</a:t>
            </a:r>
            <a:r>
              <a:rPr lang="en-US" sz="1800" dirty="0"/>
              <a:t>, function(err, conn) {</a:t>
            </a:r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conn.createStatement</a:t>
            </a:r>
            <a:r>
              <a:rPr lang="en-US" sz="1800" dirty="0" smtClean="0"/>
              <a:t>(function(err</a:t>
            </a:r>
            <a:r>
              <a:rPr lang="en-US" sz="1800" dirty="0"/>
              <a:t>, </a:t>
            </a:r>
            <a:r>
              <a:rPr lang="en-US" sz="1800" dirty="0" err="1"/>
              <a:t>stmt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results = </a:t>
            </a:r>
            <a:r>
              <a:rPr lang="en-US" sz="1800" dirty="0" err="1"/>
              <a:t>stmt.executeQuery</a:t>
            </a:r>
            <a:r>
              <a:rPr lang="en-US" sz="1800" dirty="0"/>
              <a:t>(</a:t>
            </a:r>
            <a:r>
              <a:rPr lang="en-US" sz="1800" dirty="0" err="1"/>
              <a:t>sqlQuery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results.on</a:t>
            </a:r>
            <a:r>
              <a:rPr lang="en-US" sz="1800" dirty="0"/>
              <a:t>(‘row’, function(result) {</a:t>
            </a:r>
          </a:p>
          <a:p>
            <a:r>
              <a:rPr lang="en-US" sz="1800" dirty="0" smtClean="0"/>
              <a:t>         // </a:t>
            </a:r>
            <a:r>
              <a:rPr lang="en-US" sz="1800" dirty="0"/>
              <a:t>print result</a:t>
            </a:r>
          </a:p>
          <a:p>
            <a:r>
              <a:rPr lang="en-US" sz="1800" dirty="0" smtClean="0"/>
              <a:t>      });</a:t>
            </a:r>
            <a:endParaRPr lang="en-US" sz="1800" dirty="0"/>
          </a:p>
          <a:p>
            <a:r>
              <a:rPr lang="en-US" sz="1800" dirty="0" smtClean="0"/>
              <a:t>   });</a:t>
            </a:r>
            <a:endParaRPr lang="en-US" sz="1800" dirty="0"/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59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Convention</a:t>
            </a:r>
          </a:p>
          <a:p>
            <a:pPr lvl="1"/>
            <a:r>
              <a:rPr lang="en-US" dirty="0" smtClean="0"/>
              <a:t>Callback is last parameter in the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lvl="1"/>
            <a:r>
              <a:rPr lang="en-US" dirty="0" smtClean="0"/>
              <a:t>Error is first parameter in the callback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696717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handleResults</a:t>
            </a:r>
            <a:r>
              <a:rPr lang="en-US" sz="1800" dirty="0"/>
              <a:t> = function(error, results) {</a:t>
            </a:r>
          </a:p>
          <a:p>
            <a:r>
              <a:rPr lang="en-US" sz="1800" dirty="0" smtClean="0"/>
              <a:t>    // </a:t>
            </a:r>
            <a:r>
              <a:rPr lang="en-US" sz="1800" dirty="0"/>
              <a:t>if error is undefined…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// </a:t>
            </a:r>
            <a:r>
              <a:rPr lang="en-US" sz="1800" dirty="0"/>
              <a:t>do something with the results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getStuff</a:t>
            </a:r>
            <a:r>
              <a:rPr lang="en-US" sz="1800" dirty="0"/>
              <a:t>(</a:t>
            </a:r>
            <a:r>
              <a:rPr lang="en-US" sz="1800" dirty="0" err="1"/>
              <a:t>inputParam</a:t>
            </a:r>
            <a:r>
              <a:rPr lang="en-US" sz="1800" dirty="0"/>
              <a:t>, </a:t>
            </a:r>
            <a:r>
              <a:rPr lang="en-US" sz="1800" dirty="0" err="1"/>
              <a:t>handleResults</a:t>
            </a:r>
            <a:r>
              <a:rPr lang="en-US" sz="1800" dirty="0"/>
              <a:t>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292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978023"/>
            <a:ext cx="8686800" cy="5791200"/>
          </a:xfrm>
        </p:spPr>
        <p:txBody>
          <a:bodyPr/>
          <a:lstStyle/>
          <a:p>
            <a:r>
              <a:rPr lang="en-US" dirty="0" smtClean="0"/>
              <a:t>For simple uses – anonymous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Closures are your friend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not overuse!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619342"/>
            <a:ext cx="8077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getStuff</a:t>
            </a:r>
            <a:r>
              <a:rPr lang="en-US" sz="1800" dirty="0"/>
              <a:t>(</a:t>
            </a:r>
            <a:r>
              <a:rPr lang="en-US" sz="1800" dirty="0" err="1"/>
              <a:t>inputParam</a:t>
            </a:r>
            <a:r>
              <a:rPr lang="en-US" sz="1800" dirty="0"/>
              <a:t>, function(error, results) {</a:t>
            </a:r>
          </a:p>
          <a:p>
            <a:r>
              <a:rPr lang="en-US" sz="1800" dirty="0" smtClean="0"/>
              <a:t>   // </a:t>
            </a:r>
            <a:r>
              <a:rPr lang="en-US" sz="1800" dirty="0"/>
              <a:t>if error is undefined…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// </a:t>
            </a:r>
            <a:r>
              <a:rPr lang="en-US" sz="1800" dirty="0"/>
              <a:t>do something with the results</a:t>
            </a:r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573908"/>
            <a:ext cx="8077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someOtherFunction</a:t>
            </a:r>
            <a:r>
              <a:rPr lang="en-US" sz="1800" dirty="0"/>
              <a:t>(function(err, </a:t>
            </a:r>
            <a:r>
              <a:rPr lang="en-US" sz="1800" dirty="0" err="1"/>
              <a:t>stuffToGet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foo = 23;</a:t>
            </a:r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getStuff</a:t>
            </a:r>
            <a:r>
              <a:rPr lang="en-US" sz="1800" dirty="0" smtClean="0"/>
              <a:t>(</a:t>
            </a:r>
            <a:r>
              <a:rPr lang="en-US" sz="1800" dirty="0" err="1" smtClean="0"/>
              <a:t>stuffToGet</a:t>
            </a:r>
            <a:r>
              <a:rPr lang="en-US" sz="1800" dirty="0"/>
              <a:t>, function(error, results) {</a:t>
            </a:r>
          </a:p>
          <a:p>
            <a:r>
              <a:rPr lang="en-US" sz="1800" dirty="0" smtClean="0"/>
              <a:t>      // </a:t>
            </a:r>
            <a:r>
              <a:rPr lang="en-US" sz="1800" dirty="0"/>
              <a:t>if error is undefined…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// </a:t>
            </a:r>
            <a:r>
              <a:rPr lang="en-US" sz="1800" dirty="0"/>
              <a:t>do something with the results </a:t>
            </a:r>
            <a:r>
              <a:rPr lang="en-US" sz="1800" dirty="0" smtClean="0"/>
              <a:t>  (</a:t>
            </a:r>
            <a:r>
              <a:rPr lang="en-US" sz="1800" dirty="0"/>
              <a:t>and foo)</a:t>
            </a:r>
          </a:p>
          <a:p>
            <a:r>
              <a:rPr lang="en-US" sz="1800" dirty="0" smtClean="0"/>
              <a:t>   });</a:t>
            </a:r>
            <a:endParaRPr lang="en-US" sz="1800" dirty="0"/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039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1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pic>
        <p:nvPicPr>
          <p:cNvPr id="2050" name="Picture 2" descr="http://blog.riaproject.com/wp-content/uploads/2012/09/mod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20" y="2357561"/>
            <a:ext cx="3937031" cy="333519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430785"/>
            <a:ext cx="8686800" cy="5791200"/>
          </a:xfrm>
        </p:spPr>
        <p:txBody>
          <a:bodyPr/>
          <a:lstStyle/>
          <a:p>
            <a:r>
              <a:rPr lang="en-US" dirty="0" smtClean="0"/>
              <a:t>Modules are used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</a:t>
            </a:r>
            <a:r>
              <a:rPr lang="en-US" dirty="0" smtClean="0"/>
              <a:t>"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2320677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smtClean="0"/>
              <a:t>first = require('first</a:t>
            </a:r>
            <a:r>
              <a:rPr lang="en-US" sz="1800" dirty="0"/>
              <a:t>'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smtClean="0"/>
              <a:t>Second = require('second');</a:t>
            </a:r>
            <a:endParaRPr lang="en-US" sz="1800" dirty="0"/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 smtClean="0"/>
              <a:t>justPart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require('</a:t>
            </a:r>
            <a:r>
              <a:rPr lang="en-US" sz="1800" dirty="0" err="1" smtClean="0"/>
              <a:t>largeModule</a:t>
            </a:r>
            <a:r>
              <a:rPr lang="en-US" sz="1800" dirty="0" smtClean="0"/>
              <a:t>').</a:t>
            </a:r>
            <a:r>
              <a:rPr lang="en-US" sz="1800" dirty="0" err="1" smtClean="0"/>
              <a:t>justPart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 smtClean="0"/>
              <a:t>propertyResult</a:t>
            </a:r>
            <a:r>
              <a:rPr lang="en-US" sz="1800" dirty="0" smtClean="0"/>
              <a:t> = </a:t>
            </a:r>
            <a:r>
              <a:rPr lang="en-US" sz="1800" dirty="0"/>
              <a:t>2 + </a:t>
            </a:r>
            <a:r>
              <a:rPr lang="en-US" sz="1800" dirty="0" err="1" smtClean="0"/>
              <a:t>first.property</a:t>
            </a:r>
            <a:r>
              <a:rPr lang="en-US" sz="1800" dirty="0" smtClean="0"/>
              <a:t>; // export variable</a:t>
            </a:r>
            <a:endParaRPr lang="en-US" sz="1800" dirty="0"/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 smtClean="0"/>
              <a:t>functionResult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first.function</a:t>
            </a:r>
            <a:r>
              <a:rPr lang="en-US" sz="1800" dirty="0" smtClean="0"/>
              <a:t>() </a:t>
            </a:r>
            <a:r>
              <a:rPr lang="en-US" sz="1800" dirty="0"/>
              <a:t>* 3</a:t>
            </a:r>
            <a:r>
              <a:rPr lang="en-US" sz="1800" dirty="0" smtClean="0"/>
              <a:t>; // export function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second </a:t>
            </a:r>
            <a:r>
              <a:rPr lang="en-US" sz="1800" dirty="0"/>
              <a:t>= new </a:t>
            </a:r>
            <a:r>
              <a:rPr lang="en-US" sz="1800" dirty="0" smtClean="0"/>
              <a:t>Second(); // export object</a:t>
            </a:r>
          </a:p>
          <a:p>
            <a:endParaRPr lang="en-US" sz="1800" dirty="0"/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justPart</a:t>
            </a:r>
            <a:r>
              <a:rPr lang="en-US" sz="1800" dirty="0" smtClean="0"/>
              <a:t>()); // export part of object</a:t>
            </a:r>
          </a:p>
        </p:txBody>
      </p:sp>
    </p:spTree>
    <p:extLst>
      <p:ext uri="{BB962C8B-B14F-4D97-AF65-F5344CB8AC3E}">
        <p14:creationId xmlns:p14="http://schemas.microsoft.com/office/powerpoint/2010/main" val="30122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Built-in modules</a:t>
            </a:r>
          </a:p>
          <a:p>
            <a:pPr lvl="1"/>
            <a:r>
              <a:rPr lang="en-US" dirty="0" smtClean="0"/>
              <a:t>Come with Node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"require"-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string identifier</a:t>
            </a:r>
          </a:p>
          <a:p>
            <a:pPr lvl="1"/>
            <a:endParaRPr lang="en-US" dirty="0"/>
          </a:p>
          <a:p>
            <a:r>
              <a:rPr lang="en-US" dirty="0" smtClean="0"/>
              <a:t>Commonly used modules</a:t>
            </a:r>
          </a:p>
          <a:p>
            <a:pPr lvl="1"/>
            <a:r>
              <a:rPr lang="en-US" dirty="0" smtClean="0"/>
              <a:t>fs, http, crypto, </a:t>
            </a:r>
            <a:r>
              <a:rPr lang="en-US" dirty="0" err="1" smtClean="0"/>
              <a:t>os</a:t>
            </a:r>
            <a:endParaRPr lang="en-US" dirty="0" smtClean="0"/>
          </a:p>
          <a:p>
            <a:pPr lvl="1"/>
            <a:r>
              <a:rPr lang="en-US" dirty="0"/>
              <a:t>More at </a:t>
            </a:r>
            <a:r>
              <a:rPr lang="en-US" dirty="0">
                <a:hlinkClick r:id="rId2"/>
              </a:rPr>
              <a:t>http://nodejs.org/api/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073589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smtClean="0"/>
              <a:t>fs = require('fs');</a:t>
            </a:r>
          </a:p>
        </p:txBody>
      </p:sp>
    </p:spTree>
    <p:extLst>
      <p:ext uri="{BB962C8B-B14F-4D97-AF65-F5344CB8AC3E}">
        <p14:creationId xmlns:p14="http://schemas.microsoft.com/office/powerpoint/2010/main" val="1296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Built-in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2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572828"/>
            <a:ext cx="8686800" cy="5791200"/>
          </a:xfrm>
        </p:spPr>
        <p:txBody>
          <a:bodyPr/>
          <a:lstStyle/>
          <a:p>
            <a:r>
              <a:rPr lang="en-US" dirty="0" smtClean="0"/>
              <a:t>Each .</a:t>
            </a:r>
            <a:r>
              <a:rPr lang="en-US" dirty="0" err="1" smtClean="0"/>
              <a:t>js</a:t>
            </a:r>
            <a:r>
              <a:rPr lang="en-US" dirty="0" smtClean="0"/>
              <a:t> file is a different module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file system semantics</a:t>
            </a:r>
          </a:p>
          <a:p>
            <a:pPr lvl="1"/>
            <a:r>
              <a:rPr lang="en-US" dirty="0" smtClean="0"/>
              <a:t>".</a:t>
            </a:r>
            <a:r>
              <a:rPr lang="en-US" dirty="0" err="1" smtClean="0"/>
              <a:t>js</a:t>
            </a:r>
            <a:r>
              <a:rPr lang="en-US" dirty="0" smtClean="0"/>
              <a:t>" is not needed in the string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954395"/>
            <a:ext cx="8077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data = require</a:t>
            </a:r>
            <a:r>
              <a:rPr lang="en-US" sz="1800" dirty="0" smtClean="0"/>
              <a:t>('./data</a:t>
            </a:r>
            <a:r>
              <a:rPr lang="en-US" sz="1800" dirty="0"/>
              <a:t>'</a:t>
            </a:r>
            <a:r>
              <a:rPr lang="en-US" sz="1800" dirty="0" smtClean="0"/>
              <a:t>); // in same directory</a:t>
            </a:r>
            <a:endParaRPr lang="en-US" sz="1800" dirty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a = </a:t>
            </a:r>
            <a:r>
              <a:rPr lang="en-US" sz="1800" dirty="0"/>
              <a:t>require</a:t>
            </a:r>
            <a:r>
              <a:rPr lang="en-US" sz="1800" dirty="0" smtClean="0"/>
              <a:t>('./other/a'); // in child directory</a:t>
            </a:r>
            <a:endParaRPr lang="en-US" sz="1800" dirty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b = </a:t>
            </a:r>
            <a:r>
              <a:rPr lang="en-US" sz="1800" dirty="0"/>
              <a:t>require</a:t>
            </a:r>
            <a:r>
              <a:rPr lang="en-US" sz="1800" dirty="0" smtClean="0"/>
              <a:t>('../lib/b'); // in parent directory's child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justPart</a:t>
            </a:r>
            <a:r>
              <a:rPr lang="en-US" sz="1800" dirty="0" smtClean="0"/>
              <a:t> </a:t>
            </a:r>
            <a:r>
              <a:rPr lang="en-US" sz="1800" dirty="0"/>
              <a:t>= require(‘./data</a:t>
            </a:r>
            <a:r>
              <a:rPr lang="en-US" sz="1800" dirty="0" smtClean="0"/>
              <a:t>’).part; // just part of module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70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56081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Overview of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Building and installing </a:t>
            </a:r>
            <a:r>
              <a:rPr lang="en-US" dirty="0" err="1" smtClean="0"/>
              <a:t>NodeJS</a:t>
            </a:r>
            <a:endParaRPr lang="en-US" dirty="0"/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Developing IDEs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What is the Event Loop?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Writing code with callbacks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Modules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Using modules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Installing modules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90" y="4661836"/>
            <a:ext cx="2236428" cy="16728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782715"/>
            <a:ext cx="8686800" cy="5791200"/>
          </a:xfrm>
        </p:spPr>
        <p:txBody>
          <a:bodyPr/>
          <a:lstStyle/>
          <a:p>
            <a:r>
              <a:rPr lang="en-US" dirty="0" smtClean="0"/>
              <a:t>Variable are exported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module.exports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530791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// first.js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count = 2; 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doIt</a:t>
            </a:r>
            <a:r>
              <a:rPr lang="en-US" sz="1800" dirty="0"/>
              <a:t> = function(</a:t>
            </a:r>
            <a:r>
              <a:rPr lang="en-US" sz="1800" dirty="0" err="1"/>
              <a:t>i</a:t>
            </a:r>
            <a:r>
              <a:rPr lang="en-US" sz="1800" dirty="0"/>
              <a:t>, callback) </a:t>
            </a:r>
            <a:r>
              <a:rPr lang="en-US" sz="1800" dirty="0" smtClean="0"/>
              <a:t>{ … } </a:t>
            </a:r>
            <a:endParaRPr lang="en-US" sz="1800" dirty="0"/>
          </a:p>
          <a:p>
            <a:r>
              <a:rPr lang="en-US" sz="1800" dirty="0" err="1"/>
              <a:t>module.exports.doIt</a:t>
            </a:r>
            <a:r>
              <a:rPr lang="en-US" sz="1800" dirty="0"/>
              <a:t> = </a:t>
            </a:r>
            <a:r>
              <a:rPr lang="en-US" sz="1800" dirty="0" err="1"/>
              <a:t>doIt</a:t>
            </a:r>
            <a:r>
              <a:rPr lang="en-US" sz="1800" dirty="0"/>
              <a:t>; </a:t>
            </a:r>
          </a:p>
          <a:p>
            <a:r>
              <a:rPr lang="en-US" sz="1800" dirty="0" err="1" smtClean="0"/>
              <a:t>module.exports.someVar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'result'; </a:t>
            </a:r>
            <a:endParaRPr lang="en-US" sz="1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716178"/>
            <a:ext cx="8077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// second.js</a:t>
            </a:r>
          </a:p>
          <a:p>
            <a:endParaRPr lang="en-US" sz="1800" dirty="0" smtClean="0"/>
          </a:p>
          <a:p>
            <a:r>
              <a:rPr lang="en-US" sz="1800" dirty="0" err="1"/>
              <a:t>var</a:t>
            </a:r>
            <a:r>
              <a:rPr lang="en-US" sz="1800" dirty="0"/>
              <a:t> one = require</a:t>
            </a:r>
            <a:r>
              <a:rPr lang="en-US" sz="1800" dirty="0" smtClean="0"/>
              <a:t>('./first');</a:t>
            </a:r>
            <a:endParaRPr lang="en-US" sz="1800" dirty="0"/>
          </a:p>
          <a:p>
            <a:r>
              <a:rPr lang="en-US" sz="1800" dirty="0" err="1"/>
              <a:t>one.doIt</a:t>
            </a:r>
            <a:r>
              <a:rPr lang="en-US" sz="1800" dirty="0"/>
              <a:t>(23, function (err, result)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console.log(result</a:t>
            </a:r>
            <a:r>
              <a:rPr lang="en-US" sz="1800" dirty="0"/>
              <a:t>);</a:t>
            </a:r>
          </a:p>
          <a:p>
            <a:r>
              <a:rPr lang="en-US" sz="1800" dirty="0"/>
              <a:t>});</a:t>
            </a:r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one.someVar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console.log(</a:t>
            </a:r>
            <a:r>
              <a:rPr lang="en-US" sz="1800" dirty="0" err="1"/>
              <a:t>one.count</a:t>
            </a:r>
            <a:r>
              <a:rPr lang="en-US" sz="1800" dirty="0" smtClean="0"/>
              <a:t>); // invalid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1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6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Third-Party Modules</a:t>
            </a:r>
          </a:p>
          <a:p>
            <a:pPr lvl="1"/>
            <a:r>
              <a:rPr lang="en-US" dirty="0" smtClean="0"/>
              <a:t>Installed from Node Package Manager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Command: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install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mdl_name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"require"-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string identifier</a:t>
            </a:r>
          </a:p>
          <a:p>
            <a:pPr lvl="1"/>
            <a:endParaRPr lang="en-US" dirty="0"/>
          </a:p>
          <a:p>
            <a:r>
              <a:rPr lang="en-US" dirty="0" smtClean="0"/>
              <a:t>Some modules have command line tools</a:t>
            </a:r>
          </a:p>
          <a:p>
            <a:r>
              <a:rPr lang="en-US" dirty="0" smtClean="0"/>
              <a:t>Command: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install –g </a:t>
            </a:r>
            <a:r>
              <a:rPr lang="en-US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mdl_name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/>
            <a:r>
              <a:rPr lang="en-US" dirty="0" smtClean="0"/>
              <a:t>Example: Express, Mocha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757170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request = </a:t>
            </a:r>
            <a:r>
              <a:rPr lang="en-US" sz="1800" dirty="0" smtClean="0"/>
              <a:t>require('request');</a:t>
            </a:r>
          </a:p>
        </p:txBody>
      </p:sp>
    </p:spTree>
    <p:extLst>
      <p:ext uri="{BB962C8B-B14F-4D97-AF65-F5344CB8AC3E}">
        <p14:creationId xmlns:p14="http://schemas.microsoft.com/office/powerpoint/2010/main" val="33402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Third-Party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9725" y="1324252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official web site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://nodejs.org/api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API documentation</a:t>
            </a:r>
            <a:endParaRPr lang="en-US" b="0" dirty="0"/>
          </a:p>
          <a:p>
            <a:r>
              <a:rPr lang="en-US" dirty="0">
                <a:hlinkClick r:id="rId4"/>
              </a:rPr>
              <a:t>http://blog.nodejitsu.com/npm-cheatsheet </a:t>
            </a:r>
            <a:r>
              <a:rPr lang="en-US" dirty="0" smtClean="0"/>
              <a:t>- NPM documentation</a:t>
            </a:r>
            <a:endParaRPr lang="en-US" b="0" dirty="0"/>
          </a:p>
          <a:p>
            <a:r>
              <a:rPr lang="en-US" dirty="0">
                <a:hlinkClick r:id="rId5"/>
              </a:rPr>
              <a:t>https://npmjs.org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NPM official web site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github.com/felixge/node-style-guide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style guide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0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7634" y="1437443"/>
            <a:ext cx="7924800" cy="685800"/>
          </a:xfrm>
        </p:spPr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3074" name="Picture 2" descr="http://siliconangle.com/files/2013/08/smtp-ser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2580215"/>
            <a:ext cx="4115307" cy="27435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9" y="1410439"/>
            <a:ext cx="3622340" cy="2992884"/>
          </a:xfrm>
          <a:prstGeom prst="roundRect">
            <a:avLst>
              <a:gd name="adj" fmla="val 1132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89" y="2292035"/>
            <a:ext cx="4500287" cy="3702939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63" y="3479320"/>
            <a:ext cx="4289995" cy="3084052"/>
          </a:xfrm>
          <a:prstGeom prst="roundRect">
            <a:avLst>
              <a:gd name="adj" fmla="val 774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3277"/>
            <a:ext cx="8686800" cy="5791200"/>
          </a:xfrm>
        </p:spPr>
        <p:txBody>
          <a:bodyPr/>
          <a:lstStyle/>
          <a:p>
            <a:r>
              <a:rPr lang="en-US" dirty="0" smtClean="0"/>
              <a:t>Node is written in JavaScript</a:t>
            </a:r>
          </a:p>
          <a:p>
            <a:pPr lvl="1"/>
            <a:r>
              <a:rPr lang="en-US" dirty="0" smtClean="0"/>
              <a:t>One language on the server and the client</a:t>
            </a:r>
          </a:p>
          <a:p>
            <a:r>
              <a:rPr lang="en-US" dirty="0" smtClean="0"/>
              <a:t>Full control of the server</a:t>
            </a:r>
          </a:p>
          <a:p>
            <a:r>
              <a:rPr lang="en-US" dirty="0" smtClean="0"/>
              <a:t>Asynchronous and fast (callback oriented)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2895" r="1259" b="3097"/>
          <a:stretch/>
        </p:blipFill>
        <p:spPr bwMode="auto">
          <a:xfrm>
            <a:off x="1624613" y="3994951"/>
            <a:ext cx="5663954" cy="207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1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&amp; Installation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NodeJS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libuv</a:t>
            </a:r>
            <a:r>
              <a:rPr lang="en-US" dirty="0" smtClean="0"/>
              <a:t> – high-performance event I/O library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V8</a:t>
            </a:r>
            <a:r>
              <a:rPr lang="en-US" dirty="0" smtClean="0"/>
              <a:t> – Google Chrome's JavaScript engine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-&gt;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C++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://nodejs.org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Run Command Prompt (</a:t>
            </a:r>
            <a:r>
              <a:rPr lang="en-US" dirty="0" err="1" smtClean="0"/>
              <a:t>cmd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Type "node" and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IDEs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01083" y="1384916"/>
            <a:ext cx="8686800" cy="57912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IDEs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err="1" smtClean="0">
                <a:hlinkClick r:id="rId2"/>
              </a:rPr>
              <a:t>JetBrains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WebStorm</a:t>
            </a:r>
            <a:endParaRPr lang="en-US" dirty="0" smtClean="0"/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>
                <a:hlinkClick r:id="rId3"/>
              </a:rPr>
              <a:t>Sublime Text 2/3</a:t>
            </a:r>
            <a:endParaRPr lang="en-US" dirty="0" smtClean="0"/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>
                <a:hlinkClick r:id="rId4"/>
              </a:rPr>
              <a:t>Cloud9</a:t>
            </a:r>
            <a:endParaRPr lang="en-US" dirty="0"/>
          </a:p>
        </p:txBody>
      </p:sp>
      <p:pic>
        <p:nvPicPr>
          <p:cNvPr id="4098" name="Picture 2" descr="http://www.jetbrains.com/img/logos/webstorm_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07" y="1016754"/>
            <a:ext cx="3990296" cy="89781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ismailcakir.net/wp-content/uploads/2013/11/8251028685_c9f6cd4f72_z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1" t="17328" r="17099" b="17361"/>
          <a:stretch/>
        </p:blipFill>
        <p:spPr bwMode="auto">
          <a:xfrm>
            <a:off x="5945927" y="2556769"/>
            <a:ext cx="1766656" cy="174002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5/5f/Cloud9ID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22"/>
          <a:stretch/>
        </p:blipFill>
        <p:spPr bwMode="auto">
          <a:xfrm>
            <a:off x="5564132" y="4811697"/>
            <a:ext cx="2530246" cy="13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2050" name="Picture 2" descr="http://codehenge.net/blog/wp-content/uploads/2014/01/node-event-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21" y="2302273"/>
            <a:ext cx="5011228" cy="3752298"/>
          </a:xfrm>
          <a:prstGeom prst="roundRect">
            <a:avLst>
              <a:gd name="adj" fmla="val 114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3" y="1065319"/>
            <a:ext cx="4061378" cy="442739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14" y="1944207"/>
            <a:ext cx="4376254" cy="442739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4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474</TotalTime>
  <Words>793</Words>
  <Application>Microsoft Office PowerPoint</Application>
  <PresentationFormat>On-screen Show (4:3)</PresentationFormat>
  <Paragraphs>182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Telerik Academy theme</vt:lpstr>
      <vt:lpstr>Introduction to NodeJS</vt:lpstr>
      <vt:lpstr>Table of Contents</vt:lpstr>
      <vt:lpstr>Overview of NodeJS</vt:lpstr>
      <vt:lpstr>Overview of NodeJS</vt:lpstr>
      <vt:lpstr>Why NodeJS</vt:lpstr>
      <vt:lpstr>Building Blocks &amp; Installation</vt:lpstr>
      <vt:lpstr>Developing IDEs</vt:lpstr>
      <vt:lpstr>The Event Loop</vt:lpstr>
      <vt:lpstr>The Event Loop</vt:lpstr>
      <vt:lpstr>Asynchronous Code</vt:lpstr>
      <vt:lpstr>Asynchronous Code</vt:lpstr>
      <vt:lpstr>Asynchronous Code</vt:lpstr>
      <vt:lpstr>Asynchronous Code</vt:lpstr>
      <vt:lpstr>Asynchronous Code</vt:lpstr>
      <vt:lpstr>Using Modules</vt:lpstr>
      <vt:lpstr>Using Modules</vt:lpstr>
      <vt:lpstr>Built-in Modules</vt:lpstr>
      <vt:lpstr>Built-in Modules</vt:lpstr>
      <vt:lpstr>Your Modules</vt:lpstr>
      <vt:lpstr>Your Modules</vt:lpstr>
      <vt:lpstr>Your Modules</vt:lpstr>
      <vt:lpstr>Third-Party Modules</vt:lpstr>
      <vt:lpstr>Third-Party Modules</vt:lpstr>
      <vt:lpstr>Resources</vt:lpstr>
      <vt:lpstr>Introduction to NodeJS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Ivaylo Kenov</cp:lastModifiedBy>
  <cp:revision>213</cp:revision>
  <dcterms:created xsi:type="dcterms:W3CDTF">2014-03-11T09:08:39Z</dcterms:created>
  <dcterms:modified xsi:type="dcterms:W3CDTF">2014-04-14T11:41:34Z</dcterms:modified>
</cp:coreProperties>
</file>