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8"/>
  </p:notesMasterIdLst>
  <p:handoutMasterIdLst>
    <p:handoutMasterId r:id="rId49"/>
  </p:handoutMasterIdLst>
  <p:sldIdLst>
    <p:sldId id="570" r:id="rId2"/>
    <p:sldId id="614" r:id="rId3"/>
    <p:sldId id="572" r:id="rId4"/>
    <p:sldId id="573" r:id="rId5"/>
    <p:sldId id="574" r:id="rId6"/>
    <p:sldId id="575" r:id="rId7"/>
    <p:sldId id="616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9" r:id="rId41"/>
    <p:sldId id="610" r:id="rId42"/>
    <p:sldId id="611" r:id="rId43"/>
    <p:sldId id="612" r:id="rId44"/>
    <p:sldId id="460" r:id="rId45"/>
    <p:sldId id="617" r:id="rId46"/>
    <p:sldId id="33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76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1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0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7.%20High-Quality-Methods-Homework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Design and Implement High-Quality Methods? Understanding Cohesion and Coupling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08366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 descr="http://ertos.nicta.com.au/research/l4.verified/images/sel4-call-graph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600" t="401" r="3364"/>
          <a:stretch>
            <a:fillRect/>
          </a:stretch>
        </p:blipFill>
        <p:spPr bwMode="auto">
          <a:xfrm>
            <a:off x="2667000" y="237460"/>
            <a:ext cx="6096000" cy="1966554"/>
          </a:xfrm>
          <a:prstGeom prst="rect">
            <a:avLst/>
          </a:prstGeom>
          <a:noFill/>
        </p:spPr>
      </p:pic>
      <p:pic>
        <p:nvPicPr>
          <p:cNvPr id="18" name="Picture 2" descr="http://www.ci.wellington.fl.us/html/Departments/Engineering/images/engineering_abstrac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9602" y="4389254"/>
            <a:ext cx="4483398" cy="1952906"/>
          </a:xfrm>
          <a:prstGeom prst="roundRect">
            <a:avLst>
              <a:gd name="adj" fmla="val 7602"/>
            </a:avLst>
          </a:prstGeom>
          <a:noFill/>
        </p:spPr>
      </p:pic>
      <p:sp>
        <p:nvSpPr>
          <p:cNvPr id="21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</a:t>
            </a:r>
            <a:r>
              <a:rPr lang="en-US" smtClean="0"/>
              <a:t>an Error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09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Use the correct exception handling instead: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63386"/>
            <a:ext cx="7924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name: "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1590" y="175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 smtClean="0"/>
              <a:t>Symptoms of Wrong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that does something different than its name is wrong for at least one of these reasons: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sometimes returns incorrect result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bug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returns incorrect output when its input is incorrect or unusual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low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quality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ym typeface="Wingdings" pitchFamily="2" charset="2"/>
              </a:rPr>
              <a:t>Could be acceptable for private methods only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does too many things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has side effects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spaghetti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returns strange value when an error condition happens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it should indicate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811411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elements[i];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elements[i] = 0; // Hidden side effect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810000"/>
            <a:ext cx="8534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 // Incorrect result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4271" y="68276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6650" y="368135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address single task and address it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have clear intent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 address several tasks in the same time are hard to be named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</a:t>
            </a:r>
            <a:r>
              <a:rPr lang="en-US" dirty="0" smtClean="0"/>
              <a:t>cohesion is used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computer hardware any PC component solves a single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hard disk performs a single task – storage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Types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 cohesion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(independent function)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Method performs certain well-defined calculation and returns a single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entire input is passed through parameters and the entire output is returned as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external dependencies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9492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8636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4064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4915939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3474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8046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Sequential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(algorithm)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Method performs certain sequence of operations to perform a single task and achieve certain result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It encapsulates an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 to mail server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headers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body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Disconnect from the server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7338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7942" y="3572494"/>
            <a:ext cx="530916" cy="53091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(common data)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input data from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Perform internal calculations over retrieved data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Build the report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Format the report as Excel worksheet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Display the Excel worksheet on the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3121" y="3087851"/>
            <a:ext cx="506721" cy="50672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Temporal cohesion </a:t>
            </a:r>
            <a:r>
              <a:rPr lang="en-US" sz="3000" dirty="0" smtClean="0"/>
              <a:t>(time related activities)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Operations that are generally not related but need to happen in a certain moment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user settings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Check for updates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all invoices from the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</a:pPr>
            <a:r>
              <a:rPr lang="en-US" sz="2600" dirty="0" smtClean="0"/>
              <a:t>Sequence of actions to handle the event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486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4" y="3054512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3" y="5322699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 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Performs a different operation depending on an input parameter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600" dirty="0" smtClean="0"/>
              <a:t>Can be acceptable in event handlers (e.g.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KeyDown</a:t>
            </a:r>
            <a:r>
              <a:rPr lang="en-US" sz="2600" dirty="0" smtClean="0"/>
              <a:t> event in Windows Forms)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63431"/>
            <a:ext cx="7162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(operationCode == 1) … // Read person name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2) … // Read address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3) … // Read date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3048000"/>
            <a:ext cx="617220" cy="61722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Coincidental cohesion </a:t>
            </a:r>
            <a:r>
              <a:rPr lang="en-US" sz="3000" dirty="0" smtClean="0"/>
              <a:t>(spaghetti)</a:t>
            </a:r>
            <a:endParaRPr lang="en-US" sz="3000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related (random) operations are grouped in a method for unclear reason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Incorrect 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2600" dirty="0" smtClean="0"/>
              <a:t>Prepares annual incomes report for given customer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Sorts an array of integers in increasing order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Calculates the square root of given number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Converts given MP3 file into WMA format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Sends email to given customer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308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sqrtValue,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mp3FileName,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9060" y="2947934"/>
            <a:ext cx="609600" cy="609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2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</a:t>
            </a:r>
            <a:r>
              <a:rPr lang="en-US" dirty="0" smtClean="0"/>
              <a:t>Do We Need Methods?</a:t>
            </a:r>
          </a:p>
          <a:p>
            <a:pPr>
              <a:lnSpc>
                <a:spcPct val="110000"/>
              </a:lnSpc>
            </a:pPr>
            <a:r>
              <a:rPr lang="en-US" dirty="0"/>
              <a:t>Strong </a:t>
            </a:r>
            <a:r>
              <a:rPr lang="en-US" dirty="0" smtClean="0"/>
              <a:t>Cohesion</a:t>
            </a:r>
          </a:p>
          <a:p>
            <a:pPr>
              <a:lnSpc>
                <a:spcPct val="110000"/>
              </a:lnSpc>
            </a:pPr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>
              <a:lnSpc>
                <a:spcPct val="110000"/>
              </a:lnSpc>
            </a:pPr>
            <a:r>
              <a:rPr lang="en-US" dirty="0"/>
              <a:t>Methods Parameters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Pseudo Code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7" name="Picture 2" descr="http://www.jclinc.com/images/programming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0" y="4419600"/>
            <a:ext cx="2663536" cy="202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of the method on the other parts of the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on the class members or external classes and their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coupling is loose, we can easily reuse a method or group of methods in a new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Tight coupling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ideal coupling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methods depends only on its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any other input or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Real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Complex software cannot avoid coupling but could make it as loose as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complex encryption algorithm performs initialization, encryption, finalization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10070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Intentionally increased coupling for more flexibility (.NET cryptography API):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75795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Rijndael cryptoAlg = new RijndaelManaged();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cryptoAlg.Key = secretKey;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cryptoAlg.GenerateIV();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destStream = new MemoryStream();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CryptoStream csEncryptor = new CryptoStream(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destStream, cryptoAlg.CreateEncryptor(),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CryptoStreamMode.Write);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csEncryptor.Write(inputData, 0, inputData.Length);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csEncryptor.FlushFinalBlock();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destStream.ToArray();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55388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reduce coupling we can make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utility classes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Hide the complex logic and provide simple straightforward interface (a.k.a.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sz="2800" dirty="0" smtClean="0"/>
              <a:t>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3002101"/>
            <a:ext cx="7768440" cy="3309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inputStream =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MemoryStream(inputData);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EncryptionUtils.EncryptAES(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inputStream, outputStream, secretKey);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1200" y="54765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Passing parameters through class fields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Typical example of tight coupling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Don't do this unless you have a good reason!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83626"/>
            <a:ext cx="79248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a,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 +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Sumator 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1851" y="24540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Real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 large piece of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update subsystems and the subsystems are not really independent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a change in filtering affects sorting, etc: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652446"/>
            <a:ext cx="7772400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35152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Cohesion Problems in Real Code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an application consisting of two layers: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Do not use a method for both top-down and bottom-up updates!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updates are essentially different, e.g.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 smtClean="0"/>
              <a:t> method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637002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133600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Presentation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343400" y="2819400"/>
            <a:ext cx="381000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371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6324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and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Reducing coupling with OOP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efine a public interface and hide the implementation details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</a:t>
            </a:r>
            <a:r>
              <a:rPr lang="en-US" dirty="0" smtClean="0">
                <a:sym typeface="Wingdings" pitchFamily="2" charset="2"/>
              </a:rPr>
              <a:t>ake methods and fields private unless they are definitely needed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Define new members as private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Increase visibility as soon as this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is coupled to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the best type of coupling</a:t>
            </a:r>
          </a:p>
          <a:p>
            <a:pPr lvl="1">
              <a:lnSpc>
                <a:spcPct val="100000"/>
              </a:lnSpc>
            </a:pP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Method in a class is coupled to some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coupling is usual, do not worry too much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Method in a class is coupled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sz="3000" dirty="0" smtClean="0"/>
              <a:t> methods, properties or constants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class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normal, usually is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1870502"/>
            <a:ext cx="776844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Sum(int[]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elements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5200"/>
            <a:ext cx="7768440" cy="723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9760" y="5867400"/>
            <a:ext cx="776844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*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radius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radius;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1712324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3401802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5" y="5758299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Method in a class is coupled to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sz="3100" dirty="0" smtClean="0"/>
              <a:t>in external class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Use private fields and public properties</a:t>
            </a:r>
            <a:endParaRPr lang="en-US" sz="2700" dirty="0" smtClean="0"/>
          </a:p>
          <a:p>
            <a:pPr>
              <a:lnSpc>
                <a:spcPct val="100000"/>
              </a:lnSpc>
            </a:pPr>
            <a:r>
              <a:rPr lang="en-US" sz="3100" dirty="0" smtClean="0"/>
              <a:t>Methods take as input data some fields that could be passed as parameters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Check the intent of the method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Is it designed to process internal class data or is utility method?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Method is defined public without being part of the public class's interface </a:t>
            </a:r>
            <a:r>
              <a:rPr lang="en-US" sz="3100" dirty="0" smtClean="0">
                <a:sym typeface="Wingdings" pitchFamily="2" charset="2"/>
              </a:rPr>
              <a:t> possible coupling</a:t>
            </a:r>
            <a:endParaRPr lang="en-US" sz="3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1981200"/>
            <a:ext cx="5257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Why Do </a:t>
            </a: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We</a:t>
            </a:r>
            <a:b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</a:b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Need </a:t>
            </a: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Methods?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18288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 smtClean="0"/>
              <a:t>start:</a:t>
            </a:r>
          </a:p>
          <a:p>
            <a:r>
              <a:rPr lang="en-US" noProof="1" smtClean="0"/>
              <a:t>  mov ah,08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bl,al</a:t>
            </a:r>
          </a:p>
          <a:p>
            <a:r>
              <a:rPr lang="en-US" noProof="1" smtClean="0"/>
              <a:t> JMP output</a:t>
            </a:r>
          </a:p>
          <a:p>
            <a:endParaRPr lang="en-US" noProof="1" smtClean="0"/>
          </a:p>
          <a:p>
            <a:r>
              <a:rPr lang="en-US" noProof="1" smtClean="0"/>
              <a:t>  mov ah,01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output:</a:t>
            </a:r>
          </a:p>
          <a:p>
            <a:r>
              <a:rPr lang="en-US" noProof="1" smtClean="0"/>
              <a:t>  mov dl,"("</a:t>
            </a:r>
          </a:p>
          <a:p>
            <a:r>
              <a:rPr lang="en-US" noProof="1" smtClean="0"/>
              <a:t>  mov ah,02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dl,bl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dl,")"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exit:</a:t>
            </a:r>
          </a:p>
          <a:p>
            <a:r>
              <a:rPr lang="en-US" noProof="1" smtClean="0"/>
              <a:t>  mov ah,4ch</a:t>
            </a:r>
          </a:p>
          <a:p>
            <a:r>
              <a:rPr lang="en-US" noProof="1" smtClean="0"/>
              <a:t>  mov al,00</a:t>
            </a:r>
          </a:p>
          <a:p>
            <a:r>
              <a:rPr lang="en-US" noProof="1" smtClean="0"/>
              <a:t>  int 21h</a:t>
            </a:r>
            <a:endParaRPr lang="en-US" noProof="1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0" y="3733800"/>
            <a:ext cx="487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2971800" y="1676400"/>
            <a:ext cx="914400" cy="381000"/>
          </a:xfrm>
          <a:prstGeom prst="borderCallout1">
            <a:avLst>
              <a:gd name="adj1" fmla="val 125417"/>
              <a:gd name="adj2" fmla="val 31173"/>
              <a:gd name="adj3" fmla="val 174722"/>
              <a:gd name="adj4" fmla="val 1722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Jump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2514600" y="2209800"/>
            <a:ext cx="685800" cy="1295400"/>
          </a:xfrm>
          <a:prstGeom prst="curvedLef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791200" y="457200"/>
            <a:ext cx="2723444" cy="1219200"/>
          </a:xfrm>
          <a:prstGeom prst="wedgeEllipseCallout">
            <a:avLst>
              <a:gd name="adj1" fmla="val -26502"/>
              <a:gd name="adj2" fmla="val 6347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Imagine a long program consisting of instructions and jumps not organized in any structural way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3447144" cy="236711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most important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the main input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non-important optional parameters last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7188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password, 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481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username, Date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accountExpirationDate)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625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accountExpirationDate, Role[]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214" y="3317561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5229793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6143500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modify the input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new variable instead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42557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= username.ToLower();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95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usernameLowercase = username.ToLower();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7056" y="2426525"/>
            <a:ext cx="689264" cy="6892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6" y="4758439"/>
            <a:ext cx="689264" cy="68926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Use parameters consistently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Use the same names and the same order in all methods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4000"/>
              </a:lnSpc>
            </a:pPr>
            <a:endParaRPr lang="en-US" dirty="0" smtClean="0"/>
          </a:p>
          <a:p>
            <a:pPr lvl="1">
              <a:lnSpc>
                <a:spcPts val="4000"/>
              </a:lnSpc>
              <a:spcBef>
                <a:spcPts val="3600"/>
              </a:spcBef>
            </a:pPr>
            <a:r>
              <a:rPr lang="en-US" dirty="0" smtClean="0"/>
              <a:t>Output parameters should be put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2100" y="3429000"/>
            <a:ext cx="7924800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EncryptFile(Stream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DecryptFile(string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2100" y="5159514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FindCustomersAndIncomes(Region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region,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Customer[] customers,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5128974"/>
            <a:ext cx="533399" cy="533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3592473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Entire Object or Its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pass an object containing few values and when these values separately?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 we pass an object and use only a single field of it. Is this a good practice?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Look at the method's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 it intended to operate with employees of with rates and months?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first is incorrect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7051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09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</p:spTree>
    <p:extLst>
      <p:ext uri="{BB962C8B-B14F-4D97-AF65-F5344CB8AC3E}">
        <p14:creationId xmlns:p14="http://schemas.microsoft.com/office/powerpoint/2010/main" val="12468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How Much Parameters Methods Should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Limit the number of parameters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 (+/-2)</a:t>
            </a:r>
          </a:p>
          <a:p>
            <a:pPr lvl="1"/>
            <a:r>
              <a:rPr lang="en-US" dirty="0" smtClean="0"/>
              <a:t>7 is a "magic" number in psychology</a:t>
            </a:r>
          </a:p>
          <a:p>
            <a:pPr lvl="1"/>
            <a:r>
              <a:rPr lang="en-US" dirty="0" smtClean="0"/>
              <a:t>Human brain cannot process more than 7 (+/-2) things in the same time</a:t>
            </a:r>
          </a:p>
          <a:p>
            <a:r>
              <a:rPr lang="en-US" dirty="0" smtClean="0"/>
              <a:t>If the parameters need to be too many, reconsider the method's intent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oes it have a clear intent?</a:t>
            </a:r>
            <a:endParaRPr lang="en-US" dirty="0" smtClean="0"/>
          </a:p>
          <a:p>
            <a:pPr lvl="1"/>
            <a:r>
              <a:rPr lang="en-US" dirty="0" smtClean="0"/>
              <a:t>Consider extracting few of the parameters in a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long should a method be?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specific restriction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methods longer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screen </a:t>
            </a:r>
            <a:r>
              <a:rPr lang="en-US" dirty="0" smtClean="0"/>
              <a:t>(30 lines)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are not always bad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sure you have a good reason for their length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coupling </a:t>
            </a:r>
            <a:r>
              <a:rPr lang="en-US" dirty="0" smtClean="0"/>
              <a:t>are more important than the method length!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often contain portions that could be extracted as separate methods with good name and clear intent </a:t>
            </a:r>
            <a:r>
              <a:rPr lang="en-US" dirty="0" smtClean="0">
                <a:sym typeface="Wingdings" pitchFamily="2" charset="2"/>
              </a:rPr>
              <a:t> check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Pseudocode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Pseudocode</a:t>
            </a:r>
            <a:r>
              <a:rPr lang="en-US" dirty="0" smtClean="0"/>
              <a:t> can be helpful in: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verification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Cleaning up unreachable 			 branches in a 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422092">
            <a:off x="5000231" y="2866266"/>
            <a:ext cx="3792316" cy="2738052"/>
          </a:xfrm>
          <a:prstGeom prst="roundRect">
            <a:avLst>
              <a:gd name="adj" fmla="val 5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125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Designing in </a:t>
            </a:r>
            <a:r>
              <a:rPr lang="en-US" sz="4400" noProof="1" smtClean="0"/>
              <a:t>Pseudocode</a:t>
            </a:r>
            <a:endParaRPr lang="en-US" sz="44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the routine will abstract  i.e. the information a routine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Routine input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Routine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before a routine is called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Postconditions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after routine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Before Coding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it is better to spend time on design before you start coding?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functionality may be already available in a library,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you do not need to code at all!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think of the best way to implement the task considering your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fail on writing the code right the first time, you need to know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programmers get emotional to their 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80900" y="1107787"/>
            <a:ext cx="8001000" cy="52168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If 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 smtClean="0"/>
              <a:t>Routine code: Call the evaluate method on the DataView class and return the resulting value as string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819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(functions, routines) are important in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complexity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Divide and conquer: complex problems are split into composition of several simple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code 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methods with good method names make the code self-documenting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 duplicating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Duplicating code is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Routines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 routines in libraries and system software is hard to 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Because customers want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breaking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reasons why you need to change a public routine: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functionality has to be added conflicting with the old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confusing and makes the usage of the library unintuitive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Design better upfront, or refactor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About</a:t>
            </a:r>
            <a:r>
              <a:rPr lang="en-US" dirty="0" smtClean="0">
                <a:sym typeface="Wingdings" panose="05000000000000000000" pitchFamily="2" charset="2"/>
              </a:rPr>
              <a:t> to be removed in future versions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deprecating</a:t>
            </a:r>
            <a:r>
              <a:rPr lang="en-US" dirty="0" smtClean="0"/>
              <a:t> an old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Include that in the documentation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Specify the new routine that has to be used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attribute in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467195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("CreateXml() method is deprecated.</a:t>
            </a:r>
            <a:b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instead.")]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(…)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 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2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 routines provide two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benefit of not creating a new routine on the stack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applications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games</a:t>
            </a:r>
            <a:r>
              <a:rPr lang="en-US" dirty="0" smtClean="0"/>
              <a:t>) need that 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for the most frequently used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a short routine called 100,000 times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all languages support Inline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Designing and coding routines is engineering activity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perfect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Competing solutions usually demonstrate different trade-offs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challenge of the programmer is to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Evaluate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Choose the most appropriate solution from the available options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Ensure loose coupling / strong cohesion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</a:t>
            </a:r>
            <a:r>
              <a:rPr lang="en-US" dirty="0"/>
              <a:t>"</a:t>
            </a:r>
            <a:r>
              <a:rPr lang="en-US" dirty="0">
                <a:hlinkClick r:id="rId2" action="ppaction://hlinkfile"/>
              </a:rPr>
              <a:t>7. </a:t>
            </a:r>
            <a:r>
              <a:rPr lang="en-US" dirty="0" smtClean="0">
                <a:hlinkClick r:id="rId2" action="ppaction://hlinkfile"/>
              </a:rPr>
              <a:t>High-Quality-Methods-Homework.zip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2800" dirty="0" smtClean="0"/>
              <a:t>" and refactor its code to follow the guidelines of high-quality methods. Ensure you handle errors correctly: when the methods cannot do what their name says, throw an exception (do not return wrong result).</a:t>
            </a:r>
            <a:br>
              <a:rPr lang="en-US" sz="2800" dirty="0" smtClean="0"/>
            </a:br>
            <a:r>
              <a:rPr lang="en-US" sz="2800" dirty="0" smtClean="0"/>
              <a:t>Ensure good cohesion and coupling, good naming, no side effects</a:t>
            </a:r>
            <a:r>
              <a:rPr lang="en-US" sz="2800" smtClean="0"/>
              <a:t>, etc.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simplify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 implementation details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logic is encapsulated and hidden behind a simple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Algorithms and data structures are hidden and can be transparently replaced later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 the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 address the business problem, not the technical implementation: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5867400"/>
            <a:ext cx="647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Bank.accounts[customer].deposit(500);</a:t>
            </a:r>
          </a:p>
        </p:txBody>
      </p:sp>
    </p:spTree>
    <p:extLst>
      <p:ext uri="{BB962C8B-B14F-4D97-AF65-F5344CB8AC3E}">
        <p14:creationId xmlns:p14="http://schemas.microsoft.com/office/powerpoint/2010/main" val="23252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Methods: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Fundamental principle of correct method usage: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should do exactly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their names say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less (work in all possible scenarios)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more (no side effects)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case of incorrect input or incorrect preconditions,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 should be indicated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33648"/>
            <a:ext cx="7772400" cy="1566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method should do what its name says or should indicate an error (throw an exception). Any other behavior is incorrect! </a:t>
            </a:r>
          </a:p>
        </p:txBody>
      </p:sp>
    </p:spTree>
    <p:extLst>
      <p:ext uri="{BB962C8B-B14F-4D97-AF65-F5344CB8AC3E}">
        <p14:creationId xmlns:p14="http://schemas.microsoft.com/office/powerpoint/2010/main" val="325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407855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433815"/>
            <a:ext cx="8534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660" y="124865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42672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34395" y="857630"/>
            <a:ext cx="3276600" cy="1379101"/>
          </a:xfrm>
          <a:prstGeom prst="wedgeRoundRectCallout">
            <a:avLst>
              <a:gd name="adj1" fmla="val -75604"/>
              <a:gd name="adj2" fmla="val 7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we sum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+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10000" y="3389947"/>
            <a:ext cx="2743200" cy="953453"/>
          </a:xfrm>
          <a:prstGeom prst="wedgeRoundRectCallout">
            <a:avLst>
              <a:gd name="adj1" fmla="val -68878"/>
              <a:gd name="adj2" fmla="val 646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4756" y="2473237"/>
            <a:ext cx="2977244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Result: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957945" y="5690297"/>
            <a:ext cx="5562600" cy="953453"/>
          </a:xfrm>
          <a:prstGeom prst="wedgeRoundRectCallout">
            <a:avLst>
              <a:gd name="adj1" fmla="val -58936"/>
              <a:gd name="adj2" fmla="val -399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same result as when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both triangles have the same size.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762000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"Sides should be positive.");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329368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63496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methods do not correctly indicate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87040"/>
            <a:ext cx="8001000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0857" y="18575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518660"/>
            <a:ext cx="8686800" cy="170688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smtClean="0"/>
              <a:t>If the property name does not exist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 null reference exception will be thrown (implicitly) </a:t>
            </a:r>
            <a:r>
              <a:rPr lang="en-US" dirty="0" smtClean="0">
                <a:sym typeface="Wingdings" panose="05000000000000000000" pitchFamily="2" charset="2"/>
              </a:rPr>
              <a:t> i</a:t>
            </a:r>
            <a:r>
              <a:rPr lang="en-US" dirty="0" smtClean="0"/>
              <a:t>t is not meaningful</a:t>
            </a:r>
          </a:p>
        </p:txBody>
      </p:sp>
    </p:spTree>
    <p:extLst>
      <p:ext uri="{BB962C8B-B14F-4D97-AF65-F5344CB8AC3E}">
        <p14:creationId xmlns:p14="http://schemas.microsoft.com/office/powerpoint/2010/main" val="13404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3547</TotalTime>
  <Words>2891</Words>
  <Application>Microsoft Office PowerPoint</Application>
  <PresentationFormat>On-screen Show (4:3)</PresentationFormat>
  <Paragraphs>522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Methods</vt:lpstr>
      <vt:lpstr>Table of Contents</vt:lpstr>
      <vt:lpstr>Why Do We Need Methods?</vt:lpstr>
      <vt:lpstr>Why We Need Methods?</vt:lpstr>
      <vt:lpstr>Why We Need Methods? (2)</vt:lpstr>
      <vt:lpstr>Using Methods: Fundamentals</vt:lpstr>
      <vt:lpstr>Bad Methods – Examples</vt:lpstr>
      <vt:lpstr>Good Methods – Examples</vt:lpstr>
      <vt:lpstr>Indicating an Error</vt:lpstr>
      <vt:lpstr>Indicating an Error (2)</vt:lpstr>
      <vt:lpstr>Symptoms of Wrong Methods</vt:lpstr>
      <vt:lpstr>Wrong Methods – Examples</vt:lpstr>
      <vt:lpstr>Strong Cohesion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Code</vt:lpstr>
      <vt:lpstr>Cohesion Problems in Real Code</vt:lpstr>
      <vt:lpstr>Loose Coupling and OOP</vt:lpstr>
      <vt:lpstr>Acceptable Coupling</vt:lpstr>
      <vt:lpstr>Non-Acceptable Coupling</vt:lpstr>
      <vt:lpstr>Methods Parameters</vt:lpstr>
      <vt:lpstr>Methods Parameters (2)</vt:lpstr>
      <vt:lpstr>Method Parameters (3)</vt:lpstr>
      <vt:lpstr>Pass Entire Object or Its Fields?</vt:lpstr>
      <vt:lpstr>How Much Parameters Methods Should Have?</vt:lpstr>
      <vt:lpstr>Methods Length</vt:lpstr>
      <vt:lpstr>Pseudocode</vt:lpstr>
      <vt:lpstr>Designing in Pseudocode</vt:lpstr>
      <vt:lpstr>Design Before Coding</vt:lpstr>
      <vt:lpstr>Pseudocode Example</vt:lpstr>
      <vt:lpstr>Public Routines in Libraries</vt:lpstr>
      <vt:lpstr>Method Deprecation</vt:lpstr>
      <vt:lpstr>Inline Routines</vt:lpstr>
      <vt:lpstr>Conclusion</vt:lpstr>
      <vt:lpstr>High-Quality Methods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Nikolay Kostov</cp:lastModifiedBy>
  <cp:revision>941</cp:revision>
  <dcterms:created xsi:type="dcterms:W3CDTF">2007-12-08T16:03:35Z</dcterms:created>
  <dcterms:modified xsi:type="dcterms:W3CDTF">2014-05-22T08:39:49Z</dcterms:modified>
  <cp:category>quality code, software engineering</cp:category>
</cp:coreProperties>
</file>