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38" r:id="rId2"/>
    <p:sldId id="335" r:id="rId3"/>
    <p:sldId id="364" r:id="rId4"/>
    <p:sldId id="350" r:id="rId5"/>
    <p:sldId id="360" r:id="rId6"/>
    <p:sldId id="432" r:id="rId7"/>
    <p:sldId id="361" r:id="rId8"/>
    <p:sldId id="433" r:id="rId9"/>
    <p:sldId id="434" r:id="rId10"/>
    <p:sldId id="435" r:id="rId11"/>
    <p:sldId id="437" r:id="rId12"/>
    <p:sldId id="436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334" r:id="rId29"/>
    <p:sldId id="431" r:id="rId30"/>
    <p:sldId id="40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8"/>
    <a:srgbClr val="FFFFFF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AJAX with ASP.NET MVC</a:t>
            </a:r>
            <a:endParaRPr lang="en-US" dirty="0"/>
          </a:p>
        </p:txBody>
      </p:sp>
      <p:pic>
        <p:nvPicPr>
          <p:cNvPr id="1026" name="Picture 2" descr="C:\Users\paveldk\Desktop\Ajax_Amsterd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495800"/>
            <a:ext cx="1905000" cy="1914525"/>
          </a:xfrm>
          <a:prstGeom prst="rect">
            <a:avLst/>
          </a:prstGeom>
          <a:noFill/>
        </p:spPr>
      </p:pic>
      <p:pic>
        <p:nvPicPr>
          <p:cNvPr id="1027" name="Picture 3" descr="C:\Users\paveldk\Desktop\aja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81952">
            <a:off x="4413738" y="568313"/>
            <a:ext cx="3684588" cy="1853808"/>
          </a:xfrm>
          <a:prstGeom prst="roundRect">
            <a:avLst/>
          </a:prstGeom>
          <a:noFill/>
        </p:spPr>
      </p:pic>
      <p:pic>
        <p:nvPicPr>
          <p:cNvPr id="1028" name="Picture 4" descr="C:\Users\paveldk\Desktop\2129568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72609">
            <a:off x="6781800" y="4572000"/>
            <a:ext cx="1981200" cy="1981200"/>
          </a:xfrm>
          <a:prstGeom prst="round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802670"/>
            <a:ext cx="1992303" cy="1992303"/>
          </a:xfrm>
          <a:prstGeom prst="roundRect">
            <a:avLst/>
          </a:prstGeom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AJAX Helpers </a:t>
            </a:r>
            <a:br>
              <a:rPr lang="en-US" dirty="0" smtClean="0"/>
            </a:br>
            <a:r>
              <a:rPr lang="en-US" dirty="0" smtClean="0"/>
              <a:t>in ASP.NET MVC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71" y="2667000"/>
            <a:ext cx="2952750" cy="29527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Contains: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HttpMethod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Request method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InsertionMode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What to do with received data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UpdateTargetId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Element to update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LoadingElementId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Show progress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URL to send data 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Confirm</a:t>
            </a:r>
            <a:r>
              <a:rPr lang="en-US" dirty="0" smtClean="0"/>
              <a:t> – </a:t>
            </a:r>
            <a:r>
              <a:rPr lang="en-US" dirty="0" err="1" smtClean="0"/>
              <a:t>comfirmation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Events</a:t>
            </a:r>
            <a:r>
              <a:rPr lang="en-US" dirty="0" smtClean="0"/>
              <a:t> – </a:t>
            </a:r>
            <a:r>
              <a:rPr lang="en-US" dirty="0" err="1" smtClean="0"/>
              <a:t>OnSuccess</a:t>
            </a:r>
            <a:r>
              <a:rPr lang="en-US" dirty="0" smtClean="0"/>
              <a:t>, </a:t>
            </a:r>
            <a:r>
              <a:rPr lang="en-US" dirty="0" err="1" smtClean="0"/>
              <a:t>OnFailure</a:t>
            </a:r>
            <a:r>
              <a:rPr lang="en-US" dirty="0" smtClean="0"/>
              <a:t>, </a:t>
            </a:r>
            <a:r>
              <a:rPr lang="en-US" dirty="0" err="1" smtClean="0"/>
              <a:t>OnBegin</a:t>
            </a:r>
            <a:r>
              <a:rPr lang="en-US" dirty="0" smtClean="0"/>
              <a:t>, </a:t>
            </a:r>
            <a:r>
              <a:rPr lang="en-US" dirty="0" err="1" smtClean="0"/>
              <a:t>OnComplete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Ajax.ActionLink</a:t>
            </a:r>
            <a:r>
              <a:rPr lang="en-US" dirty="0"/>
              <a:t> 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3124200"/>
            <a:ext cx="868680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Ajax.ActionLink</a:t>
            </a:r>
            <a:r>
              <a:rPr lang="en-US" dirty="0"/>
              <a:t>("</a:t>
            </a:r>
            <a:r>
              <a:rPr lang="en-US" dirty="0" err="1"/>
              <a:t>Вижте</a:t>
            </a:r>
            <a:r>
              <a:rPr lang="en-US" dirty="0"/>
              <a:t> </a:t>
            </a:r>
            <a:r>
              <a:rPr lang="en-US" dirty="0" err="1"/>
              <a:t>още</a:t>
            </a:r>
            <a:r>
              <a:rPr lang="en-US" dirty="0"/>
              <a:t>", "</a:t>
            </a:r>
            <a:r>
              <a:rPr lang="en-US" dirty="0" err="1"/>
              <a:t>GetBookFullContent</a:t>
            </a:r>
            <a:r>
              <a:rPr lang="en-US" dirty="0"/>
              <a:t>", null,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new </a:t>
            </a:r>
            <a:r>
              <a:rPr lang="en-US" dirty="0" err="1"/>
              <a:t>AjaxOptions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err="1" smtClean="0"/>
              <a:t>UpdateTargetId</a:t>
            </a:r>
            <a:r>
              <a:rPr lang="en-US" dirty="0" smtClean="0"/>
              <a:t> </a:t>
            </a:r>
            <a:r>
              <a:rPr lang="en-US" dirty="0"/>
              <a:t>= "book-content",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LoadingElementId</a:t>
            </a:r>
            <a:r>
              <a:rPr lang="en-US" dirty="0" smtClean="0"/>
              <a:t> </a:t>
            </a:r>
            <a:r>
              <a:rPr lang="en-US" dirty="0"/>
              <a:t>= "loading",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HttpMethod</a:t>
            </a:r>
            <a:r>
              <a:rPr lang="en-US" dirty="0" smtClean="0"/>
              <a:t> </a:t>
            </a:r>
            <a:r>
              <a:rPr lang="en-US" dirty="0"/>
              <a:t>= "GET",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InsertionMode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InsertionMode.Replace</a:t>
            </a:r>
            <a:r>
              <a:rPr lang="en-US" dirty="0"/>
              <a:t>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OnSuccess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completeAjax</a:t>
            </a:r>
            <a:r>
              <a:rPr lang="en-US" dirty="0"/>
              <a:t>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OnFailure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errorAjax</a:t>
            </a:r>
            <a:r>
              <a:rPr lang="en-US" dirty="0"/>
              <a:t>"</a:t>
            </a:r>
          </a:p>
          <a:p>
            <a:r>
              <a:rPr lang="en-US" dirty="0"/>
              <a:t>          </a:t>
            </a:r>
            <a:r>
              <a:rPr lang="en-US" dirty="0" smtClean="0"/>
              <a:t>}, </a:t>
            </a:r>
            <a:r>
              <a:rPr lang="en-US" dirty="0"/>
              <a:t>new { @class= "</a:t>
            </a:r>
            <a:r>
              <a:rPr lang="en-US" dirty="0" err="1"/>
              <a:t>ajax</a:t>
            </a:r>
            <a:r>
              <a:rPr lang="en-US" dirty="0"/>
              <a:t>-link" 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action link for getting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Based on options – does fancy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Ajax.ActionLink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Ajax.BeginForm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3276600"/>
            <a:ext cx="86868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@using (</a:t>
            </a:r>
            <a:r>
              <a:rPr lang="en-US" dirty="0" err="1"/>
              <a:t>Ajax.BeginForm</a:t>
            </a:r>
            <a:r>
              <a:rPr lang="en-US" dirty="0"/>
              <a:t>("Search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new </a:t>
            </a:r>
            <a:r>
              <a:rPr lang="en-US" dirty="0" err="1"/>
              <a:t>AjaxOptions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{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r>
              <a:rPr lang="en-US" dirty="0"/>
              <a:t>,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UpdateTargetId</a:t>
            </a:r>
            <a:r>
              <a:rPr lang="en-US" dirty="0" smtClean="0"/>
              <a:t> </a:t>
            </a:r>
            <a:r>
              <a:rPr lang="en-US" dirty="0"/>
              <a:t>= "book-details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}))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&lt;input type="text" name="query" /&gt;</a:t>
            </a:r>
          </a:p>
          <a:p>
            <a:r>
              <a:rPr lang="en-US" dirty="0"/>
              <a:t>    &lt;input type="submit" value="Search" /&gt;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form for sending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Based on options – does fancy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Ajax.BeginForm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1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17255"/>
            <a:ext cx="2691765" cy="2582479"/>
          </a:xfrm>
          <a:prstGeom prst="roundRect">
            <a:avLst>
              <a:gd name="adj" fmla="val 30900"/>
            </a:avLst>
          </a:prstGeom>
        </p:spPr>
      </p:pic>
    </p:spTree>
    <p:extLst>
      <p:ext uri="{BB962C8B-B14F-4D97-AF65-F5344CB8AC3E}">
        <p14:creationId xmlns:p14="http://schemas.microsoft.com/office/powerpoint/2010/main" val="11260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2438400"/>
            <a:ext cx="86868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BookDetails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? id)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Request.IsAjaxRequest</a:t>
            </a:r>
            <a:r>
              <a:rPr lang="en-US" dirty="0"/>
              <a:t>())</a:t>
            </a:r>
          </a:p>
          <a:p>
            <a:r>
              <a:rPr lang="en-US" dirty="0"/>
              <a:t>  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currentBook</a:t>
            </a:r>
            <a:r>
              <a:rPr lang="en-US" dirty="0"/>
              <a:t> </a:t>
            </a:r>
            <a:r>
              <a:rPr lang="en-US" dirty="0" smtClean="0"/>
              <a:t>=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return </a:t>
            </a:r>
            <a:r>
              <a:rPr lang="en-US" dirty="0" err="1"/>
              <a:t>PartialView</a:t>
            </a:r>
            <a:r>
              <a:rPr lang="en-US" dirty="0"/>
              <a:t>("_</a:t>
            </a:r>
            <a:r>
              <a:rPr lang="en-US" dirty="0" err="1"/>
              <a:t>BookDetail</a:t>
            </a:r>
            <a:r>
              <a:rPr lang="en-US" dirty="0"/>
              <a:t>", </a:t>
            </a:r>
            <a:r>
              <a:rPr lang="en-US" dirty="0" err="1"/>
              <a:t>currentBook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smtClean="0"/>
              <a:t>=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return </a:t>
            </a:r>
            <a:r>
              <a:rPr lang="en-US" dirty="0"/>
              <a:t>View(model);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a </a:t>
            </a:r>
            <a:r>
              <a:rPr lang="en-US" dirty="0" err="1" smtClean="0"/>
              <a:t>PartialView</a:t>
            </a:r>
            <a:r>
              <a:rPr lang="en-US" dirty="0" smtClean="0"/>
              <a:t> to the helpers</a:t>
            </a:r>
          </a:p>
          <a:p>
            <a:r>
              <a:rPr lang="en-US" dirty="0" smtClean="0"/>
              <a:t>Can be done through the original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0104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5132" r="2767" b="5051"/>
          <a:stretch/>
        </p:blipFill>
        <p:spPr>
          <a:xfrm>
            <a:off x="3056965" y="3003176"/>
            <a:ext cx="3119717" cy="1882589"/>
          </a:xfrm>
          <a:prstGeom prst="roundRect">
            <a:avLst>
              <a:gd name="adj" fmla="val 9524"/>
            </a:avLst>
          </a:prstGeom>
        </p:spPr>
      </p:pic>
    </p:spTree>
    <p:extLst>
      <p:ext uri="{BB962C8B-B14F-4D97-AF65-F5344CB8AC3E}">
        <p14:creationId xmlns:p14="http://schemas.microsoft.com/office/powerpoint/2010/main" val="18455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AJAX?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Unobtrusive JavaScript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MVC Helpers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ActionLink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BeginForm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MVC </a:t>
            </a:r>
            <a:r>
              <a:rPr lang="en-US" dirty="0" err="1" smtClean="0"/>
              <a:t>PartialView</a:t>
            </a:r>
            <a:r>
              <a:rPr lang="en-US" dirty="0" smtClean="0"/>
              <a:t> rendering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Error handling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Beyond the Built-in Helpers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JSON and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66800"/>
            <a:ext cx="3247668" cy="242925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2971800"/>
            <a:ext cx="86868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Search(string query)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if (result == null)</a:t>
            </a:r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/>
              <a:t>return Content("No results found");</a:t>
            </a:r>
          </a:p>
          <a:p>
            <a:r>
              <a:rPr lang="en-US" dirty="0"/>
              <a:t>       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return </a:t>
            </a:r>
            <a:r>
              <a:rPr lang="en-US" dirty="0" err="1"/>
              <a:t>PartialView</a:t>
            </a:r>
            <a:r>
              <a:rPr lang="en-US" dirty="0"/>
              <a:t>("_</a:t>
            </a:r>
            <a:r>
              <a:rPr lang="en-US" dirty="0" err="1"/>
              <a:t>BookDetail</a:t>
            </a:r>
            <a:r>
              <a:rPr lang="en-US" dirty="0"/>
              <a:t>", result);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</a:t>
            </a:r>
            <a:r>
              <a:rPr lang="en-US" dirty="0"/>
              <a:t>behavior is to fail silently </a:t>
            </a:r>
            <a:endParaRPr lang="en-US" b="0" dirty="0"/>
          </a:p>
          <a:p>
            <a:r>
              <a:rPr lang="en-US" dirty="0"/>
              <a:t>Override default by specifying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OnFailure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Or handle error server side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0104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6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Beyond The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15758" r="13470"/>
          <a:stretch/>
        </p:blipFill>
        <p:spPr>
          <a:xfrm>
            <a:off x="2590800" y="2971800"/>
            <a:ext cx="4034118" cy="222847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Replacing HTML content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Partial page rendering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Other scenarios require some JavaScript coding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Auto-complete textboxes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Client-side validation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971800"/>
            <a:ext cx="1714500" cy="17145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  <a:endParaRPr lang="en-US" b="0" dirty="0"/>
          </a:p>
          <a:p>
            <a:r>
              <a:rPr lang="en-US" dirty="0"/>
              <a:t>Other scenarios require some JavaScript </a:t>
            </a:r>
            <a:endParaRPr lang="en-US" dirty="0" smtClean="0"/>
          </a:p>
          <a:p>
            <a:pPr lvl="1"/>
            <a:r>
              <a:rPr lang="en-US" dirty="0" smtClean="0"/>
              <a:t>Auto-complete </a:t>
            </a:r>
            <a:r>
              <a:rPr lang="en-US" dirty="0"/>
              <a:t>textboxes </a:t>
            </a:r>
            <a:endParaRPr lang="en-US" b="0" dirty="0"/>
          </a:p>
          <a:p>
            <a:pPr lvl="1"/>
            <a:r>
              <a:rPr lang="en-US" dirty="0"/>
              <a:t>Client-side validation </a:t>
            </a:r>
            <a:endParaRPr lang="en-US" b="0" dirty="0"/>
          </a:p>
          <a:p>
            <a:pPr lvl="1"/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getJSON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6"/>
          <p:cNvSpPr txBox="1">
            <a:spLocks noGrp="1"/>
          </p:cNvSpPr>
          <p:nvPr>
            <p:ph idx="1"/>
          </p:nvPr>
        </p:nvSpPr>
        <p:spPr>
          <a:xfrm>
            <a:off x="228600" y="1676400"/>
            <a:ext cx="86868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JsonResult</a:t>
            </a:r>
            <a:r>
              <a:rPr lang="en-US" dirty="0"/>
              <a:t> </a:t>
            </a:r>
            <a:r>
              <a:rPr lang="en-US" dirty="0" smtClean="0"/>
              <a:t>Details()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names = </a:t>
            </a:r>
            <a:r>
              <a:rPr lang="en-US" dirty="0" smtClean="0"/>
              <a:t>…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/>
              <a:t>Json</a:t>
            </a:r>
            <a:r>
              <a:rPr lang="en-US" dirty="0"/>
              <a:t>(names);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28600" y="4495800"/>
            <a:ext cx="86868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 smtClean="0"/>
              <a:t>("/Cars/Details", </a:t>
            </a:r>
            <a:r>
              <a:rPr lang="en-US" dirty="0"/>
              <a:t>"", function(data)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$(</a:t>
            </a:r>
            <a:r>
              <a:rPr lang="en-US" dirty="0"/>
              <a:t>data).each(function()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…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}); 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0104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0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/>
              <a:t>AJAX with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database for storing information about Movies – Title, Director, Year, Leading Male Role, Leading Female Role and their Age, Studio, Studio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Controllers and Actions for performing CRUD operations over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application that visualize and do operations with your data via Ajax.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1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048000"/>
            <a:ext cx="2316208" cy="2438399"/>
          </a:xfrm>
          <a:prstGeom prst="roundRect">
            <a:avLst>
              <a:gd name="adj" fmla="val 37180"/>
            </a:avLst>
          </a:prstGeom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-  Asynchronous JavaScript and XML</a:t>
            </a:r>
          </a:p>
          <a:p>
            <a:r>
              <a:rPr lang="en-US" dirty="0" smtClean="0"/>
              <a:t>Receive from and send data to a server asynchronously (in the background)</a:t>
            </a:r>
          </a:p>
          <a:p>
            <a:r>
              <a:rPr lang="en-US" dirty="0" smtClean="0"/>
              <a:t>AJAX is a combination of technologies</a:t>
            </a:r>
          </a:p>
          <a:p>
            <a:pPr marL="862013" lvl="1" indent="-514350"/>
            <a:r>
              <a:rPr lang="en-US" dirty="0" smtClean="0"/>
              <a:t>HTML and CSS for markup</a:t>
            </a:r>
          </a:p>
          <a:p>
            <a:pPr marL="862013" lvl="1" indent="-514350"/>
            <a:r>
              <a:rPr lang="en-US" dirty="0" smtClean="0"/>
              <a:t>DOM for display &amp; interaction</a:t>
            </a:r>
          </a:p>
          <a:p>
            <a:pPr marL="862013" lvl="1" indent="-514350"/>
            <a:r>
              <a:rPr lang="en-US" dirty="0" err="1" smtClean="0"/>
              <a:t>XMLHttpRequest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</a:p>
          <a:p>
            <a:pPr marL="862013" lvl="1" indent="-514350"/>
            <a:r>
              <a:rPr lang="en-US" dirty="0" smtClean="0"/>
              <a:t>JS for tying it all together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Raw AJAX</a:t>
            </a:r>
          </a:p>
          <a:p>
            <a:r>
              <a:rPr lang="en-US" dirty="0" smtClean="0"/>
              <a:t>Used to send HTTP or HTTPS requests directly to a web server</a:t>
            </a:r>
          </a:p>
          <a:p>
            <a:r>
              <a:rPr lang="en-US" dirty="0" smtClean="0"/>
              <a:t>The data might be received from the server as JSON, XML, HTML, or as plain text.</a:t>
            </a:r>
          </a:p>
          <a:p>
            <a:r>
              <a:rPr lang="en-US" dirty="0" smtClean="0"/>
              <a:t>Requests will only succeed if they are made to the same server that served the original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Raw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1600200"/>
            <a:ext cx="8686800" cy="4601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getServerTime</a:t>
            </a:r>
            <a:r>
              <a:rPr lang="en-US" dirty="0"/>
              <a:t>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</a:t>
            </a:r>
            <a:r>
              <a:rPr lang="en-US" dirty="0" err="1"/>
              <a:t>newXMLHttpRequest</a:t>
            </a:r>
            <a:r>
              <a:rPr lang="en-US" dirty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xhr.open</a:t>
            </a:r>
            <a:r>
              <a:rPr lang="en-US" dirty="0"/>
              <a:t>("GET", "/Home/</a:t>
            </a:r>
            <a:r>
              <a:rPr lang="en-US" dirty="0" err="1"/>
              <a:t>ServerTime</a:t>
            </a:r>
            <a:r>
              <a:rPr lang="en-US" dirty="0"/>
              <a:t>", true);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xhr.onreadystatechange</a:t>
            </a:r>
            <a:r>
              <a:rPr lang="en-US" dirty="0" smtClean="0"/>
              <a:t> = </a:t>
            </a:r>
            <a:r>
              <a:rPr lang="en-US" dirty="0"/>
              <a:t>function() {</a:t>
            </a:r>
          </a:p>
          <a:p>
            <a:r>
              <a:rPr lang="en-US" dirty="0" smtClean="0"/>
              <a:t>		if(</a:t>
            </a:r>
            <a:r>
              <a:rPr lang="en-US" dirty="0" err="1" smtClean="0"/>
              <a:t>xhr.readyState</a:t>
            </a:r>
            <a:r>
              <a:rPr lang="en-US" dirty="0" smtClean="0"/>
              <a:t> == </a:t>
            </a:r>
            <a:r>
              <a:rPr lang="en-US" dirty="0"/>
              <a:t>4) {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xhr.status</a:t>
            </a:r>
            <a:r>
              <a:rPr lang="en-US" dirty="0" smtClean="0"/>
              <a:t> == </a:t>
            </a:r>
            <a:r>
              <a:rPr lang="en-US" dirty="0"/>
              <a:t>"200")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timeDiv</a:t>
            </a:r>
            <a:r>
              <a:rPr lang="en-US" dirty="0"/>
              <a:t>=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timeDisplay</a:t>
            </a:r>
            <a:r>
              <a:rPr lang="en-US" dirty="0"/>
              <a:t>");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timeDiv.innerHTML</a:t>
            </a:r>
            <a:r>
              <a:rPr lang="en-US" dirty="0"/>
              <a:t>= </a:t>
            </a:r>
            <a:r>
              <a:rPr lang="en-US" dirty="0" err="1"/>
              <a:t>xhr.responseText</a:t>
            </a:r>
            <a:r>
              <a:rPr lang="en-US" dirty="0"/>
              <a:t>;</a:t>
            </a:r>
          </a:p>
          <a:p>
            <a:r>
              <a:rPr lang="en-US" dirty="0" smtClean="0"/>
              <a:t>			}</a:t>
            </a:r>
            <a:endParaRPr lang="en-US" dirty="0"/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xhr.send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762000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Raw AJAX</a:t>
            </a:r>
          </a:p>
        </p:txBody>
      </p:sp>
    </p:spTree>
    <p:extLst>
      <p:ext uri="{BB962C8B-B14F-4D97-AF65-F5344CB8AC3E}">
        <p14:creationId xmlns:p14="http://schemas.microsoft.com/office/powerpoint/2010/main" val="1138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2318"/>
            <a:ext cx="8686800" cy="5791200"/>
          </a:xfrm>
        </p:spPr>
        <p:txBody>
          <a:bodyPr/>
          <a:lstStyle/>
          <a:p>
            <a:r>
              <a:rPr lang="en-US" dirty="0" smtClean="0"/>
              <a:t>Increased load on the web server</a:t>
            </a:r>
          </a:p>
          <a:p>
            <a:r>
              <a:rPr lang="en-US" dirty="0" smtClean="0"/>
              <a:t>Harder to debug</a:t>
            </a:r>
          </a:p>
          <a:p>
            <a:r>
              <a:rPr lang="en-US" dirty="0" smtClean="0"/>
              <a:t>Harder to test</a:t>
            </a:r>
          </a:p>
          <a:p>
            <a:r>
              <a:rPr lang="en-US" dirty="0" smtClean="0"/>
              <a:t>No back button</a:t>
            </a:r>
          </a:p>
          <a:p>
            <a:r>
              <a:rPr lang="en-US" dirty="0" smtClean="0"/>
              <a:t>No support for Non-Ajax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53" y="4572000"/>
            <a:ext cx="2286000" cy="17145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1767" y="1752600"/>
            <a:ext cx="7924800" cy="685800"/>
          </a:xfrm>
        </p:spPr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14600"/>
            <a:ext cx="4191535" cy="27965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script injected into page </a:t>
            </a:r>
            <a:endParaRPr lang="en-US" dirty="0" smtClean="0"/>
          </a:p>
          <a:p>
            <a:pPr lvl="1"/>
            <a:r>
              <a:rPr lang="en-US" dirty="0"/>
              <a:t>Only </a:t>
            </a:r>
            <a:r>
              <a:rPr lang="en-US" dirty="0" smtClean="0"/>
              <a:t>data-attributes </a:t>
            </a:r>
            <a:r>
              <a:rPr lang="en-US" dirty="0"/>
              <a:t>with </a:t>
            </a:r>
            <a:r>
              <a:rPr lang="en-US" dirty="0" smtClean="0"/>
              <a:t>necessary </a:t>
            </a:r>
            <a:r>
              <a:rPr lang="en-US" dirty="0"/>
              <a:t>AJAX </a:t>
            </a:r>
            <a:r>
              <a:rPr lang="en-US" dirty="0" smtClean="0"/>
              <a:t>settings</a:t>
            </a:r>
            <a:endParaRPr lang="en-US" b="0" dirty="0"/>
          </a:p>
          <a:p>
            <a:r>
              <a:rPr lang="en-US" dirty="0"/>
              <a:t>Requires unobtrusive extensions script </a:t>
            </a:r>
            <a:endParaRPr lang="en-US" b="0" dirty="0"/>
          </a:p>
          <a:p>
            <a:pPr lvl="1"/>
            <a:r>
              <a:rPr lang="en-US" dirty="0"/>
              <a:t>jquery.unobtrusive-ajax.js (AJAX helpers)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55494" y="4191000"/>
            <a:ext cx="86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data-</a:t>
            </a:r>
            <a:r>
              <a:rPr lang="en-US" dirty="0" err="1"/>
              <a:t>ajax</a:t>
            </a:r>
            <a:r>
              <a:rPr lang="en-US" dirty="0"/>
              <a:t>="</a:t>
            </a:r>
            <a:r>
              <a:rPr lang="en-US" dirty="0" smtClean="0"/>
              <a:t>true“</a:t>
            </a:r>
          </a:p>
          <a:p>
            <a:r>
              <a:rPr lang="en-US" dirty="0"/>
              <a:t> </a:t>
            </a:r>
            <a:r>
              <a:rPr lang="en-US" dirty="0" smtClean="0"/>
              <a:t>  data-</a:t>
            </a:r>
            <a:r>
              <a:rPr lang="en-US" dirty="0" err="1" smtClean="0"/>
              <a:t>ajax</a:t>
            </a:r>
            <a:r>
              <a:rPr lang="en-US" dirty="0" smtClean="0"/>
              <a:t>-method</a:t>
            </a:r>
            <a:r>
              <a:rPr lang="en-US" dirty="0"/>
              <a:t>="GET"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data-</a:t>
            </a:r>
            <a:r>
              <a:rPr lang="en-US" dirty="0" err="1" smtClean="0"/>
              <a:t>ajax</a:t>
            </a:r>
            <a:r>
              <a:rPr lang="en-US" dirty="0" smtClean="0"/>
              <a:t>-mode</a:t>
            </a:r>
            <a:r>
              <a:rPr lang="en-US" dirty="0"/>
              <a:t>="</a:t>
            </a:r>
            <a:r>
              <a:rPr lang="en-US" dirty="0" smtClean="0"/>
              <a:t>replace“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data-</a:t>
            </a:r>
            <a:r>
              <a:rPr lang="en-US" dirty="0" err="1"/>
              <a:t>ajax</a:t>
            </a:r>
            <a:r>
              <a:rPr lang="en-US" dirty="0"/>
              <a:t>-update="#</a:t>
            </a:r>
            <a:r>
              <a:rPr lang="en-US" dirty="0" err="1"/>
              <a:t>latestReview</a:t>
            </a:r>
            <a:r>
              <a:rPr lang="en-US" dirty="0"/>
              <a:t>"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href</a:t>
            </a:r>
            <a:r>
              <a:rPr lang="en-US" dirty="0"/>
              <a:t>="/Home/</a:t>
            </a:r>
            <a:r>
              <a:rPr lang="en-US" dirty="0" err="1"/>
              <a:t>LatestReview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Click </a:t>
            </a:r>
            <a:r>
              <a:rPr lang="en-US" dirty="0"/>
              <a:t>here to see the latest review&lt;/a&gt;</a:t>
            </a:r>
          </a:p>
        </p:txBody>
      </p:sp>
    </p:spTree>
    <p:extLst>
      <p:ext uri="{BB962C8B-B14F-4D97-AF65-F5344CB8AC3E}">
        <p14:creationId xmlns:p14="http://schemas.microsoft.com/office/powerpoint/2010/main" val="4121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10571</TotalTime>
  <Words>705</Words>
  <Application>Microsoft Office PowerPoint</Application>
  <PresentationFormat>On-screen Show (4:3)</PresentationFormat>
  <Paragraphs>211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</vt:lpstr>
      <vt:lpstr>AJAX with ASP.NET MVC</vt:lpstr>
      <vt:lpstr>Table of Contents</vt:lpstr>
      <vt:lpstr>AJAX</vt:lpstr>
      <vt:lpstr>What is AJAX</vt:lpstr>
      <vt:lpstr>The XMLHttpRequest object</vt:lpstr>
      <vt:lpstr>Raw AJAX</vt:lpstr>
      <vt:lpstr>AJAX Pitfalls</vt:lpstr>
      <vt:lpstr>Unobtrusive JavaScript</vt:lpstr>
      <vt:lpstr>Unobtrusive JavaScript</vt:lpstr>
      <vt:lpstr>AJAX Helpers  in ASP.NET MVC</vt:lpstr>
      <vt:lpstr>AjaxOptions Object</vt:lpstr>
      <vt:lpstr>Ajax.ActionLink Helper</vt:lpstr>
      <vt:lpstr>Ajax.ActionLink</vt:lpstr>
      <vt:lpstr>Ajax.BeginForm Helper</vt:lpstr>
      <vt:lpstr>Ajax.BeginForm</vt:lpstr>
      <vt:lpstr>AJAX With PartialView</vt:lpstr>
      <vt:lpstr>AJAX With PartialView</vt:lpstr>
      <vt:lpstr>AJAX With PartialView</vt:lpstr>
      <vt:lpstr>Error Handling</vt:lpstr>
      <vt:lpstr>Error Handling</vt:lpstr>
      <vt:lpstr>Error Handling</vt:lpstr>
      <vt:lpstr>Beyond The Helpers</vt:lpstr>
      <vt:lpstr>Beyond The Helpers</vt:lpstr>
      <vt:lpstr>JSON And MVC</vt:lpstr>
      <vt:lpstr>JSON And MVC</vt:lpstr>
      <vt:lpstr>JSON And MVC</vt:lpstr>
      <vt:lpstr>JSON And MVC</vt:lpstr>
      <vt:lpstr>AJAX with ASP.NET MVC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853</cp:revision>
  <dcterms:created xsi:type="dcterms:W3CDTF">2007-12-08T16:03:35Z</dcterms:created>
  <dcterms:modified xsi:type="dcterms:W3CDTF">2014-10-30T12:18:29Z</dcterms:modified>
  <cp:category>software engineering</cp:category>
</cp:coreProperties>
</file>