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320" r:id="rId2"/>
    <p:sldId id="375" r:id="rId3"/>
    <p:sldId id="387" r:id="rId4"/>
    <p:sldId id="388" r:id="rId5"/>
    <p:sldId id="392" r:id="rId6"/>
    <p:sldId id="390" r:id="rId7"/>
    <p:sldId id="416" r:id="rId8"/>
    <p:sldId id="417" r:id="rId9"/>
    <p:sldId id="410" r:id="rId10"/>
    <p:sldId id="411" r:id="rId11"/>
    <p:sldId id="384" r:id="rId12"/>
    <p:sldId id="385" r:id="rId13"/>
    <p:sldId id="386" r:id="rId14"/>
    <p:sldId id="403" r:id="rId15"/>
    <p:sldId id="404" r:id="rId16"/>
    <p:sldId id="402" r:id="rId17"/>
    <p:sldId id="405" r:id="rId18"/>
    <p:sldId id="418" r:id="rId19"/>
    <p:sldId id="393" r:id="rId20"/>
    <p:sldId id="398" r:id="rId21"/>
    <p:sldId id="399" r:id="rId22"/>
    <p:sldId id="419" r:id="rId23"/>
    <p:sldId id="420" r:id="rId24"/>
    <p:sldId id="421" r:id="rId25"/>
    <p:sldId id="422" r:id="rId26"/>
    <p:sldId id="423" r:id="rId27"/>
    <p:sldId id="415" r:id="rId28"/>
    <p:sldId id="426" r:id="rId29"/>
    <p:sldId id="412" r:id="rId30"/>
    <p:sldId id="424" r:id="rId31"/>
    <p:sldId id="400" r:id="rId32"/>
    <p:sldId id="425" r:id="rId33"/>
    <p:sldId id="406" r:id="rId34"/>
    <p:sldId id="407" r:id="rId35"/>
    <p:sldId id="427" r:id="rId36"/>
    <p:sldId id="408" r:id="rId37"/>
    <p:sldId id="429" r:id="rId38"/>
    <p:sldId id="383" r:id="rId39"/>
    <p:sldId id="333" r:id="rId40"/>
    <p:sldId id="428" r:id="rId41"/>
  </p:sldIdLst>
  <p:sldSz cx="9144000" cy="6858000" type="screen4x3"/>
  <p:notesSz cx="6881813" cy="92964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141414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84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634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gg416513(v=vs.98).aspx" TargetMode="External"/><Relationship Id="rId2" Type="http://schemas.openxmlformats.org/officeDocument/2006/relationships/hyperlink" Target="http://www.asp.net/mvc/tutorials/mvc-4/bundling-and-minific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security/using-oauth-providers-with-mvc" TargetMode="External"/><Relationship Id="rId2" Type="http://schemas.openxmlformats.org/officeDocument/2006/relationships/hyperlink" Target="http://msdn.microsoft.com/en-us/library/cc668201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sqlexpress/archive/2011/07/12/introducing-localdb-a-better-sql-express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301726/Web-config-File-ASP-NE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Windows\Microsoft.NET\Framework\v4.0.30319\Config\machine.confi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dotnet-suresh.com/2011/05/what-is-use-of-globalasax-file-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73728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msdn.microsoft.com/en-us/library/bb470252.ASP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msdn.microsoft.com/en-us/library/dd547590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vnext/overview/aspnet-vnext/getting-started-with-aspnet-vnext-and-visual-studio" TargetMode="External"/><Relationship Id="rId2" Type="http://schemas.openxmlformats.org/officeDocument/2006/relationships/hyperlink" Target="http://www.asp.net/aspnet/overview/whats-new-in-visual-studio-2013/one-aspnet-integrating-aspnet-web-forms,-mvc-and-web-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asp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" TargetMode="External"/><Relationship Id="rId2" Type="http://schemas.openxmlformats.org/officeDocument/2006/relationships/hyperlink" Target="http://www.asp.net/web-form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web-api" TargetMode="External"/><Relationship Id="rId2" Type="http://schemas.openxmlformats.org/officeDocument/2006/relationships/hyperlink" Target="http://www.asp.net/web-pag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" TargetMode="External"/><Relationship Id="rId2" Type="http://schemas.openxmlformats.org/officeDocument/2006/relationships/hyperlink" Target="http://www.asp.net/single-page-appl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34064"/>
            <a:ext cx="8229600" cy="893955"/>
          </a:xfrm>
        </p:spPr>
        <p:txBody>
          <a:bodyPr/>
          <a:lstStyle/>
          <a:p>
            <a:r>
              <a:rPr lang="en-US" dirty="0" smtClean="0"/>
              <a:t>Introduction to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33548"/>
            <a:ext cx="8229600" cy="569120"/>
          </a:xfrm>
        </p:spPr>
        <p:txBody>
          <a:bodyPr/>
          <a:lstStyle/>
          <a:p>
            <a:r>
              <a:rPr lang="en-US" dirty="0" smtClean="0"/>
              <a:t>ASP.NET, Architecture, Web Forms, MVC, Web API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583815"/>
            <a:ext cx="3771900" cy="184797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820" y="439193"/>
            <a:ext cx="1728550" cy="18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browser, redhat, web icon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0337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velopment, 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71705"/>
            <a:ext cx="1917602" cy="191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eyboar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1830"/>
            <a:ext cx="1862120" cy="175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1"/>
            <a:ext cx="7924800" cy="685800"/>
          </a:xfrm>
        </p:spPr>
        <p:txBody>
          <a:bodyPr/>
          <a:lstStyle/>
          <a:p>
            <a:r>
              <a:rPr lang="en-US" dirty="0" smtClean="0"/>
              <a:t>Simple MVC  App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6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10" y="767750"/>
            <a:ext cx="6794379" cy="4278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4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763942"/>
            <a:ext cx="4572000" cy="1522058"/>
          </a:xfrm>
        </p:spPr>
        <p:txBody>
          <a:bodyPr/>
          <a:lstStyle/>
          <a:p>
            <a:r>
              <a:rPr lang="en-US" dirty="0" smtClean="0"/>
              <a:t>ASP.NET</a:t>
            </a:r>
            <a:br>
              <a:rPr lang="en-US" dirty="0" smtClean="0"/>
            </a:br>
            <a:r>
              <a:rPr lang="en-US" dirty="0" smtClean="0"/>
              <a:t>App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7322" y="2286000"/>
            <a:ext cx="3886200" cy="990600"/>
          </a:xfrm>
        </p:spPr>
        <p:txBody>
          <a:bodyPr/>
          <a:lstStyle/>
          <a:p>
            <a:r>
              <a:rPr lang="en-US" dirty="0" smtClean="0"/>
              <a:t>Typical </a:t>
            </a:r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Structure </a:t>
            </a:r>
            <a:r>
              <a:rPr lang="en-US" dirty="0" smtClean="0"/>
              <a:t>in ASP.NET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976" y="763942"/>
            <a:ext cx="2063712" cy="5417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87" y="785508"/>
            <a:ext cx="2284749" cy="5395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1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App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838200"/>
            <a:ext cx="62484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App_Start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BundleConfig</a:t>
            </a:r>
            <a:r>
              <a:rPr lang="en-US" noProof="1"/>
              <a:t> /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RoutesConfig </a:t>
            </a:r>
            <a:r>
              <a:rPr lang="en-US" noProof="1"/>
              <a:t>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IdentityConfig</a:t>
            </a:r>
            <a:r>
              <a:rPr lang="en-US" noProof="1"/>
              <a:t> </a:t>
            </a:r>
            <a:r>
              <a:rPr lang="en-US" noProof="1"/>
              <a:t>/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Startup.cs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App_Data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Web.config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Global.asax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Content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Content\themes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Scripts</a:t>
            </a:r>
            <a:r>
              <a:rPr lang="en-US" noProof="1" smtClean="0"/>
              <a:t>,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img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fonts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Models</a:t>
            </a:r>
            <a:r>
              <a:rPr lang="en-US" noProof="1" smtClean="0"/>
              <a:t> </a:t>
            </a:r>
            <a:r>
              <a:rPr lang="en-US" noProof="1" smtClean="0"/>
              <a:t>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Views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Controllers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Site.Master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Site.Mobile.Master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0" y="914400"/>
            <a:ext cx="2310740" cy="5457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50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App_Start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Holds global configuration logic</a:t>
            </a:r>
          </a:p>
          <a:p>
            <a:pPr lvl="1"/>
            <a:r>
              <a:rPr lang="en-US" dirty="0" smtClean="0"/>
              <a:t>Classes that are loaded at </a:t>
            </a:r>
            <a:r>
              <a:rPr lang="en-US" dirty="0" smtClean="0"/>
              <a:t>application start-up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BundleConfig.cs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Combines </a:t>
            </a:r>
            <a:r>
              <a:rPr lang="en-US" dirty="0" smtClean="0"/>
              <a:t>and optimizes CSS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JS </a:t>
            </a:r>
            <a:r>
              <a:rPr lang="en-US" dirty="0" smtClean="0"/>
              <a:t>files</a:t>
            </a:r>
            <a:endParaRPr lang="en-US" dirty="0" smtClean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FilterConfig.cs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read more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Configures filters in MVC / Web API apps</a:t>
            </a:r>
          </a:p>
          <a:p>
            <a:pPr lvl="1"/>
            <a:r>
              <a:rPr lang="en-US" dirty="0" smtClean="0"/>
              <a:t>Configures pre-action and post-action behavior to the controller's action methods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1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App_Start 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RouteConfig.cs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Configures URL patterns and their handlers</a:t>
            </a:r>
          </a:p>
          <a:p>
            <a:pPr lvl="1"/>
            <a:r>
              <a:rPr lang="en-US" dirty="0" smtClean="0"/>
              <a:t>Maps user-friendly URLs to certain page / controller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IdentityConfig.cs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Startup.Auth.cs</a:t>
            </a:r>
          </a:p>
          <a:p>
            <a:pPr lvl="1"/>
            <a:r>
              <a:rPr lang="en-US" dirty="0" smtClean="0"/>
              <a:t>Configures the membership authentication</a:t>
            </a:r>
          </a:p>
          <a:p>
            <a:pPr lvl="2"/>
            <a:r>
              <a:rPr lang="en-US" dirty="0" smtClean="0"/>
              <a:t>Users, roles, login, logout, user management</a:t>
            </a:r>
          </a:p>
          <a:p>
            <a:pPr lvl="1"/>
            <a:r>
              <a:rPr lang="en-US" noProof="1" smtClean="0"/>
              <a:t>OAuth</a:t>
            </a:r>
            <a:r>
              <a:rPr lang="en-US" dirty="0" smtClean="0"/>
              <a:t> </a:t>
            </a:r>
            <a:r>
              <a:rPr lang="en-US" dirty="0"/>
              <a:t>login </a:t>
            </a:r>
            <a:r>
              <a:rPr lang="en-US" dirty="0" smtClean="0"/>
              <a:t>(cross-sites login, </a:t>
            </a:r>
            <a:r>
              <a:rPr lang="en-US" dirty="0" smtClean="0">
                <a:hlinkClick r:id="rId3"/>
              </a:rPr>
              <a:t>read </a:t>
            </a:r>
            <a:r>
              <a:rPr lang="en-US" dirty="0">
                <a:hlinkClick r:id="rId3"/>
              </a:rPr>
              <a:t>more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Facebook / Twitter / Microsoft / Google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0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App_Data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App_Data</a:t>
            </a:r>
            <a:r>
              <a:rPr lang="en-US" dirty="0" smtClean="0"/>
              <a:t> directory holds the local data files of the Web application</a:t>
            </a:r>
          </a:p>
          <a:p>
            <a:pPr lvl="1"/>
            <a:r>
              <a:rPr lang="en-US" dirty="0"/>
              <a:t>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MyWebApp.mdf</a:t>
            </a:r>
            <a:r>
              <a:rPr lang="en-US" dirty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MyWebApp.ldf</a:t>
            </a:r>
          </a:p>
          <a:p>
            <a:pPr lvl="1"/>
            <a:r>
              <a:rPr lang="en-US" dirty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Countries.xml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The SQL Server "Local DB"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.mdf</a:t>
            </a:r>
            <a:r>
              <a:rPr lang="en-US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.ldb</a:t>
            </a:r>
            <a:r>
              <a:rPr lang="en-US" dirty="0" smtClean="0"/>
              <a:t> files, attached at startup</a:t>
            </a:r>
          </a:p>
          <a:p>
            <a:pPr lvl="1"/>
            <a:r>
              <a:rPr lang="en-US" dirty="0" smtClean="0"/>
              <a:t>SQL Server process started on demand</a:t>
            </a:r>
          </a:p>
          <a:p>
            <a:pPr lvl="1"/>
            <a:r>
              <a:rPr lang="en-US" dirty="0"/>
              <a:t>Database created on demand (if </a:t>
            </a:r>
            <a:r>
              <a:rPr lang="en-US" dirty="0" smtClean="0"/>
              <a:t>missing)</a:t>
            </a:r>
          </a:p>
          <a:p>
            <a:pPr lvl="1"/>
            <a:r>
              <a:rPr lang="en-US" dirty="0" smtClean="0"/>
              <a:t>Great for development and testing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9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Web.config</a:t>
            </a:r>
            <a:r>
              <a:rPr lang="en-US" dirty="0" smtClean="0"/>
              <a:t> is web app's configuration file</a:t>
            </a:r>
          </a:p>
          <a:p>
            <a:pPr lvl="1"/>
            <a:r>
              <a:rPr lang="en-US" dirty="0" smtClean="0"/>
              <a:t>Holds settings like DB connection strings, HTTP handlers, modules, assembly bindings</a:t>
            </a:r>
          </a:p>
          <a:p>
            <a:pPr lvl="1"/>
            <a:r>
              <a:rPr lang="en-US" dirty="0" smtClean="0"/>
              <a:t>Can hold custom application settings, e.g. credentials for external services</a:t>
            </a:r>
          </a:p>
          <a:p>
            <a:pPr lvl="1"/>
            <a:r>
              <a:rPr lang="en-US" dirty="0" smtClean="0"/>
              <a:t>Changes in 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 do not require </a:t>
            </a:r>
            <a:r>
              <a:rPr lang="en-US" dirty="0" smtClean="0"/>
              <a:t>rebui</a:t>
            </a:r>
            <a:r>
              <a:rPr lang="en-US" dirty="0" smtClean="0"/>
              <a:t>ld</a:t>
            </a:r>
            <a:endParaRPr lang="en-US" dirty="0" smtClean="0"/>
          </a:p>
          <a:p>
            <a:r>
              <a:rPr lang="en-US" dirty="0" smtClean="0"/>
              <a:t>You may have several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One global for the application</a:t>
            </a:r>
          </a:p>
          <a:p>
            <a:pPr lvl="1"/>
            <a:r>
              <a:rPr lang="en-US" dirty="0" smtClean="0"/>
              <a:t>Several for different folder in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 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1822"/>
            <a:ext cx="8686800" cy="57912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 inherits from the global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 and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machine.config</a:t>
            </a:r>
          </a:p>
          <a:p>
            <a:pPr lvl="1"/>
            <a:r>
              <a:rPr lang="en-US" sz="2800" dirty="0" smtClean="0"/>
              <a:t>Global settings </a:t>
            </a:r>
            <a:r>
              <a:rPr lang="en-US" sz="2800" dirty="0"/>
              <a:t>for </a:t>
            </a:r>
            <a:r>
              <a:rPr lang="en-US" sz="2800" dirty="0" smtClean="0"/>
              <a:t>all applications on the server</a:t>
            </a:r>
            <a:endParaRPr lang="en-US" sz="2800" dirty="0"/>
          </a:p>
          <a:p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60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Web.Debug.config</a:t>
            </a:r>
          </a:p>
          <a:p>
            <a:pPr lvl="1"/>
            <a:r>
              <a:rPr lang="en-US" sz="2800" dirty="0" smtClean="0"/>
              <a:t>Local settings for debugging</a:t>
            </a:r>
          </a:p>
          <a:p>
            <a:pPr lvl="1"/>
            <a:r>
              <a:rPr lang="en-US" sz="2800" dirty="0" smtClean="0"/>
              <a:t>E.g. local database instance for testing</a:t>
            </a: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Web.Release.config</a:t>
            </a:r>
          </a:p>
          <a:p>
            <a:pPr lvl="1"/>
            <a:r>
              <a:rPr lang="en-US" sz="2800" dirty="0" smtClean="0"/>
              <a:t>Production settings for real world deployment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661160"/>
            <a:ext cx="8077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C:\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Windows\Microsoft.NET\Framework\v4.0.30319\Config\machine.config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796290"/>
            <a:ext cx="8610600" cy="5909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&lt;?xml version="1.0" encoding="utf-8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"?&gt;</a:t>
            </a:r>
            <a:endParaRPr lang="en-US" sz="1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&lt;configuration&gt;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&lt;configSections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&lt;section name="entityFramework" type="System.Data.Entity.Internal.ConfigFile.EntityFrameworkSection, EntityFramework, Version=6.0.0.0, Culture=neutral, PublicKeyToken=b77a5c561934e089" requirePermission="false" /&gt;</a:t>
            </a:r>
            <a:endParaRPr lang="en-US" sz="1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&lt;/configSections&gt;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&lt;connectionStrings&gt;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&lt;add name="DefaultConnection" connectionString="Data Source=(LocalDb)\v11.0;AttachDbFilename=|DataDirectory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|\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aspnet.mdf;Initial Catalog=aspnet;Integrated Security=True“ providerName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="System.Data.SqlClient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/&gt;</a:t>
            </a:r>
            <a:b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connectionStrings&gt;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&lt;appSettings&gt;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&lt;add key="webpages:Enabled" value="false"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&lt;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add key="ClientValidationEnabled" value="true"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&lt;add key="UnobtrusiveJavaScriptEnabled" value="true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&lt;/appSettings&gt;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&lt;compilation debug="true" targetFramework="4.5"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…</a:t>
            </a:r>
            <a:endParaRPr lang="en-US" sz="1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system.webServer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…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&lt;/system.webServer&gt;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runtime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…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&lt;/runtime&gt;</a:t>
            </a:r>
            <a:endParaRPr lang="en-US" sz="1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&lt;entityFramework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… &lt;/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entityFramework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configuration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416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Global.asax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Global.asax</a:t>
            </a:r>
            <a:r>
              <a:rPr lang="en-US" dirty="0" smtClean="0"/>
              <a:t> defines </a:t>
            </a:r>
            <a:r>
              <a:rPr lang="en-US" dirty="0"/>
              <a:t>the </a:t>
            </a:r>
            <a:r>
              <a:rPr lang="en-US" dirty="0" smtClean="0"/>
              <a:t>HTTP application</a:t>
            </a:r>
          </a:p>
          <a:p>
            <a:pPr lvl="1"/>
            <a:r>
              <a:rPr lang="en-US" dirty="0" smtClean="0"/>
              <a:t>Defines global application events like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Application_Start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Application_BeginRequest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Application_EndRequest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Application_Error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lvl="1"/>
            <a:r>
              <a:rPr lang="en-US" dirty="0" smtClean="0"/>
              <a:t>Typically invokes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BundleConfig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FilterConfig</a:t>
            </a:r>
            <a:r>
              <a:rPr lang="fr-FR" dirty="0" smtClean="0"/>
              <a:t>, etc.</a:t>
            </a:r>
          </a:p>
          <a:p>
            <a:pPr lvl="1"/>
            <a:endParaRPr lang="en-US" dirty="0"/>
          </a:p>
          <a:p>
            <a:pPr lvl="1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Introduction to </a:t>
            </a:r>
            <a:r>
              <a:rPr lang="en-US" dirty="0" smtClean="0"/>
              <a:t>ASP.NET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History, Components, Frameworks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App </a:t>
            </a:r>
            <a:r>
              <a:rPr lang="en-US" dirty="0" smtClean="0"/>
              <a:t>Structure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Typical Files and Folders in ASP.NET Projects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App Lifecycle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Application </a:t>
            </a:r>
            <a:r>
              <a:rPr lang="en-US" dirty="0"/>
              <a:t>Lifecycle, HTTP Modules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HTTP Handlers</a:t>
            </a:r>
            <a:r>
              <a:rPr lang="en-US" dirty="0"/>
              <a:t>, Events, Controllers, Pages,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Common Concepts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Classes &amp; </a:t>
            </a:r>
            <a:r>
              <a:rPr lang="en-US" dirty="0"/>
              <a:t>Namespaces, Web </a:t>
            </a:r>
            <a:r>
              <a:rPr lang="en-US" dirty="0" smtClean="0"/>
              <a:t>Sites &amp; </a:t>
            </a:r>
            <a:r>
              <a:rPr lang="en-US" dirty="0"/>
              <a:t>Web Apps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(5.0)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154" y="1090864"/>
            <a:ext cx="1684558" cy="165580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78450"/>
            <a:ext cx="7924800" cy="685800"/>
          </a:xfrm>
        </p:spPr>
        <p:txBody>
          <a:bodyPr/>
          <a:lstStyle/>
          <a:p>
            <a:r>
              <a:rPr lang="en-US" dirty="0" smtClean="0"/>
              <a:t>ASP.NET App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26086"/>
            <a:ext cx="7924800" cy="936008"/>
          </a:xfrm>
        </p:spPr>
        <p:txBody>
          <a:bodyPr/>
          <a:lstStyle/>
          <a:p>
            <a:r>
              <a:rPr lang="en-US" dirty="0" smtClean="0"/>
              <a:t>Application Lifecycle, </a:t>
            </a:r>
            <a:r>
              <a:rPr lang="en-US" dirty="0"/>
              <a:t>HTTP </a:t>
            </a:r>
            <a:r>
              <a:rPr lang="en-US" dirty="0" smtClean="0"/>
              <a:t>Modules,</a:t>
            </a:r>
            <a:br>
              <a:rPr lang="en-US" dirty="0" smtClean="0"/>
            </a:br>
            <a:r>
              <a:rPr lang="en-US" dirty="0" smtClean="0"/>
              <a:t>Handlers, Events, Controllers, Pages,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27370"/>
            <a:ext cx="6858000" cy="3309234"/>
          </a:xfrm>
          <a:prstGeom prst="roundRect">
            <a:avLst>
              <a:gd name="adj" fmla="val 1545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059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1143000"/>
          </a:xfrm>
        </p:spPr>
        <p:txBody>
          <a:bodyPr/>
          <a:lstStyle/>
          <a:p>
            <a:r>
              <a:rPr lang="en-US" dirty="0" smtClean="0"/>
              <a:t>MHPM == Module, Handler, Page Events, Module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http://www.codeproject.com/KB/aspnet/ASPDOTNETPageLifecycle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8798"/>
            <a:ext cx="7772400" cy="304460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3"/>
              </a:rPr>
              <a:t>http://www.codeproject.com/Articles/73728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(</a:t>
            </a:r>
            <a:r>
              <a:rPr lang="en-US" sz="1600" dirty="0"/>
              <a:t>by </a:t>
            </a:r>
            <a:r>
              <a:rPr lang="en-US" sz="1600" noProof="1" smtClean="0"/>
              <a:t>Shivprasad Koirala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3074" name="Picture 2" descr="http://www.codeproject.com/KB/aspnet/ASPDOTNETPageLifecycle/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3043"/>
            <a:ext cx="7467600" cy="526816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219200"/>
            <a:ext cx="8229600" cy="4835546"/>
            <a:chOff x="457200" y="1219200"/>
            <a:chExt cx="8229600" cy="4835546"/>
          </a:xfrm>
        </p:grpSpPr>
        <p:pic>
          <p:nvPicPr>
            <p:cNvPr id="4098" name="Picture 2" descr="http://www.codeproject.com/KB/aspnet/ASPDOTNETPageLifecycle/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219200"/>
              <a:ext cx="8229600" cy="4835546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33400" y="3429000"/>
              <a:ext cx="1524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23232"/>
                  </a:solidFill>
                  <a:latin typeface="Comic Sans MS" panose="030F0702030302020204" pitchFamily="66" charset="0"/>
                </a:rPr>
                <a:t>Application Pools</a:t>
              </a:r>
              <a:endParaRPr lang="en-US" sz="2000" dirty="0">
                <a:solidFill>
                  <a:srgbClr val="323232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2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5122" name="Picture 2" descr="http://www.codeproject.com/KB/aspnet/ASPDOTNETPageLifecycle/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10823"/>
          <a:stretch/>
        </p:blipFill>
        <p:spPr bwMode="auto">
          <a:xfrm>
            <a:off x="1073440" y="1038728"/>
            <a:ext cx="6899488" cy="51816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2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6146" name="Picture 2" descr="http://www.codeproject.com/KB/aspnet/ASPDOTNETPageLifecycle/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2126" r="2053" b="7692"/>
          <a:stretch/>
        </p:blipFill>
        <p:spPr bwMode="auto">
          <a:xfrm>
            <a:off x="449180" y="1569211"/>
            <a:ext cx="8209548" cy="38037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7170" name="Picture 2" descr="http://www.codeproject.com/KB/aspnet/ASPDOTNETPageLifecycle/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6514" b="4461"/>
          <a:stretch/>
        </p:blipFill>
        <p:spPr bwMode="auto">
          <a:xfrm>
            <a:off x="990600" y="1038728"/>
            <a:ext cx="7086600" cy="518477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  <a:r>
              <a:rPr lang="en-US" dirty="0" smtClean="0"/>
              <a:t> have a complex pipeline to the process HTTP requests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86264"/>
            <a:ext cx="3184670" cy="3962400"/>
          </a:xfrm>
          <a:prstGeom prst="roundRect">
            <a:avLst>
              <a:gd name="adj" fmla="val 1710"/>
            </a:avLst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038600" y="2161672"/>
            <a:ext cx="4876800" cy="441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AuthorizeRequest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AcquireRequestState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ReleaseRequestState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EndRequest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04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24928"/>
            <a:ext cx="7924800" cy="685800"/>
          </a:xfrm>
        </p:spPr>
        <p:txBody>
          <a:bodyPr/>
          <a:lstStyle/>
          <a:p>
            <a:r>
              <a:rPr lang="en-US" dirty="0" smtClean="0"/>
              <a:t>App Lifecycle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1" y="1066800"/>
            <a:ext cx="4236775" cy="350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358"/>
          <a:stretch/>
        </p:blipFill>
        <p:spPr>
          <a:xfrm>
            <a:off x="5143979" y="1066800"/>
            <a:ext cx="339042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handler</a:t>
            </a:r>
            <a:r>
              <a:rPr lang="en-US" sz="3000" dirty="0" smtClean="0"/>
              <a:t>" is a process / C# code</a:t>
            </a:r>
            <a:br>
              <a:rPr lang="en-US" sz="3000" dirty="0" smtClean="0"/>
            </a:br>
            <a:r>
              <a:rPr lang="en-US" sz="3000" dirty="0" smtClean="0"/>
              <a:t>that responses to HTTP requests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Sample HTTP handler in C#: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Handler registration in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1208"/>
            <a:ext cx="7924800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NakovHttpHandler : IHttpHandler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ProcessRequest(HttpContext context)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context.Response.Write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am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 handler.");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IsReusable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return false; } 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52871"/>
            <a:ext cx="79248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&lt;configuration&gt;&lt;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system.webServer&gt;&lt;handlers&gt;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&lt;add verb="*" path="*.nakov" name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="Nakov's HTTP handler"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type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NakovHttpHandler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&lt;/handlers&gt;&lt;/system.webServer&gt;&lt;/configuration&gt;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8012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1054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Introduction to ASP.NET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89463"/>
            <a:ext cx="4469471" cy="33375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972210"/>
            <a:ext cx="4535028" cy="32805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2999509" y="3754388"/>
            <a:ext cx="3144980" cy="124872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111442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05928"/>
            <a:ext cx="7924800" cy="685800"/>
          </a:xfrm>
        </p:spPr>
        <p:txBody>
          <a:bodyPr/>
          <a:lstStyle/>
          <a:p>
            <a:r>
              <a:rPr lang="en-US" dirty="0" smtClean="0"/>
              <a:t>Writing a HTTP Handler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6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9" y="917372"/>
            <a:ext cx="78536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modules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customize requests for resources that are serviced by </a:t>
            </a:r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It can intercept all HTTP requests and apply a custom logic</a:t>
            </a:r>
          </a:p>
          <a:p>
            <a:r>
              <a:rPr lang="en-US" dirty="0" smtClean="0"/>
              <a:t>Steps to create an HTTP Module</a:t>
            </a:r>
          </a:p>
          <a:p>
            <a:pPr lvl="1"/>
            <a:r>
              <a:rPr lang="en-US" dirty="0" smtClean="0"/>
              <a:t>Implement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IHttpModule</a:t>
            </a:r>
            <a:r>
              <a:rPr lang="en-US" dirty="0" smtClean="0"/>
              <a:t> interface</a:t>
            </a:r>
          </a:p>
          <a:p>
            <a:pPr lvl="2"/>
            <a:r>
              <a:rPr lang="en-US" dirty="0" smtClean="0"/>
              <a:t>Subscribe to events you want to intercept,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HttpApplication.BeginRequest</a:t>
            </a:r>
          </a:p>
          <a:p>
            <a:pPr lvl="1"/>
            <a:r>
              <a:rPr lang="en-US" dirty="0" smtClean="0"/>
              <a:t>Register the HTTP module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&lt;modules&gt;</a:t>
            </a:r>
            <a:r>
              <a:rPr lang="en-US" dirty="0" smtClean="0"/>
              <a:t> section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81864"/>
            <a:ext cx="7924800" cy="685800"/>
          </a:xfrm>
        </p:spPr>
        <p:txBody>
          <a:bodyPr/>
          <a:lstStyle/>
          <a:p>
            <a:r>
              <a:rPr lang="en-US" dirty="0" smtClean="0"/>
              <a:t>Writing a HTTP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3621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86328"/>
            <a:ext cx="6858000" cy="41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685800"/>
          </a:xfrm>
        </p:spPr>
        <p:txBody>
          <a:bodyPr/>
          <a:lstStyle/>
          <a:p>
            <a:r>
              <a:rPr lang="en-US" dirty="0" smtClean="0"/>
              <a:t>ASP.NET Common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Major Classes, Namespaces, Web Sites, Web Apps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5257800" cy="2575969"/>
          </a:xfrm>
          <a:prstGeom prst="rect">
            <a:avLst/>
          </a:prstGeom>
          <a:effectLst>
            <a:softEdge rad="3175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62000"/>
            <a:ext cx="2514600" cy="361904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55228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Namespaces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smtClean="0"/>
              <a:t>ASP.NET namespaces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</a:t>
            </a:r>
          </a:p>
          <a:p>
            <a:pPr lvl="2"/>
            <a:r>
              <a:rPr lang="en-US" dirty="0" smtClean="0"/>
              <a:t>Web application main classes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HttpSessionState</a:t>
            </a:r>
            <a:r>
              <a:rPr lang="en-US" dirty="0" smtClean="0"/>
              <a:t>, …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System.Web.Mvc</a:t>
            </a:r>
          </a:p>
          <a:p>
            <a:pPr lvl="2"/>
            <a:r>
              <a:rPr lang="en-US" dirty="0" smtClean="0"/>
              <a:t>MVC classes and framework components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System.Web.UI</a:t>
            </a:r>
          </a:p>
          <a:p>
            <a:pPr lvl="2"/>
            <a:r>
              <a:rPr lang="en-US" dirty="0" smtClean="0"/>
              <a:t>Web Forms UI controls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0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Classes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Base class for the ASP.NET Web apps</a:t>
            </a:r>
            <a:br>
              <a:rPr lang="en-US" sz="2800" dirty="0" smtClean="0"/>
            </a:br>
            <a:r>
              <a:rPr lang="en-US" sz="2800" dirty="0" smtClean="0"/>
              <a:t>(inherited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</a:t>
            </a:r>
            <a:r>
              <a:rPr lang="en-US" sz="2800" dirty="0"/>
              <a:t>all HTTP-specific information about an individual HTTP request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an HTTP request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</a:t>
            </a:r>
            <a:r>
              <a:rPr lang="en-US" sz="2800" dirty="0"/>
              <a:t>an HTTP </a:t>
            </a:r>
            <a:r>
              <a:rPr lang="en-US" sz="2800" dirty="0" smtClean="0"/>
              <a:t>response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38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vs. Web Application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22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in VS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project </a:t>
            </a:r>
            <a:r>
              <a:rPr lang="en-US" dirty="0" smtClean="0"/>
              <a:t>file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.csproj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.sln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compiled dynamically at the Web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precompiled (into multiple assemblies)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Apps in VS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project file</a:t>
            </a:r>
            <a:br>
              <a:rPr lang="en-US" dirty="0" smtClean="0"/>
            </a:br>
            <a:r>
              <a:rPr lang="en-US" dirty="0" smtClean="0"/>
              <a:t>(like any C# project)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Compilation produces an assembly: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bin\*.dll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apps are recommended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55" t="3555" r="64400" b="81334"/>
          <a:stretch/>
        </p:blipFill>
        <p:spPr>
          <a:xfrm>
            <a:off x="3994484" y="1017081"/>
            <a:ext cx="4622132" cy="1245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" r="36775" b="62444"/>
          <a:stretch/>
        </p:blipFill>
        <p:spPr>
          <a:xfrm>
            <a:off x="4363767" y="3934328"/>
            <a:ext cx="4246833" cy="14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5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(5.0)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23900"/>
            <a:ext cx="7975600" cy="598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9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Introduction to ASP.NET</a:t>
            </a:r>
            <a:endParaRPr lang="en-US" dirty="0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6019800" y="6400800"/>
            <a:ext cx="300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088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At the beginning of Internet </a:t>
            </a:r>
            <a:r>
              <a:rPr lang="en-US" dirty="0" smtClean="0"/>
              <a:t>(up to 1997)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CGI, ISAPI </a:t>
            </a:r>
            <a:r>
              <a:rPr lang="en-US" sz="2800" dirty="0" smtClean="0"/>
              <a:t>(for </a:t>
            </a:r>
            <a:r>
              <a:rPr lang="en-US" sz="2800" dirty="0"/>
              <a:t>C, C</a:t>
            </a:r>
            <a:r>
              <a:rPr lang="en-US" sz="2800" dirty="0" smtClean="0"/>
              <a:t>++), PHP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Classic </a:t>
            </a:r>
            <a:r>
              <a:rPr lang="en-US" dirty="0" smtClean="0"/>
              <a:t>/ Legacy ASP (1997-2002)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Based on VB Script, COM</a:t>
            </a:r>
            <a:r>
              <a:rPr lang="en-US" sz="2800" dirty="0"/>
              <a:t>, ADO</a:t>
            </a:r>
            <a:endParaRPr lang="bg-BG" sz="28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1.0 (2002, January 16) – with .NET 1.0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1.1 (2003-2005)</a:t>
            </a:r>
            <a:r>
              <a:rPr lang="bg-BG" dirty="0" smtClean="0"/>
              <a:t> – </a:t>
            </a:r>
            <a:r>
              <a:rPr lang="en-US" dirty="0" smtClean="0"/>
              <a:t>based on .NET 1.1</a:t>
            </a: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</a:t>
            </a:r>
            <a:r>
              <a:rPr lang="en-US" dirty="0"/>
              <a:t>2.0 </a:t>
            </a:r>
            <a:r>
              <a:rPr lang="en-US" dirty="0" smtClean="0"/>
              <a:t>(2005-2007) – based on .NET 2.0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3.5 (2007-2009) – LINQ to SQL, MVC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4.0 (2010) – Entity Framework, MVC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4.5 (2012) – </a:t>
            </a:r>
            <a:r>
              <a:rPr lang="en-US" dirty="0"/>
              <a:t>One ASP.NET (</a:t>
            </a:r>
            <a:r>
              <a:rPr lang="en-US" dirty="0" smtClean="0">
                <a:hlinkClick r:id="rId2"/>
              </a:rPr>
              <a:t>info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(2014) – Redesigned (</a:t>
            </a:r>
            <a:r>
              <a:rPr lang="en-US" dirty="0" smtClean="0">
                <a:hlinkClick r:id="rId3"/>
              </a:rPr>
              <a:t>info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78173" y="1524000"/>
            <a:ext cx="1275618" cy="1219200"/>
            <a:chOff x="6752163" y="2103144"/>
            <a:chExt cx="1580418" cy="1607072"/>
          </a:xfrm>
        </p:grpSpPr>
        <p:pic>
          <p:nvPicPr>
            <p:cNvPr id="77826" name="Picture 2" descr="http://www.stjosephsbns.ie/images/history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5363">
              <a:off x="6752163" y="2103144"/>
              <a:ext cx="1580418" cy="160707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" name="TextBox 1"/>
            <p:cNvSpPr txBox="1"/>
            <p:nvPr/>
          </p:nvSpPr>
          <p:spPr>
            <a:xfrm rot="20359812">
              <a:off x="7130965" y="2739575"/>
              <a:ext cx="968627" cy="36512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1200" b="1" dirty="0" smtClean="0">
                  <a:solidFill>
                    <a:schemeClr val="accent5">
                      <a:lumMod val="50000"/>
                    </a:schemeClr>
                  </a:solidFill>
                </a:rPr>
                <a:t>ASP.NET</a:t>
              </a:r>
              <a:endParaRPr lang="en-US" sz="1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ASP.NET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54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5622"/>
            <a:ext cx="8686800" cy="5791200"/>
          </a:xfrm>
        </p:spPr>
        <p:txBody>
          <a:bodyPr/>
          <a:lstStyle/>
          <a:p>
            <a:pPr marL="360363" indent="-3603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and run few Web applications in Visual Studio to play with ASP.NET, compile and run them: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ASP.NET Web Forms application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/>
              <a:t>ASP.NET </a:t>
            </a:r>
            <a:r>
              <a:rPr lang="en-US" sz="2600" dirty="0" smtClean="0"/>
              <a:t>MVC application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/>
              <a:t>ASP.NET Web </a:t>
            </a:r>
            <a:r>
              <a:rPr lang="en-US" sz="2600" dirty="0" smtClean="0"/>
              <a:t>API application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/>
              <a:t>ASP.NET </a:t>
            </a:r>
            <a:r>
              <a:rPr lang="en-US" sz="2600" dirty="0" smtClean="0"/>
              <a:t>Single Page application (SPA)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Write a simple application to sum numbers in ASP.NET Web Forms and ASP.NET MVC. Submit the code only (without the </a:t>
            </a:r>
            <a:r>
              <a:rPr lang="en-US" sz="2800" dirty="0" err="1" smtClean="0"/>
              <a:t>NuGet</a:t>
            </a:r>
            <a:r>
              <a:rPr lang="en-US" sz="2800" dirty="0" smtClean="0"/>
              <a:t> packages).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* Write an HTTP handler that accepts a text as HTTP GET or POST request and returns as a result the text as PNG image. Map it to process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*.img</a:t>
            </a:r>
            <a:r>
              <a:rPr lang="en-US" sz="2800" dirty="0" smtClean="0"/>
              <a:t> requests.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0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ASP.NET?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ASP.NET</a:t>
            </a:r>
            <a:r>
              <a:rPr lang="en-US" dirty="0" smtClean="0"/>
              <a:t> is a stack of technologies to create web sites, web services and web 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40" y="2178683"/>
            <a:ext cx="8049919" cy="4526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283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ASP.NET: Web Forms vs.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64200"/>
          </a:xfrm>
        </p:spPr>
        <p:txBody>
          <a:bodyPr/>
          <a:lstStyle/>
          <a:p>
            <a:r>
              <a:rPr lang="en-US" dirty="0" smtClean="0"/>
              <a:t>ASP.NET has two major frameworks for Web application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Forms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The traditional component-based approach</a:t>
            </a:r>
          </a:p>
          <a:p>
            <a:pPr lvl="2"/>
            <a:r>
              <a:rPr lang="en-US" dirty="0"/>
              <a:t>Mixes the presentation and presentation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Modern </a:t>
            </a:r>
            <a:r>
              <a:rPr lang="en-US" dirty="0" smtClean="0"/>
              <a:t>approach, more clear and flexible</a:t>
            </a:r>
          </a:p>
          <a:p>
            <a:pPr lvl="2"/>
            <a:r>
              <a:rPr lang="en-US" dirty="0" smtClean="0"/>
              <a:t>MVC architecture, like Ruby-on-Rails and Django</a:t>
            </a:r>
          </a:p>
          <a:p>
            <a:pPr lvl="2"/>
            <a:r>
              <a:rPr lang="en-US" dirty="0" smtClean="0"/>
              <a:t>Testable (test the controllers)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ASP.NET: Web Pages,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Pages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 framework to </a:t>
            </a:r>
            <a:r>
              <a:rPr lang="en-US" dirty="0"/>
              <a:t>combine server code with HTML to create dynamic web </a:t>
            </a:r>
            <a:r>
              <a:rPr lang="en-US" dirty="0" smtClean="0"/>
              <a:t>content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PHP: mix HTML code with C#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Uses the "Razor" templating engine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API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Framework for building </a:t>
            </a:r>
            <a:r>
              <a:rPr lang="en-US" noProof="1" smtClean="0"/>
              <a:t>RESTful</a:t>
            </a:r>
            <a:r>
              <a:rPr lang="en-US" dirty="0" smtClean="0"/>
              <a:t> Web services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Write C# code to handle HTTP requests in REST style (GET / POST / PUT / DELETE requests)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JSON / XML as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6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ASP.NET: </a:t>
            </a:r>
            <a:r>
              <a:rPr lang="en-US" dirty="0" smtClean="0"/>
              <a:t>SPA, </a:t>
            </a:r>
            <a:r>
              <a:rPr lang="en-US" noProof="1" smtClean="0"/>
              <a:t>SignalR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Page Applications (SPA)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Combine Web API with client-side 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Write a HTML5 single page apps with </a:t>
            </a:r>
            <a:r>
              <a:rPr lang="en-US" noProof="1" smtClean="0"/>
              <a:t>jQuery</a:t>
            </a:r>
            <a:r>
              <a:rPr lang="en-US" dirty="0" smtClean="0"/>
              <a:t> / Knockout.js / other JS client-side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Client HTML5 code consumes Web API services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</a:t>
            </a:r>
            <a:r>
              <a:rPr lang="en-US" dirty="0" smtClean="0">
                <a:hlinkClick r:id="rId3"/>
              </a:rPr>
              <a:t>more</a:t>
            </a:r>
            <a:r>
              <a:rPr lang="en-US" dirty="0" smtClean="0"/>
              <a:t>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800" dirty="0" smtClean="0"/>
              <a:t>Real-time </a:t>
            </a:r>
            <a:r>
              <a:rPr lang="en-US" sz="2800" dirty="0" smtClean="0"/>
              <a:t>communication between client (JS) and server (C#) over HTTP through Web </a:t>
            </a:r>
            <a:r>
              <a:rPr lang="en-US" sz="2800" dirty="0" smtClean="0"/>
              <a:t>Sockets</a:t>
            </a:r>
          </a:p>
          <a:p>
            <a:pPr lvl="2"/>
            <a:r>
              <a:rPr lang="en-US" sz="2500" dirty="0" smtClean="0"/>
              <a:t>Server </a:t>
            </a:r>
            <a:r>
              <a:rPr lang="en-US" sz="2500" dirty="0" smtClean="0"/>
              <a:t>C# code can invoke JS functions at the </a:t>
            </a:r>
            <a:r>
              <a:rPr lang="en-US" sz="2500" dirty="0" smtClean="0"/>
              <a:t>client</a:t>
            </a:r>
          </a:p>
          <a:p>
            <a:pPr lvl="2"/>
            <a:r>
              <a:rPr lang="en-US" sz="2700" dirty="0" smtClean="0"/>
              <a:t>Client </a:t>
            </a:r>
            <a:r>
              <a:rPr lang="en-US" sz="2700" dirty="0" smtClean="0"/>
              <a:t>JS </a:t>
            </a:r>
            <a:r>
              <a:rPr lang="en-US" sz="2700" dirty="0"/>
              <a:t>code can invoke </a:t>
            </a:r>
            <a:r>
              <a:rPr lang="en-US" sz="2700" dirty="0" smtClean="0"/>
              <a:t>C# methods </a:t>
            </a:r>
            <a:r>
              <a:rPr lang="en-US" sz="2700" dirty="0"/>
              <a:t>at the </a:t>
            </a:r>
            <a:r>
              <a:rPr lang="en-US" sz="2700" dirty="0" smtClean="0"/>
              <a:t>server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35223"/>
            <a:ext cx="7924800" cy="685800"/>
          </a:xfrm>
        </p:spPr>
        <p:txBody>
          <a:bodyPr/>
          <a:lstStyle/>
          <a:p>
            <a:r>
              <a:rPr lang="en-US" dirty="0" smtClean="0"/>
              <a:t>Simple Web Forms App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96150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10" y="762000"/>
            <a:ext cx="6794379" cy="4278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0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3749</TotalTime>
  <Words>1395</Words>
  <Application>Microsoft Office PowerPoint</Application>
  <PresentationFormat>On-screen Show (4:3)</PresentationFormat>
  <Paragraphs>288</Paragraphs>
  <Slides>40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Cambria</vt:lpstr>
      <vt:lpstr>Comic Sans MS</vt:lpstr>
      <vt:lpstr>Consolas</vt:lpstr>
      <vt:lpstr>Corbel</vt:lpstr>
      <vt:lpstr>Wingdings 2</vt:lpstr>
      <vt:lpstr>Telerik Academy</vt:lpstr>
      <vt:lpstr>Introduction to ASP.NET</vt:lpstr>
      <vt:lpstr>Table of Contents</vt:lpstr>
      <vt:lpstr>Introduction to ASP.NET</vt:lpstr>
      <vt:lpstr>History of ASP.NET</vt:lpstr>
      <vt:lpstr>What is ASP.NET?</vt:lpstr>
      <vt:lpstr>ASP.NET: Web Forms vs. MVC</vt:lpstr>
      <vt:lpstr>ASP.NET: Web Pages, Web API</vt:lpstr>
      <vt:lpstr>ASP.NET: SPA, SignalR</vt:lpstr>
      <vt:lpstr>Simple Web Forms App</vt:lpstr>
      <vt:lpstr>Simple MVC  App</vt:lpstr>
      <vt:lpstr>ASP.NET App Structure</vt:lpstr>
      <vt:lpstr>ASP.NET App Structure</vt:lpstr>
      <vt:lpstr>App_Start</vt:lpstr>
      <vt:lpstr>App_Start (2)</vt:lpstr>
      <vt:lpstr>App_Data</vt:lpstr>
      <vt:lpstr>Web.config</vt:lpstr>
      <vt:lpstr>Web.config (2)</vt:lpstr>
      <vt:lpstr>Web.config – Example</vt:lpstr>
      <vt:lpstr>Global.asax</vt:lpstr>
      <vt:lpstr>ASP.NET App Lifecycle</vt:lpstr>
      <vt:lpstr>ASP.NET App Lifecycle</vt:lpstr>
      <vt:lpstr>ASP.NET App Lifecycle (2)</vt:lpstr>
      <vt:lpstr>ASP.NET App Lifecycle (3)</vt:lpstr>
      <vt:lpstr>ASP.NET App Lifecycle (4)</vt:lpstr>
      <vt:lpstr>ASP.NET App Lifecycle (5)</vt:lpstr>
      <vt:lpstr>ASP.NET App Lifecycle (6)</vt:lpstr>
      <vt:lpstr>Application Lifecycle Events</vt:lpstr>
      <vt:lpstr>App Lifecycle Events</vt:lpstr>
      <vt:lpstr>HTTP Handlers</vt:lpstr>
      <vt:lpstr>Writing a HTTP Handler</vt:lpstr>
      <vt:lpstr>HTTP Modules</vt:lpstr>
      <vt:lpstr>Writing a HTTP Module</vt:lpstr>
      <vt:lpstr>ASP.NET Common Concepts</vt:lpstr>
      <vt:lpstr>ASP.NET Namespaces</vt:lpstr>
      <vt:lpstr>ASP.NET Classes</vt:lpstr>
      <vt:lpstr>Web Site vs. Web Application</vt:lpstr>
      <vt:lpstr>ASP.NET vNext (5.0)</vt:lpstr>
      <vt:lpstr>Introduction to ASP.NET</vt:lpstr>
      <vt:lpstr>Free Trainings @ 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</dc:title>
  <dc:subject>Telerik Software Academy</dc:subject>
  <dc:creator>Svetlin Nakov</dc:creator>
  <cp:keywords>ASP.NET, MVC, WebAPI, Web Pages, web forms, aspx, web development</cp:keywords>
  <cp:lastModifiedBy>Nikolay Kostov</cp:lastModifiedBy>
  <cp:revision>680</cp:revision>
  <dcterms:created xsi:type="dcterms:W3CDTF">2007-12-08T16:03:35Z</dcterms:created>
  <dcterms:modified xsi:type="dcterms:W3CDTF">2014-10-14T14:48:56Z</dcterms:modified>
  <cp:category>web development, .NET, ASP.NET</cp:category>
</cp:coreProperties>
</file>