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46" autoAdjust="0"/>
  </p:normalViewPr>
  <p:slideViewPr>
    <p:cSldViewPr>
      <p:cViewPr varScale="1">
        <p:scale>
          <a:sx n="71" d="100"/>
          <a:sy n="71" d="100"/>
        </p:scale>
        <p:origin x="13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g.wikipedia.org/wiki/%D0%9F%D0%BB%D0%B0%D0%BD%D0%B8%D1%80%D0%B0%D0%BD%D0%B5_%D0%BD%D0%B0_%D1%80%D0%B5%D1%81%D1%83%D1%80%D1%81%D0%B8%D1%82%D0%B5_%D0%BD%D0%B0_%D0%BF%D1%80%D0%B5%D0%B4%D0%BF%D1%80%D0%B8%D1%8F%D1%82%D0%B8%D0%B5%D1%82%D0%BE" TargetMode="External"/><Relationship Id="rId2" Type="http://schemas.openxmlformats.org/officeDocument/2006/relationships/hyperlink" Target="http://bg.wikipedia.org/wiki/%D0%A1%D0%BE%D1%84%D1%82%D1%83%D0%B5%D1%80%D0%BD%D0%BE_%D0%B8%D0%BD%D0%B6%D0%B5%D0%BD%D0%B5%D1%80%D1%81%D1%82%D0%B2%D0%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bg.wikipedia.org/wiki/%D0%A1%D0%BF%D0%B5%D1%86%D0%B8%D0%B0%D0%BB%D0%BD%D0%B8:%D0%9F%D1%80%D0%B8%D0%BD%D0%BE%D1%81%D0%B8/Themagicis" TargetMode="External"/><Relationship Id="rId13" Type="http://schemas.openxmlformats.org/officeDocument/2006/relationships/hyperlink" Target="http://bg.wikipedia.org/w/index.php?title=%D0%9F%D0%BE%D1%82%D1%80%D0%B5%D0%B1%D0%B8%D1%82%D0%B5%D0%BB:Jivkopavlovski&amp;action=edit&amp;redlink=1" TargetMode="External"/><Relationship Id="rId3" Type="http://schemas.openxmlformats.org/officeDocument/2006/relationships/hyperlink" Target="http://bg.wikipedia.org/w/index.php?title=%D0%9F%D0%BE%D1%82%D1%80%D0%B5%D0%B1%D0%B8%D1%82%D0%B5%D0%BB:Flextry&amp;action=edit&amp;redlink=1" TargetMode="External"/><Relationship Id="rId7" Type="http://schemas.openxmlformats.org/officeDocument/2006/relationships/hyperlink" Target="http://bg.wikipedia.org/w/index.php?title=%D0%9F%D0%BE%D1%82%D1%80%D0%B5%D0%B1%D0%B8%D1%82%D0%B5%D0%BB:Themagicis&amp;action=edit&amp;redlink=1" TargetMode="External"/><Relationship Id="rId12" Type="http://schemas.openxmlformats.org/officeDocument/2006/relationships/hyperlink" Target="http://bg.wikipedia.org/wiki/%D0%A1%D0%BF%D0%B5%D1%86%D0%B8%D0%B0%D0%BB%D0%BD%D0%B8:%D0%9F%D1%80%D0%B8%D0%BD%D0%BE%D1%81%D0%B8/_somann" TargetMode="External"/><Relationship Id="rId2" Type="http://schemas.openxmlformats.org/officeDocument/2006/relationships/hyperlink" Target="bg.wikipedia.org" TargetMode="External"/><Relationship Id="rId16" Type="http://schemas.openxmlformats.org/officeDocument/2006/relationships/hyperlink" Target="http://bg.wikipedia.org/wiki/%D0%A1%D0%BF%D0%B5%D1%86%D0%B8%D0%B0%D0%BB%D0%BD%D0%B8:%D0%9F%D1%80%D0%B8%D0%BD%D0%BE%D1%81%D0%B8/_nickyrangel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g.wikipedia.org/wiki/%D0%A1%D0%BF%D0%B5%D1%86%D0%B8%D0%B0%D0%BB%D0%BD%D0%B8:%D0%9F%D1%80%D0%B8%D0%BD%D0%BE%D1%81%D0%B8/_Daniel_Todorov" TargetMode="External"/><Relationship Id="rId11" Type="http://schemas.openxmlformats.org/officeDocument/2006/relationships/hyperlink" Target="http://bg.wikipedia.org/w/index.php?title=%D0%9F%D0%BE%D1%82%D1%80%D0%B5%D0%B1%D0%B8%D1%82%D0%B5%D0%BB:Somann&amp;action=edit&amp;redlink=1" TargetMode="External"/><Relationship Id="rId5" Type="http://schemas.openxmlformats.org/officeDocument/2006/relationships/hyperlink" Target="http://bg.wikipedia.org/w/index.php?title=%D0%9F%D0%BE%D1%82%D1%80%D0%B5%D0%B1%D0%B8%D1%82%D0%B5%D0%BB:Daniel_Todorov&amp;action=edit&amp;redlink=1" TargetMode="External"/><Relationship Id="rId15" Type="http://schemas.openxmlformats.org/officeDocument/2006/relationships/hyperlink" Target="http://bg.wikipedia.org/w/index.php?title=%D0%9F%D0%BE%D1%82%D1%80%D0%B5%D0%B1%D0%B8%D1%82%D0%B5%D0%BB:Nickyrangelov&amp;action=edit&amp;redlink=1" TargetMode="External"/><Relationship Id="rId10" Type="http://schemas.openxmlformats.org/officeDocument/2006/relationships/hyperlink" Target="http://bg.wikipedia.org/wiki/%D0%A1%D0%BF%D0%B5%D1%86%D0%B8%D0%B0%D0%BB%D0%BD%D0%B8:%D0%9F%D1%80%D0%B8%D0%BD%D0%BE%D1%81%D0%B8/GaJleon" TargetMode="External"/><Relationship Id="rId4" Type="http://schemas.openxmlformats.org/officeDocument/2006/relationships/hyperlink" Target="http://bg.wikipedia.org/wiki/%D0%A1%D0%BF%D0%B5%D1%86%D0%B8%D0%B0%D0%BB%D0%BD%D0%B8:%D0%9F%D1%80%D0%B8%D0%BD%D0%BE%D1%81%D0%B8/Flextry" TargetMode="External"/><Relationship Id="rId9" Type="http://schemas.openxmlformats.org/officeDocument/2006/relationships/hyperlink" Target="http://bg.wikipedia.org/w/index.php?title=%D0%9F%D0%BE%D1%82%D1%80%D0%B5%D0%B1%D0%B8%D1%82%D0%B5%D0%BB:GaJleon&amp;action=edit&amp;redlink=1" TargetMode="External"/><Relationship Id="rId14" Type="http://schemas.openxmlformats.org/officeDocument/2006/relationships/hyperlink" Target="http://bg.wikipedia.org/wiki/%D0%A1%D0%BF%D0%B5%D1%86%D0%B8%D0%B0%D0%BB%D0%BD%D0%B8:%D0%9F%D1%80%D0%B8%D0%BD%D0%BE%D1%81%D0%B8/_jivkopavlovski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bg.wikipedia.org/w/index.php?title=%D0%9F%D0%BE%D1%82%D1%80%D0%B5%D0%B1%D0%B8%D1%82%D0%B5%D0%BB:Somann&amp;action=edit&amp;redlink=1" TargetMode="External"/><Relationship Id="rId3" Type="http://schemas.openxmlformats.org/officeDocument/2006/relationships/hyperlink" Target="http://bg.wikipedia.org/wiki/%D0%A1%D0%BE%D1%84%D1%82%D1%83%D0%B5%D1%80%D0%BD%D0%BE_%D0%B8%D0%BD%D0%B6%D0%B5%D0%BD%D0%B5%D1%80%D1%81%D1%82%D0%B2%D0%BE" TargetMode="External"/><Relationship Id="rId7" Type="http://schemas.openxmlformats.org/officeDocument/2006/relationships/hyperlink" Target="http://bg.wikipedia.org/w/index.php?title=%D0%9F%D0%BE%D1%82%D1%80%D0%B5%D0%B1%D0%B8%D1%82%D0%B5%D0%BB:GaJleon&amp;action=edit&amp;redlink=1" TargetMode="External"/><Relationship Id="rId2" Type="http://schemas.openxmlformats.org/officeDocument/2006/relationships/hyperlink" Target="http://bg.wikipedia.org/w/index.php?title=%D0%9F%D0%BE%D1%82%D1%80%D0%B5%D0%B1%D0%B8%D1%82%D0%B5%D0%BB:Flextry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g.wikipedia.org/wiki/%D0%9F%D0%BB%D0%B0%D0%BD%D0%B8%D1%80%D0%B0%D0%BD%D0%B5_%D0%BD%D0%B0_%D1%80%D0%B5%D1%81%D1%83%D1%80%D1%81%D0%B8%D1%82%D0%B5_%D0%BD%D0%B0_%D0%BF%D1%80%D0%B5%D0%B4%D0%BF%D1%80%D0%B8%D1%8F%D1%82%D0%B8%D0%B5%D1%82%D0%BE" TargetMode="External"/><Relationship Id="rId11" Type="http://schemas.openxmlformats.org/officeDocument/2006/relationships/hyperlink" Target="http://bg.wikipedia.org/w/index.php?title=%D0%9F%D0%BE%D1%82%D1%80%D0%B5%D0%B1%D0%B8%D1%82%D0%B5%D0%BB:Nickyrangelov&amp;action=edit&amp;redlink=1" TargetMode="External"/><Relationship Id="rId5" Type="http://schemas.openxmlformats.org/officeDocument/2006/relationships/hyperlink" Target="http://bg.wikipedia.org/w/index.php?title=%D0%9F%D0%BE%D1%82%D1%80%D0%B5%D0%B1%D0%B8%D1%82%D0%B5%D0%BB:Daniel_Todorov&amp;action=edit&amp;redlink=1" TargetMode="External"/><Relationship Id="rId10" Type="http://schemas.openxmlformats.org/officeDocument/2006/relationships/hyperlink" Target="http://bg.wikipedia.org/w/index.php?title=%D0%9F%D0%BE%D1%82%D1%80%D0%B5%D0%B1%D0%B8%D1%82%D0%B5%D0%BB:Jivkopavlovski&amp;action=edit&amp;redlink=1" TargetMode="External"/><Relationship Id="rId4" Type="http://schemas.openxmlformats.org/officeDocument/2006/relationships/hyperlink" Target="http://bg.wikipedia.org/wiki/%D0%9F%D0%BE%D1%82%D1%80%D0%B5%D0%B1%D0%B8%D1%82%D0%B5%D0%BB:Flextry/%D0%A1%D0%BE%D1%84%D1%82%D1%83%D0%B5%D1%80%D0%BD%D0%BE_%D0%B8%D0%BD%D0%B6%D0%B5%D0%BD%D0%B5%D1%80%D1%81%D1%82%D0%B2%D0%BE" TargetMode="External"/><Relationship Id="rId9" Type="http://schemas.openxmlformats.org/officeDocument/2006/relationships/hyperlink" Target="http://bg.wikipedia.org/w/index.php?title=%D0%9F%D0%BE%D1%82%D1%80%D0%B5%D0%B1%D0%B8%D1%82%D0%B5%D0%BB:Themagicis&amp;action=edit&amp;redlink=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g.wikipedia.org/wiki/%D0%A1%D0%BE%D1%84%D1%82%D1%83%D0%B5%D1%80%D0%BD%D0%BE_%D0%B8%D0%BD%D0%B6%D0%B5%D0%BD%D0%B5%D1%80%D1%81%D1%82%D0%B2%D0%BE" TargetMode="External"/><Relationship Id="rId2" Type="http://schemas.openxmlformats.org/officeDocument/2006/relationships/hyperlink" Target="http://bg.wikipedia.org/w/index.php?title=%D0%A1%D0%BE%D1%84%D1%82%D1%83%D0%B5%D1%80%D0%BD%D0%BE_%D0%B8%D0%BD%D0%B6%D0%B5%D0%BD%D0%B5%D1%80%D1%81%D1%82%D0%B2%D0%BE&amp;oldid=561158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g.wikipedia.org/wiki/%D0%9F%D0%BB%D0%B0%D0%BD%D0%B8%D1%80%D0%B0%D0%BD%D0%B5_%D0%BD%D0%B0_%D1%80%D0%B5%D1%81%D1%83%D1%80%D1%81%D0%B8%D1%82%D0%B5_%D0%BD%D0%B0_%D0%BF%D1%80%D0%B5%D0%B4%D0%BF%D1%80%D0%B8%D1%8F%D1%82%D0%B8%D0%B5%D1%82%D0%BE" TargetMode="External"/><Relationship Id="rId4" Type="http://schemas.openxmlformats.org/officeDocument/2006/relationships/hyperlink" Target="http://bg.wikipedia.org/w/index.php?title=%D0%9F%D0%BB%D0%B0%D0%BD%D0%B8%D1%80%D0%B0%D0%BD%D0%B5_%D0%BD%D0%B0_%D1%80%D0%B5%D1%81%D1%83%D1%80%D1%81%D0%B8%D1%82%D0%B5_%D0%BD%D0%B0_%D0%BF%D1%80%D0%B5%D0%B4%D0%BF%D1%80%D0%B8%D1%8F%D1%82%D0%B8%D0%B5%D1%82%D0%BE&amp;oldid=558685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1470025"/>
          </a:xfrm>
        </p:spPr>
        <p:txBody>
          <a:bodyPr/>
          <a:lstStyle/>
          <a:p>
            <a:r>
              <a:rPr lang="bg-BG" smtClean="0"/>
              <a:t>Проект „</a:t>
            </a:r>
            <a:r>
              <a:rPr lang="en-CA" smtClean="0"/>
              <a:t>Wikipedia</a:t>
            </a:r>
            <a:r>
              <a:rPr lang="bg-BG" smtClean="0"/>
              <a:t>“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6400800" cy="1752600"/>
          </a:xfrm>
        </p:spPr>
        <p:txBody>
          <a:bodyPr/>
          <a:lstStyle/>
          <a:p>
            <a:r>
              <a:rPr lang="bg-BG" smtClean="0"/>
              <a:t>ОТБОР: </a:t>
            </a:r>
            <a:r>
              <a:rPr lang="en-CA" smtClean="0"/>
              <a:t>“VANADIUM”</a:t>
            </a:r>
            <a:endParaRPr lang="en-AU"/>
          </a:p>
        </p:txBody>
      </p:sp>
      <p:pic>
        <p:nvPicPr>
          <p:cNvPr id="1026" name="Picture 2" descr="C:\Users\Bressan\Desktop\Vanadium_etch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555544"/>
            <a:ext cx="4008439" cy="354337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Bressan\Desktop\Telerik-Academy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741" y="6098915"/>
            <a:ext cx="2438400" cy="713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65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Autofit/>
          </a:bodyPr>
          <a:lstStyle/>
          <a:p>
            <a:r>
              <a:rPr lang="bg-BG" sz="8800" smtClean="0"/>
              <a:t>КРАЙ</a:t>
            </a:r>
            <a:endParaRPr lang="en-AU" sz="8800"/>
          </a:p>
        </p:txBody>
      </p:sp>
    </p:spTree>
    <p:extLst>
      <p:ext uri="{BB962C8B-B14F-4D97-AF65-F5344CB8AC3E}">
        <p14:creationId xmlns:p14="http://schemas.microsoft.com/office/powerpoint/2010/main" val="221376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Задание</a:t>
            </a:r>
            <a:endParaRPr lang="en-A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999414"/>
              </p:ext>
            </p:extLst>
          </p:nvPr>
        </p:nvGraphicFramePr>
        <p:xfrm>
          <a:off x="457200" y="2133600"/>
          <a:ext cx="8229600" cy="24384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14800"/>
                <a:gridCol w="4114800"/>
              </a:tblGrid>
              <a:tr h="2438400">
                <a:tc>
                  <a:txBody>
                    <a:bodyPr/>
                    <a:lstStyle/>
                    <a:p>
                      <a:pPr algn="ctr"/>
                      <a:r>
                        <a:rPr lang="ru-RU" sz="1800" u="none" strike="noStrike">
                          <a:effectLst/>
                          <a:hlinkClick r:id="rId2" tooltip="Софтуерно инженерство"/>
                        </a:rPr>
                        <a:t>Софтуерно инженерство</a:t>
                      </a:r>
                      <a:r>
                        <a:rPr lang="ru-RU" sz="1800">
                          <a:effectLst/>
                        </a:rPr>
                        <a:t> + основни задачи + етапи от разработката на софтуер + методологии за разработка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u="none" strike="noStrike">
                          <a:effectLst/>
                          <a:hlinkClick r:id="rId3" tooltip="Планиране на ресурсите на предприятието"/>
                        </a:rPr>
                        <a:t>Планиране на ресурсите на предприятието</a:t>
                      </a:r>
                      <a:r>
                        <a:rPr lang="ru-RU" sz="1800">
                          <a:effectLst/>
                        </a:rPr>
                        <a:t> - същност + отговорности на ERP системите + класификация + водещи продукти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1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УЧАСТНИЦИ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smtClean="0"/>
              <a:t>Потребителски имена в </a:t>
            </a:r>
            <a:r>
              <a:rPr lang="en-CA" sz="2400" u="sng" smtClean="0">
                <a:hlinkClick r:id="rId2" action="ppaction://hlinkfile"/>
              </a:rPr>
              <a:t>bg.Wikipedia.org</a:t>
            </a:r>
            <a:r>
              <a:rPr lang="en-CA" sz="2400" smtClean="0"/>
              <a:t> </a:t>
            </a:r>
            <a:r>
              <a:rPr lang="bg-BG" sz="2400" smtClean="0"/>
              <a:t>на участниците в отбора „</a:t>
            </a:r>
            <a:r>
              <a:rPr lang="en-CA" sz="2400" smtClean="0"/>
              <a:t>Vanadium</a:t>
            </a:r>
            <a:r>
              <a:rPr lang="bg-BG" sz="2400" smtClean="0"/>
              <a:t>“ </a:t>
            </a:r>
            <a:r>
              <a:rPr lang="en-CA" sz="2400" smtClean="0"/>
              <a:t>.</a:t>
            </a:r>
            <a:r>
              <a:rPr lang="bg-BG" sz="2400" smtClean="0"/>
              <a:t> Общо 7 участници:</a:t>
            </a:r>
            <a:endParaRPr lang="en-CA" sz="2400" smtClean="0"/>
          </a:p>
          <a:p>
            <a:endParaRPr lang="en-CA" sz="2400"/>
          </a:p>
          <a:p>
            <a:r>
              <a:rPr lang="bg-BG" sz="2400" smtClean="0"/>
              <a:t>Мартин </a:t>
            </a:r>
            <a:r>
              <a:rPr lang="bg-BG" sz="2400"/>
              <a:t>Николов - </a:t>
            </a:r>
            <a:r>
              <a:rPr lang="en-AU" sz="2400" b="1" err="1">
                <a:hlinkClick r:id="rId3" tooltip="Потребител:Flextry (страницата не съществува)"/>
              </a:rPr>
              <a:t>Flextry</a:t>
            </a:r>
            <a:r>
              <a:rPr lang="en-AU" sz="2400"/>
              <a:t> </a:t>
            </a:r>
            <a:r>
              <a:rPr lang="en-AU" sz="2400" smtClean="0"/>
              <a:t>(</a:t>
            </a:r>
            <a:r>
              <a:rPr lang="bg-BG" sz="2400" smtClean="0">
                <a:hlinkClick r:id="rId4" tooltip="Специални:Приноси/Flextry"/>
              </a:rPr>
              <a:t>приноси</a:t>
            </a:r>
            <a:r>
              <a:rPr lang="bg-BG" sz="2400"/>
              <a:t>) </a:t>
            </a:r>
            <a:endParaRPr lang="bg-BG" sz="2400" smtClean="0"/>
          </a:p>
          <a:p>
            <a:r>
              <a:rPr lang="bg-BG" sz="2400" smtClean="0"/>
              <a:t>Даниел Тодоров - </a:t>
            </a:r>
            <a:r>
              <a:rPr lang="en-AU" sz="2400" b="1" smtClean="0">
                <a:hlinkClick r:id="rId5" tooltip="Потребител:Daniel Todorov (страницата не съществува)"/>
              </a:rPr>
              <a:t>Daniel </a:t>
            </a:r>
            <a:r>
              <a:rPr lang="en-AU" sz="2400" b="1" err="1" smtClean="0">
                <a:hlinkClick r:id="rId5" tooltip="Потребител:Daniel Todorov (страницата не съществува)"/>
              </a:rPr>
              <a:t>Todorov</a:t>
            </a:r>
            <a:r>
              <a:rPr lang="en-AU" sz="2400" smtClean="0"/>
              <a:t> (</a:t>
            </a:r>
            <a:r>
              <a:rPr lang="bg-BG" sz="2400" smtClean="0">
                <a:hlinkClick r:id="rId6" tooltip="Специални:Приноси/ Daniel Todorov"/>
              </a:rPr>
              <a:t>приноси</a:t>
            </a:r>
            <a:r>
              <a:rPr lang="bg-BG" sz="2400" smtClean="0"/>
              <a:t>)</a:t>
            </a:r>
          </a:p>
          <a:p>
            <a:r>
              <a:rPr lang="bg-BG" sz="2400"/>
              <a:t>Никола Николов </a:t>
            </a:r>
            <a:r>
              <a:rPr lang="bg-BG" sz="2400" smtClean="0"/>
              <a:t>– </a:t>
            </a:r>
            <a:r>
              <a:rPr lang="en-AU" sz="2400" b="1" smtClean="0">
                <a:hlinkClick r:id="rId7"/>
              </a:rPr>
              <a:t>Themagicis</a:t>
            </a:r>
            <a:r>
              <a:rPr lang="bg-BG" sz="2400" b="1" smtClean="0"/>
              <a:t> </a:t>
            </a:r>
            <a:r>
              <a:rPr lang="bg-BG" sz="2400" smtClean="0"/>
              <a:t>(</a:t>
            </a:r>
            <a:r>
              <a:rPr lang="bg-BG" sz="2400" smtClean="0">
                <a:hlinkClick r:id="rId8"/>
              </a:rPr>
              <a:t>приноси</a:t>
            </a:r>
            <a:r>
              <a:rPr lang="bg-BG" sz="2400" smtClean="0"/>
              <a:t>)</a:t>
            </a:r>
          </a:p>
          <a:p>
            <a:r>
              <a:rPr lang="bg-BG" sz="2400"/>
              <a:t>Людмил Дренков - </a:t>
            </a:r>
            <a:r>
              <a:rPr lang="en-AU" sz="2400" b="1">
                <a:hlinkClick r:id="rId9" tooltip="Потребител:GaJleon (страницата не съществува)"/>
              </a:rPr>
              <a:t>GaJleon</a:t>
            </a:r>
            <a:r>
              <a:rPr lang="en-AU" sz="2400"/>
              <a:t> (</a:t>
            </a:r>
            <a:r>
              <a:rPr lang="bg-BG" sz="2400">
                <a:hlinkClick r:id="rId10" tooltip="Специални:Приноси/GaJleon"/>
              </a:rPr>
              <a:t>приноси</a:t>
            </a:r>
            <a:r>
              <a:rPr lang="bg-BG" sz="2400"/>
              <a:t>)</a:t>
            </a:r>
          </a:p>
          <a:p>
            <a:r>
              <a:rPr lang="bg-BG" sz="2400"/>
              <a:t>Цветомир Ивайлов - </a:t>
            </a:r>
            <a:r>
              <a:rPr lang="en-AU" sz="2400" b="1">
                <a:hlinkClick r:id="rId11" tooltip="Потребител:Somann (страницата не съществува)"/>
              </a:rPr>
              <a:t>somann</a:t>
            </a:r>
            <a:r>
              <a:rPr lang="en-AU" sz="2400"/>
              <a:t> (</a:t>
            </a:r>
            <a:r>
              <a:rPr lang="bg-BG" sz="2400">
                <a:hlinkClick r:id="rId12" tooltip="Специални:Приноси/ somann"/>
              </a:rPr>
              <a:t>приноси</a:t>
            </a:r>
            <a:r>
              <a:rPr lang="bg-BG" sz="2400" smtClean="0"/>
              <a:t>)</a:t>
            </a:r>
          </a:p>
          <a:p>
            <a:r>
              <a:rPr lang="bg-BG" sz="2400" smtClean="0"/>
              <a:t>Живко </a:t>
            </a:r>
            <a:r>
              <a:rPr lang="bg-BG" sz="2400"/>
              <a:t>Павловски - </a:t>
            </a:r>
            <a:r>
              <a:rPr lang="en-AU" sz="2400" b="1" err="1">
                <a:hlinkClick r:id="rId13" tooltip="Потребител:Jivkopavlovski (страницата не съществува)"/>
              </a:rPr>
              <a:t>jivkopavlovski</a:t>
            </a:r>
            <a:r>
              <a:rPr lang="en-AU" sz="2400"/>
              <a:t> </a:t>
            </a:r>
            <a:r>
              <a:rPr lang="en-AU" sz="2400" smtClean="0"/>
              <a:t>(</a:t>
            </a:r>
            <a:r>
              <a:rPr lang="bg-BG" sz="2400" smtClean="0">
                <a:hlinkClick r:id="rId14" tooltip="Специални:Приноси/ jivkopavlovski"/>
              </a:rPr>
              <a:t>приноси</a:t>
            </a:r>
            <a:r>
              <a:rPr lang="bg-BG" sz="2400"/>
              <a:t>)</a:t>
            </a:r>
          </a:p>
          <a:p>
            <a:r>
              <a:rPr lang="bg-BG" sz="2400"/>
              <a:t>Николай Рангелов - </a:t>
            </a:r>
            <a:r>
              <a:rPr lang="en-AU" sz="2400" b="1" err="1">
                <a:hlinkClick r:id="rId15" tooltip="Потребител:Nickyrangelov (страницата не съществува)"/>
              </a:rPr>
              <a:t>nickyrangelov</a:t>
            </a:r>
            <a:r>
              <a:rPr lang="en-AU" sz="2400"/>
              <a:t> </a:t>
            </a:r>
            <a:r>
              <a:rPr lang="en-AU" sz="2400" smtClean="0"/>
              <a:t>(</a:t>
            </a:r>
            <a:r>
              <a:rPr lang="bg-BG" sz="2400" smtClean="0">
                <a:hlinkClick r:id="rId16" tooltip="Специални:Приноси/ nickyrangelov"/>
              </a:rPr>
              <a:t>приноси</a:t>
            </a:r>
            <a:r>
              <a:rPr lang="bg-BG" sz="2400" smtClean="0"/>
              <a:t>)</a:t>
            </a:r>
            <a:endParaRPr lang="bg-BG" sz="2400"/>
          </a:p>
        </p:txBody>
      </p:sp>
    </p:spTree>
    <p:extLst>
      <p:ext uri="{BB962C8B-B14F-4D97-AF65-F5344CB8AC3E}">
        <p14:creationId xmlns:p14="http://schemas.microsoft.com/office/powerpoint/2010/main" val="409687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ПРИНОСИ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bg-BG" sz="2400" smtClean="0"/>
              <a:t>Информация за това кой по коя статия е писал (в случаен ред):</a:t>
            </a:r>
          </a:p>
          <a:p>
            <a:pPr marL="0" indent="0">
              <a:buNone/>
            </a:pPr>
            <a:endParaRPr lang="bg-BG" sz="2400" smtClean="0"/>
          </a:p>
          <a:p>
            <a:r>
              <a:rPr lang="bg-BG" sz="2400" smtClean="0"/>
              <a:t>Мартин Николов </a:t>
            </a:r>
            <a:r>
              <a:rPr lang="bg-BG" sz="2400"/>
              <a:t>- </a:t>
            </a:r>
            <a:r>
              <a:rPr lang="bg-BG" sz="2400" smtClean="0"/>
              <a:t>(</a:t>
            </a:r>
            <a:r>
              <a:rPr lang="en-AU" sz="2400" b="1" smtClean="0">
                <a:hlinkClick r:id="rId2" tooltip="Потребител:Flextry (страницата не съществува)"/>
              </a:rPr>
              <a:t>Flextry</a:t>
            </a:r>
            <a:r>
              <a:rPr lang="bg-BG" sz="2400" smtClean="0"/>
              <a:t>) </a:t>
            </a:r>
            <a:r>
              <a:rPr lang="en-CA" sz="2400" smtClean="0"/>
              <a:t>– </a:t>
            </a:r>
            <a:r>
              <a:rPr lang="bg-BG" sz="2400" smtClean="0">
                <a:hlinkClick r:id="rId3"/>
              </a:rPr>
              <a:t>Софтуерно Инж.</a:t>
            </a:r>
            <a:r>
              <a:rPr lang="en-CA" sz="2400" smtClean="0"/>
              <a:t> </a:t>
            </a:r>
            <a:r>
              <a:rPr lang="bg-BG" sz="2400" smtClean="0"/>
              <a:t>+ редактиране + </a:t>
            </a:r>
            <a:r>
              <a:rPr lang="bg-BG" sz="2400" smtClean="0">
                <a:hlinkClick r:id="rId4"/>
              </a:rPr>
              <a:t>изготвяне на план</a:t>
            </a:r>
            <a:r>
              <a:rPr lang="en-CA" sz="2400" smtClean="0"/>
              <a:t> </a:t>
            </a:r>
            <a:r>
              <a:rPr lang="bg-BG" sz="2400" smtClean="0"/>
              <a:t>+ разпределение на задачи за Софт. Инж.</a:t>
            </a:r>
          </a:p>
          <a:p>
            <a:r>
              <a:rPr lang="bg-BG" sz="2400" smtClean="0"/>
              <a:t>Даниел Тодоров - (</a:t>
            </a:r>
            <a:r>
              <a:rPr lang="en-AU" sz="2400" b="1" smtClean="0">
                <a:hlinkClick r:id="rId5" tooltip="Потребител:Daniel Todorov (страницата не съществува)"/>
              </a:rPr>
              <a:t>Daniel Todorov</a:t>
            </a:r>
            <a:r>
              <a:rPr lang="bg-BG" sz="2400" smtClean="0"/>
              <a:t>)</a:t>
            </a:r>
            <a:r>
              <a:rPr lang="en-CA" sz="2400" smtClean="0"/>
              <a:t> – </a:t>
            </a:r>
            <a:r>
              <a:rPr lang="en-CA" sz="2400" smtClean="0">
                <a:hlinkClick r:id="rId6"/>
              </a:rPr>
              <a:t>ERP</a:t>
            </a:r>
            <a:r>
              <a:rPr lang="en-CA" sz="2400" smtClean="0"/>
              <a:t> + </a:t>
            </a:r>
            <a:r>
              <a:rPr lang="bg-BG" sz="2400" smtClean="0"/>
              <a:t>разпределение на задачи за </a:t>
            </a:r>
            <a:r>
              <a:rPr lang="en-CA" sz="2400" smtClean="0"/>
              <a:t>ERP</a:t>
            </a:r>
            <a:endParaRPr lang="bg-BG" sz="2400" smtClean="0"/>
          </a:p>
          <a:p>
            <a:r>
              <a:rPr lang="bg-BG" sz="2400" smtClean="0"/>
              <a:t>Людмил </a:t>
            </a:r>
            <a:r>
              <a:rPr lang="bg-BG" sz="2400"/>
              <a:t>Дренков - </a:t>
            </a:r>
            <a:r>
              <a:rPr lang="bg-BG" sz="2400" smtClean="0"/>
              <a:t>(</a:t>
            </a:r>
            <a:r>
              <a:rPr lang="en-AU" sz="2400" b="1" smtClean="0">
                <a:hlinkClick r:id="rId7" tooltip="Потребител:GaJleon (страницата не съществува)"/>
              </a:rPr>
              <a:t>GaJleon</a:t>
            </a:r>
            <a:r>
              <a:rPr lang="bg-BG" sz="2400" smtClean="0"/>
              <a:t>)</a:t>
            </a:r>
            <a:r>
              <a:rPr lang="en-CA" sz="2400"/>
              <a:t> </a:t>
            </a:r>
            <a:r>
              <a:rPr lang="en-CA" sz="2400" smtClean="0"/>
              <a:t>– </a:t>
            </a:r>
            <a:r>
              <a:rPr lang="bg-BG" sz="2400" smtClean="0">
                <a:hlinkClick r:id="rId3"/>
              </a:rPr>
              <a:t>Софт. Инж.</a:t>
            </a:r>
            <a:r>
              <a:rPr lang="en-CA" sz="2400" smtClean="0"/>
              <a:t> </a:t>
            </a:r>
            <a:r>
              <a:rPr lang="bg-BG" sz="2400" smtClean="0"/>
              <a:t>+ </a:t>
            </a:r>
            <a:r>
              <a:rPr lang="en-CA" sz="2400" smtClean="0">
                <a:hlinkClick r:id="rId6"/>
              </a:rPr>
              <a:t>ERP</a:t>
            </a:r>
            <a:endParaRPr lang="bg-BG" sz="2400"/>
          </a:p>
          <a:p>
            <a:r>
              <a:rPr lang="bg-BG" sz="2400"/>
              <a:t>Цветомир Ивайлов - </a:t>
            </a:r>
            <a:r>
              <a:rPr lang="bg-BG" sz="2400" smtClean="0"/>
              <a:t>(</a:t>
            </a:r>
            <a:r>
              <a:rPr lang="en-AU" sz="2400" b="1" smtClean="0">
                <a:hlinkClick r:id="rId8" tooltip="Потребител:Somann (страницата не съществува)"/>
              </a:rPr>
              <a:t>somann</a:t>
            </a:r>
            <a:r>
              <a:rPr lang="bg-BG" sz="2400" smtClean="0"/>
              <a:t>)</a:t>
            </a:r>
            <a:r>
              <a:rPr lang="en-CA" sz="2400" smtClean="0"/>
              <a:t> – </a:t>
            </a:r>
            <a:r>
              <a:rPr lang="bg-BG" sz="2400" smtClean="0">
                <a:hlinkClick r:id="rId3"/>
              </a:rPr>
              <a:t>Софтуерно Инж.</a:t>
            </a:r>
            <a:endParaRPr lang="bg-BG" sz="2400" smtClean="0"/>
          </a:p>
          <a:p>
            <a:r>
              <a:rPr lang="bg-BG" sz="2400"/>
              <a:t>Никола </a:t>
            </a:r>
            <a:r>
              <a:rPr lang="bg-BG" sz="2400" smtClean="0"/>
              <a:t>Николов – (</a:t>
            </a:r>
            <a:r>
              <a:rPr lang="en-AU" sz="2400" b="1" smtClean="0">
                <a:hlinkClick r:id="rId9"/>
              </a:rPr>
              <a:t>Themagicis</a:t>
            </a:r>
            <a:r>
              <a:rPr lang="bg-BG" sz="2400" smtClean="0"/>
              <a:t>) </a:t>
            </a:r>
            <a:r>
              <a:rPr lang="en-CA" sz="2400" smtClean="0"/>
              <a:t>–</a:t>
            </a:r>
            <a:r>
              <a:rPr lang="bg-BG" sz="2400" smtClean="0"/>
              <a:t> </a:t>
            </a:r>
            <a:r>
              <a:rPr lang="bg-BG" sz="2400" smtClean="0">
                <a:hlinkClick r:id="rId3"/>
              </a:rPr>
              <a:t>Софтуерно </a:t>
            </a:r>
            <a:r>
              <a:rPr lang="bg-BG" sz="2400">
                <a:hlinkClick r:id="rId3"/>
              </a:rPr>
              <a:t>Инж</a:t>
            </a:r>
            <a:r>
              <a:rPr lang="bg-BG" sz="2400" smtClean="0">
                <a:hlinkClick r:id="rId3"/>
              </a:rPr>
              <a:t>.</a:t>
            </a:r>
            <a:r>
              <a:rPr lang="bg-BG" sz="2400" smtClean="0"/>
              <a:t> + редактиране</a:t>
            </a:r>
          </a:p>
          <a:p>
            <a:r>
              <a:rPr lang="bg-BG" sz="2400"/>
              <a:t>Живко Павловски - (</a:t>
            </a:r>
            <a:r>
              <a:rPr lang="en-AU" sz="2400" b="1">
                <a:hlinkClick r:id="rId10" tooltip="Потребител:Jivkopavlovski (страницата не съществува)"/>
              </a:rPr>
              <a:t>jivkopavlovski</a:t>
            </a:r>
            <a:r>
              <a:rPr lang="bg-BG" sz="2400"/>
              <a:t>)</a:t>
            </a:r>
            <a:r>
              <a:rPr lang="en-CA" sz="2400"/>
              <a:t> </a:t>
            </a:r>
            <a:r>
              <a:rPr lang="bg-BG" sz="2400"/>
              <a:t>– няма приноси</a:t>
            </a:r>
          </a:p>
          <a:p>
            <a:r>
              <a:rPr lang="bg-BG" sz="2400"/>
              <a:t>Николай Рангелов - (</a:t>
            </a:r>
            <a:r>
              <a:rPr lang="en-AU" sz="2400" b="1">
                <a:hlinkClick r:id="rId11" tooltip="Потребител:Nickyrangelov (страницата не съществува)"/>
              </a:rPr>
              <a:t>nickyrangelov</a:t>
            </a:r>
            <a:r>
              <a:rPr lang="bg-BG" sz="2400"/>
              <a:t>) – няма </a:t>
            </a:r>
            <a:r>
              <a:rPr lang="bg-BG" sz="2400" smtClean="0"/>
              <a:t>приноси</a:t>
            </a:r>
            <a:endParaRPr lang="bg-BG" sz="24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943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bg-BG" sz="1800" smtClean="0"/>
              <a:t>* Принос „редактиране“ – участник е редактирал (поправял грешки) на статия на свой/и колега/и.</a:t>
            </a:r>
            <a:endParaRPr lang="bg-BG" sz="1800"/>
          </a:p>
        </p:txBody>
      </p:sp>
    </p:spTree>
    <p:extLst>
      <p:ext uri="{BB962C8B-B14F-4D97-AF65-F5344CB8AC3E}">
        <p14:creationId xmlns:p14="http://schemas.microsoft.com/office/powerpoint/2010/main" val="49639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mtClean="0"/>
              <a:t>ПОКАЗВАНЕ НА ПРОМЕНИТЕ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b="1" u="sng" smtClean="0"/>
              <a:t>Софтуерно инженерство:</a:t>
            </a:r>
          </a:p>
          <a:p>
            <a:pPr>
              <a:buFontTx/>
              <a:buChar char="-"/>
            </a:pPr>
            <a:r>
              <a:rPr lang="bg-BG" smtClean="0">
                <a:hlinkClick r:id="rId2"/>
              </a:rPr>
              <a:t>ПРЕДИ</a:t>
            </a:r>
            <a:endParaRPr lang="bg-BG" smtClean="0"/>
          </a:p>
          <a:p>
            <a:pPr>
              <a:buFontTx/>
              <a:buChar char="-"/>
            </a:pPr>
            <a:r>
              <a:rPr lang="bg-BG" smtClean="0">
                <a:hlinkClick r:id="rId3"/>
              </a:rPr>
              <a:t>СЕГА</a:t>
            </a:r>
            <a:endParaRPr lang="bg-BG" smtClean="0"/>
          </a:p>
          <a:p>
            <a:pPr>
              <a:buFontTx/>
              <a:buChar char="-"/>
            </a:pPr>
            <a:endParaRPr lang="bg-BG" smtClean="0"/>
          </a:p>
          <a:p>
            <a:pPr marL="0" indent="0">
              <a:buNone/>
            </a:pPr>
            <a:r>
              <a:rPr lang="ru-RU" b="1" u="sng" smtClean="0"/>
              <a:t>Планиране </a:t>
            </a:r>
            <a:r>
              <a:rPr lang="ru-RU" b="1" u="sng"/>
              <a:t>на ресурсите на </a:t>
            </a:r>
            <a:r>
              <a:rPr lang="ru-RU" b="1" u="sng" smtClean="0"/>
              <a:t>предприятието</a:t>
            </a:r>
            <a:r>
              <a:rPr lang="en-CA" b="1" u="sng" smtClean="0"/>
              <a:t>:</a:t>
            </a:r>
          </a:p>
          <a:p>
            <a:pPr>
              <a:buFontTx/>
              <a:buChar char="-"/>
            </a:pPr>
            <a:r>
              <a:rPr lang="bg-BG" smtClean="0">
                <a:hlinkClick r:id="rId4"/>
              </a:rPr>
              <a:t>ПРЕДИ</a:t>
            </a:r>
            <a:endParaRPr lang="bg-BG" smtClean="0"/>
          </a:p>
          <a:p>
            <a:pPr>
              <a:buFontTx/>
              <a:buChar char="-"/>
            </a:pPr>
            <a:r>
              <a:rPr lang="bg-BG" smtClean="0">
                <a:hlinkClick r:id="rId5"/>
              </a:rPr>
              <a:t>СЕГА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241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6683"/>
            <a:ext cx="8229600" cy="2124635"/>
          </a:xfrm>
        </p:spPr>
        <p:txBody>
          <a:bodyPr>
            <a:normAutofit/>
          </a:bodyPr>
          <a:lstStyle/>
          <a:p>
            <a:r>
              <a:rPr lang="bg-BG" smtClean="0"/>
              <a:t>Софтуерно инженерство – </a:t>
            </a:r>
            <a:br>
              <a:rPr lang="bg-BG" smtClean="0"/>
            </a:br>
            <a:r>
              <a:rPr lang="bg-BG" smtClean="0"/>
              <a:t>добавени точки (параграфи)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22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7918"/>
            <a:ext cx="8229600" cy="6629400"/>
          </a:xfrm>
        </p:spPr>
        <p:txBody>
          <a:bodyPr>
            <a:noAutofit/>
          </a:bodyPr>
          <a:lstStyle/>
          <a:p>
            <a:r>
              <a:rPr lang="ru-RU" sz="2100" smtClean="0"/>
              <a:t>1. </a:t>
            </a:r>
            <a:r>
              <a:rPr lang="ru-RU" sz="2100"/>
              <a:t>Разработка на софтуер</a:t>
            </a:r>
          </a:p>
          <a:p>
            <a:pPr lvl="1"/>
            <a:r>
              <a:rPr lang="ru-RU" sz="1900"/>
              <a:t>1.1 Основни задачи</a:t>
            </a:r>
          </a:p>
          <a:p>
            <a:pPr lvl="2"/>
            <a:r>
              <a:rPr lang="ru-RU" sz="1500"/>
              <a:t>1.1.1 Планиране</a:t>
            </a:r>
          </a:p>
          <a:p>
            <a:pPr lvl="2"/>
            <a:r>
              <a:rPr lang="ru-RU" sz="1500"/>
              <a:t>1.1.2 </a:t>
            </a:r>
            <a:r>
              <a:rPr lang="bg-BG" sz="1500" smtClean="0"/>
              <a:t>Архитектура, и</a:t>
            </a:r>
            <a:r>
              <a:rPr lang="ru-RU" sz="1500" smtClean="0"/>
              <a:t>мплементация</a:t>
            </a:r>
            <a:r>
              <a:rPr lang="ru-RU" sz="1500"/>
              <a:t>, тестване и документация</a:t>
            </a:r>
          </a:p>
          <a:p>
            <a:pPr lvl="2"/>
            <a:r>
              <a:rPr lang="ru-RU" sz="1500"/>
              <a:t>1.1.3 Внедряване и поддръжка</a:t>
            </a:r>
          </a:p>
          <a:p>
            <a:r>
              <a:rPr lang="ru-RU" sz="2000" smtClean="0"/>
              <a:t>2. </a:t>
            </a:r>
            <a:r>
              <a:rPr lang="ru-RU" sz="2000"/>
              <a:t>Етапи от разработката на </a:t>
            </a:r>
            <a:r>
              <a:rPr lang="ru-RU" sz="2000" smtClean="0"/>
              <a:t>софтуер</a:t>
            </a:r>
          </a:p>
          <a:p>
            <a:pPr lvl="1">
              <a:buFontTx/>
              <a:buChar char="-"/>
            </a:pPr>
            <a:r>
              <a:rPr lang="ru-RU" sz="1500"/>
              <a:t>2.1 Анализ на </a:t>
            </a:r>
            <a:r>
              <a:rPr lang="ru-RU" sz="1500" smtClean="0"/>
              <a:t>изискванията         - </a:t>
            </a:r>
            <a:r>
              <a:rPr lang="ru-RU" sz="1500"/>
              <a:t>2.2 Спецификация </a:t>
            </a:r>
            <a:endParaRPr lang="ru-RU" sz="1500" smtClean="0"/>
          </a:p>
          <a:p>
            <a:pPr lvl="1">
              <a:buFontTx/>
              <a:buChar char="-"/>
            </a:pPr>
            <a:r>
              <a:rPr lang="ru-RU" sz="1500" smtClean="0"/>
              <a:t>2.3 Архитектура                               - </a:t>
            </a:r>
            <a:r>
              <a:rPr lang="ru-RU" sz="1500"/>
              <a:t>2.4 Дизайн </a:t>
            </a:r>
          </a:p>
          <a:p>
            <a:pPr lvl="1">
              <a:buFontTx/>
              <a:buChar char="-"/>
            </a:pPr>
            <a:r>
              <a:rPr lang="ru-RU" sz="1500" smtClean="0"/>
              <a:t>2.5 </a:t>
            </a:r>
            <a:r>
              <a:rPr lang="bg-BG" sz="1500" smtClean="0"/>
              <a:t>Писане на програмен код      - </a:t>
            </a:r>
            <a:r>
              <a:rPr lang="ru-RU" sz="1500" smtClean="0"/>
              <a:t>2.6 Тестване</a:t>
            </a:r>
            <a:endParaRPr lang="ru-RU" sz="1500"/>
          </a:p>
          <a:p>
            <a:pPr lvl="1">
              <a:buFontTx/>
              <a:buChar char="-"/>
            </a:pPr>
            <a:r>
              <a:rPr lang="ru-RU" sz="1500" smtClean="0"/>
              <a:t>2.7 Дебъгване                                  - </a:t>
            </a:r>
            <a:r>
              <a:rPr lang="ru-RU" sz="1500"/>
              <a:t>2.8 </a:t>
            </a:r>
            <a:r>
              <a:rPr lang="ru-RU" sz="1500" smtClean="0"/>
              <a:t>Внедряване</a:t>
            </a:r>
          </a:p>
          <a:p>
            <a:pPr lvl="1">
              <a:buFontTx/>
              <a:buChar char="-"/>
            </a:pPr>
            <a:r>
              <a:rPr lang="ru-RU" sz="1500" smtClean="0"/>
              <a:t>2.9 Поддръжка</a:t>
            </a:r>
          </a:p>
          <a:p>
            <a:pPr marL="457200" lvl="1" indent="0">
              <a:buNone/>
            </a:pPr>
            <a:r>
              <a:rPr lang="ru-RU" sz="2100"/>
              <a:t>3</a:t>
            </a:r>
            <a:r>
              <a:rPr lang="ru-RU" sz="2100" smtClean="0"/>
              <a:t>. Процеси </a:t>
            </a:r>
            <a:r>
              <a:rPr lang="ru-RU" sz="2100"/>
              <a:t>на разработка на софтуер</a:t>
            </a:r>
          </a:p>
          <a:p>
            <a:pPr lvl="1"/>
            <a:r>
              <a:rPr lang="ru-RU" sz="1900"/>
              <a:t>3.1 Методологии</a:t>
            </a:r>
          </a:p>
          <a:p>
            <a:pPr lvl="2"/>
            <a:r>
              <a:rPr lang="ru-RU" sz="1500"/>
              <a:t>3.1.1 Водопаден модел</a:t>
            </a:r>
          </a:p>
          <a:p>
            <a:pPr lvl="2"/>
            <a:r>
              <a:rPr lang="ru-RU" sz="1500"/>
              <a:t>3.1.2 Спирален модел</a:t>
            </a:r>
          </a:p>
          <a:p>
            <a:pPr lvl="2"/>
            <a:r>
              <a:rPr lang="ru-RU" sz="1500"/>
              <a:t>3.1.3 Scrum методология</a:t>
            </a:r>
          </a:p>
          <a:p>
            <a:pPr lvl="2"/>
            <a:r>
              <a:rPr lang="ru-RU" sz="1500"/>
              <a:t>3.1.4 Гъвкава методология</a:t>
            </a:r>
          </a:p>
          <a:p>
            <a:pPr lvl="2"/>
            <a:r>
              <a:rPr lang="ru-RU" sz="1500"/>
              <a:t>3.1.5 V-образен </a:t>
            </a:r>
            <a:r>
              <a:rPr lang="ru-RU" sz="1500" smtClean="0"/>
              <a:t>модел</a:t>
            </a:r>
          </a:p>
          <a:p>
            <a:pPr lvl="2"/>
            <a:r>
              <a:rPr lang="ru-RU" sz="1500"/>
              <a:t>3.1.6 Бърза разработка на приложения</a:t>
            </a:r>
          </a:p>
          <a:p>
            <a:pPr lvl="2"/>
            <a:r>
              <a:rPr lang="ru-RU" sz="1500"/>
              <a:t>3.1.7 Итеративно и постепеннo развитие</a:t>
            </a:r>
          </a:p>
          <a:p>
            <a:pPr lvl="2"/>
            <a:r>
              <a:rPr lang="ru-RU" sz="1500"/>
              <a:t>3.1.8 Писане на код и фиксиране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36380"/>
              </p:ext>
            </p:extLst>
          </p:nvPr>
        </p:nvGraphicFramePr>
        <p:xfrm>
          <a:off x="5867400" y="152400"/>
          <a:ext cx="3048000" cy="914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bg-BG" smtClean="0"/>
                        <a:t>+</a:t>
                      </a:r>
                      <a:r>
                        <a:rPr lang="bg-BG" baseline="0" smtClean="0"/>
                        <a:t> превод и добавяне на картинки (схеми) от английските статии</a:t>
                      </a:r>
                      <a:endParaRPr lang="en-A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8519"/>
            <a:ext cx="8229600" cy="2620962"/>
          </a:xfrm>
        </p:spPr>
        <p:txBody>
          <a:bodyPr>
            <a:normAutofit fontScale="90000"/>
          </a:bodyPr>
          <a:lstStyle/>
          <a:p>
            <a:r>
              <a:rPr lang="bg-BG"/>
              <a:t>Планиране на ресурсите на </a:t>
            </a:r>
            <a:r>
              <a:rPr lang="bg-BG" smtClean="0"/>
              <a:t>предприятието – </a:t>
            </a:r>
            <a:br>
              <a:rPr lang="bg-BG" smtClean="0"/>
            </a:br>
            <a:r>
              <a:rPr lang="bg-BG" smtClean="0"/>
              <a:t>добавени точки (параграфи)</a:t>
            </a:r>
            <a:r>
              <a:rPr lang="bg-BG"/>
              <a:t/>
            </a:r>
            <a:br>
              <a:rPr lang="bg-BG"/>
            </a:b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23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66700"/>
            <a:ext cx="8229600" cy="6324600"/>
          </a:xfrm>
        </p:spPr>
        <p:txBody>
          <a:bodyPr>
            <a:normAutofit fontScale="55000" lnSpcReduction="20000"/>
          </a:bodyPr>
          <a:lstStyle/>
          <a:p>
            <a:r>
              <a:rPr lang="ru-RU" smtClean="0"/>
              <a:t>1. </a:t>
            </a:r>
            <a:r>
              <a:rPr lang="ru-RU"/>
              <a:t>История</a:t>
            </a:r>
          </a:p>
          <a:p>
            <a:pPr lvl="1"/>
            <a:r>
              <a:rPr lang="ru-RU"/>
              <a:t>1.1 Произход на ERP системите</a:t>
            </a:r>
          </a:p>
          <a:p>
            <a:pPr lvl="1"/>
            <a:r>
              <a:rPr lang="ru-RU"/>
              <a:t>1.2 Развитие</a:t>
            </a:r>
          </a:p>
          <a:p>
            <a:r>
              <a:rPr lang="ru-RU" smtClean="0"/>
              <a:t>2. </a:t>
            </a:r>
            <a:r>
              <a:rPr lang="ru-RU"/>
              <a:t>Интегриране</a:t>
            </a:r>
          </a:p>
          <a:p>
            <a:r>
              <a:rPr lang="ru-RU" smtClean="0"/>
              <a:t>3. </a:t>
            </a:r>
            <a:r>
              <a:rPr lang="ru-RU"/>
              <a:t>Характеристики</a:t>
            </a:r>
          </a:p>
          <a:p>
            <a:r>
              <a:rPr lang="ru-RU" smtClean="0"/>
              <a:t>4. </a:t>
            </a:r>
            <a:r>
              <a:rPr lang="ru-RU"/>
              <a:t>Функционалности</a:t>
            </a:r>
          </a:p>
          <a:p>
            <a:r>
              <a:rPr lang="ru-RU" smtClean="0"/>
              <a:t>5. </a:t>
            </a:r>
            <a:r>
              <a:rPr lang="ru-RU"/>
              <a:t>Компоненти</a:t>
            </a:r>
          </a:p>
          <a:p>
            <a:r>
              <a:rPr lang="ru-RU" smtClean="0"/>
              <a:t>6. </a:t>
            </a:r>
            <a:r>
              <a:rPr lang="ru-RU"/>
              <a:t>Най-добри практики</a:t>
            </a:r>
          </a:p>
          <a:p>
            <a:r>
              <a:rPr lang="ru-RU" smtClean="0"/>
              <a:t>7. </a:t>
            </a:r>
            <a:r>
              <a:rPr lang="ru-RU"/>
              <a:t>Модулност</a:t>
            </a:r>
          </a:p>
          <a:p>
            <a:r>
              <a:rPr lang="ru-RU" smtClean="0"/>
              <a:t>8. </a:t>
            </a:r>
            <a:r>
              <a:rPr lang="ru-RU"/>
              <a:t>Начини за обединяване на информацията</a:t>
            </a:r>
          </a:p>
          <a:p>
            <a:r>
              <a:rPr lang="ru-RU" smtClean="0"/>
              <a:t>9. </a:t>
            </a:r>
            <a:r>
              <a:rPr lang="ru-RU"/>
              <a:t>Имплементация</a:t>
            </a:r>
          </a:p>
          <a:p>
            <a:pPr lvl="1"/>
            <a:r>
              <a:rPr lang="ru-RU"/>
              <a:t>9.1 Подготовка</a:t>
            </a:r>
          </a:p>
          <a:p>
            <a:pPr lvl="1"/>
            <a:r>
              <a:rPr lang="ru-RU"/>
              <a:t>9.2 Конфигуриране</a:t>
            </a:r>
          </a:p>
          <a:p>
            <a:pPr lvl="1"/>
            <a:r>
              <a:rPr lang="ru-RU"/>
              <a:t>9.3 Персонализиране</a:t>
            </a:r>
          </a:p>
          <a:p>
            <a:pPr lvl="1"/>
            <a:r>
              <a:rPr lang="ru-RU"/>
              <a:t>9.4 Разширения</a:t>
            </a:r>
          </a:p>
          <a:p>
            <a:pPr lvl="1"/>
            <a:r>
              <a:rPr lang="ru-RU"/>
              <a:t>9.5 Прехвърляне на информация</a:t>
            </a:r>
          </a:p>
          <a:p>
            <a:r>
              <a:rPr lang="ru-RU" smtClean="0"/>
              <a:t>10. </a:t>
            </a:r>
            <a:r>
              <a:rPr lang="ru-RU"/>
              <a:t>Сравнителна характеристика</a:t>
            </a:r>
          </a:p>
          <a:p>
            <a:pPr lvl="1"/>
            <a:r>
              <a:rPr lang="ru-RU"/>
              <a:t>10.1 Предимства</a:t>
            </a:r>
          </a:p>
          <a:p>
            <a:pPr lvl="1"/>
            <a:r>
              <a:rPr lang="ru-RU"/>
              <a:t>10.2 Ползи</a:t>
            </a:r>
          </a:p>
          <a:p>
            <a:pPr lvl="1"/>
            <a:r>
              <a:rPr lang="ru-RU"/>
              <a:t>10.3 Недостатъци</a:t>
            </a:r>
          </a:p>
          <a:p>
            <a:r>
              <a:rPr lang="ru-RU" smtClean="0"/>
              <a:t>11. </a:t>
            </a:r>
            <a:r>
              <a:rPr lang="ru-RU"/>
              <a:t>Списък със софтуерни пакети за планиране ресурсите на предприятието</a:t>
            </a:r>
          </a:p>
          <a:p>
            <a:pPr lvl="1"/>
            <a:r>
              <a:rPr lang="ru-RU"/>
              <a:t>11.1 Безпланет ERP софтуер с отворен код</a:t>
            </a:r>
          </a:p>
          <a:p>
            <a:pPr lvl="1"/>
            <a:r>
              <a:rPr lang="ru-RU"/>
              <a:t>11.2 Платен ERP софтуер</a:t>
            </a:r>
          </a:p>
          <a:p>
            <a:r>
              <a:rPr lang="ru-RU" smtClean="0"/>
              <a:t>12. </a:t>
            </a:r>
            <a:r>
              <a:rPr lang="ru-RU"/>
              <a:t>Източници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7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77</TotalTime>
  <Words>295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Проект „Wikipedia“</vt:lpstr>
      <vt:lpstr>Задание</vt:lpstr>
      <vt:lpstr>УЧАСТНИЦИ</vt:lpstr>
      <vt:lpstr>ПРИНОСИ</vt:lpstr>
      <vt:lpstr>ПОКАЗВАНЕ НА ПРОМЕНИТЕ</vt:lpstr>
      <vt:lpstr>Софтуерно инженерство –  добавени точки (параграфи)</vt:lpstr>
      <vt:lpstr>PowerPoint Presentation</vt:lpstr>
      <vt:lpstr>Планиране на ресурсите на предприятието –  добавени точки (параграфи) </vt:lpstr>
      <vt:lpstr>PowerPoint Presentation</vt:lpstr>
      <vt:lpstr>КРАЙ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„Wikipedia“</dc:title>
  <dc:creator>Bressan</dc:creator>
  <cp:lastModifiedBy>Bressan</cp:lastModifiedBy>
  <cp:revision>21</cp:revision>
  <dcterms:created xsi:type="dcterms:W3CDTF">2006-08-16T00:00:00Z</dcterms:created>
  <dcterms:modified xsi:type="dcterms:W3CDTF">2013-09-09T13:12:10Z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