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8" r:id="rId12"/>
    <p:sldId id="277" r:id="rId13"/>
    <p:sldId id="285" r:id="rId14"/>
    <p:sldId id="269" r:id="rId15"/>
    <p:sldId id="278" r:id="rId16"/>
    <p:sldId id="287" r:id="rId17"/>
    <p:sldId id="270" r:id="rId18"/>
    <p:sldId id="274" r:id="rId19"/>
    <p:sldId id="282" r:id="rId20"/>
    <p:sldId id="288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hyperlink" Target="http://clouddevcourse.telerik.com/" TargetMode="External"/><Relationship Id="rId20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www.bgcoder.com/" TargetMode="External"/><Relationship Id="rId11" Type="http://schemas.openxmlformats.org/officeDocument/2006/relationships/hyperlink" Target="http://www.nakov.com/" TargetMode="External"/><Relationship Id="rId12" Type="http://schemas.openxmlformats.org/officeDocument/2006/relationships/hyperlink" Target="http://codecourse.telerik.com/" TargetMode="External"/><Relationship Id="rId13" Type="http://schemas.openxmlformats.org/officeDocument/2006/relationships/hyperlink" Target="http://algoacademy.telerik.com/" TargetMode="External"/><Relationship Id="rId14" Type="http://schemas.openxmlformats.org/officeDocument/2006/relationships/hyperlink" Target="http://aspnetcourse.telerik.com/" TargetMode="External"/><Relationship Id="rId15" Type="http://schemas.openxmlformats.org/officeDocument/2006/relationships/hyperlink" Target="http://academy.telerik.com/" TargetMode="External"/><Relationship Id="rId16" Type="http://schemas.openxmlformats.org/officeDocument/2006/relationships/hyperlink" Target="http://mobiledevcourse.telerik.com/" TargetMode="External"/><Relationship Id="rId17" Type="http://schemas.openxmlformats.org/officeDocument/2006/relationships/hyperlink" Target="http://www.introprogramming.info/" TargetMode="External"/><Relationship Id="rId18" Type="http://schemas.openxmlformats.org/officeDocument/2006/relationships/hyperlink" Target="http://www.minkov.it/" TargetMode="External"/><Relationship Id="rId19" Type="http://schemas.openxmlformats.org/officeDocument/2006/relationships/hyperlink" Target="http://www.nikolay.it/" TargetMode="External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orums.academy.telerik.com/" TargetMode="External"/><Relationship Id="rId3" Type="http://schemas.openxmlformats.org/officeDocument/2006/relationships/hyperlink" Target="http://kursove-uroci-knigi-obuchenie-programirane-web-design-csharp.info/" TargetMode="External"/><Relationship Id="rId4" Type="http://schemas.openxmlformats.org/officeDocument/2006/relationships/hyperlink" Target="http://www.telerik-kids.com/" TargetMode="External"/><Relationship Id="rId5" Type="http://schemas.openxmlformats.org/officeDocument/2006/relationships/hyperlink" Target="http://seocourse.telerik.com/" TargetMode="External"/><Relationship Id="rId6" Type="http://schemas.openxmlformats.org/officeDocument/2006/relationships/hyperlink" Target="http://html5course.telerik.com/" TargetMode="External"/><Relationship Id="rId7" Type="http://schemas.openxmlformats.org/officeDocument/2006/relationships/hyperlink" Target="http://schoolacademy.telerik.com/" TargetMode="External"/><Relationship Id="rId8" Type="http://schemas.openxmlformats.org/officeDocument/2006/relationships/hyperlink" Target="http://mvc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7C8A6A1-52DE-4353-9A6A-34B3E215F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6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750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ngodb.org/download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NoSQL Databases and 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the JSON-stores world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databases save data in non-relational way</a:t>
            </a:r>
          </a:p>
          <a:p>
            <a:pPr lvl="1"/>
            <a:r>
              <a:rPr lang="en-US" dirty="0" smtClean="0"/>
              <a:t>The data is stored in many documents</a:t>
            </a:r>
          </a:p>
          <a:p>
            <a:pPr lvl="1"/>
            <a:r>
              <a:rPr lang="en-US" dirty="0" smtClean="0"/>
              <a:t>Records in a document can be different</a:t>
            </a:r>
          </a:p>
          <a:p>
            <a:pPr lvl="1"/>
            <a:r>
              <a:rPr lang="en-US" dirty="0" smtClean="0"/>
              <a:t>Documents can have nested documents</a:t>
            </a:r>
          </a:p>
          <a:p>
            <a:r>
              <a:rPr lang="en-US" dirty="0" smtClean="0"/>
              <a:t>NoSQL databases provide simplicity of design and availability</a:t>
            </a:r>
          </a:p>
          <a:p>
            <a:r>
              <a:rPr lang="en-US" dirty="0" smtClean="0"/>
              <a:t>Used mostly when in need to keep big data or in real-time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5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4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060"/>
            <a:ext cx="8686800" cy="5258540"/>
          </a:xfrm>
        </p:spPr>
        <p:txBody>
          <a:bodyPr/>
          <a:lstStyle/>
          <a:p>
            <a:r>
              <a:rPr lang="en-US" dirty="0" smtClean="0"/>
              <a:t>MongoDB is an open-source document database</a:t>
            </a:r>
          </a:p>
          <a:p>
            <a:pPr lvl="1"/>
            <a:r>
              <a:rPr lang="en-US" dirty="0" smtClean="0"/>
              <a:t>Save JSON-style objects with dynamic schemas</a:t>
            </a:r>
          </a:p>
          <a:p>
            <a:pPr lvl="1"/>
            <a:r>
              <a:rPr lang="en-US" dirty="0" smtClean="0"/>
              <a:t>Support for indices</a:t>
            </a:r>
          </a:p>
          <a:p>
            <a:pPr lvl="1"/>
            <a:r>
              <a:rPr lang="en-US" dirty="0" smtClean="0"/>
              <a:t>Has document-based queries</a:t>
            </a:r>
          </a:p>
          <a:p>
            <a:pPr lvl="2"/>
            <a:r>
              <a:rPr lang="en-US" dirty="0" smtClean="0"/>
              <a:t>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2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MongoDB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19091"/>
            <a:ext cx="8686800" cy="5986509"/>
          </a:xfrm>
        </p:spPr>
        <p:txBody>
          <a:bodyPr/>
          <a:lstStyle/>
          <a:p>
            <a:r>
              <a:rPr lang="en-US" dirty="0" smtClean="0"/>
              <a:t>Download MongoDB from the official web site: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www.mongodb.org/downloads</a:t>
            </a:r>
            <a:endParaRPr lang="en-US" dirty="0" smtClean="0"/>
          </a:p>
          <a:p>
            <a:pPr lvl="1"/>
            <a:r>
              <a:rPr lang="en-US" dirty="0" smtClean="0"/>
              <a:t>Installers for all major platforms</a:t>
            </a:r>
          </a:p>
          <a:p>
            <a:r>
              <a:rPr lang="en-US" dirty="0" smtClean="0"/>
              <a:t>When installed, MongoDB needs a driver to be usable with a specific platform</a:t>
            </a:r>
            <a:endParaRPr lang="en-US" dirty="0"/>
          </a:p>
          <a:p>
            <a:pPr lvl="1"/>
            <a:r>
              <a:rPr lang="en-US" dirty="0" smtClean="0"/>
              <a:t>One to use with Node.js, another to use with .NET, etc…</a:t>
            </a:r>
          </a:p>
          <a:p>
            <a:r>
              <a:rPr lang="en-US" dirty="0" smtClean="0"/>
              <a:t>Installing MongoDB driver </a:t>
            </a:r>
            <a:r>
              <a:rPr lang="en-US" smtClean="0"/>
              <a:t>for Node.js:</a:t>
            </a:r>
            <a:endParaRPr lang="en-US" dirty="0" smtClean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0" y="5818575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/>
              <a:t> </a:t>
            </a:r>
            <a:r>
              <a:rPr lang="en-US" dirty="0" smtClean="0"/>
              <a:t>install </a:t>
            </a:r>
            <a:r>
              <a:rPr lang="en-US" dirty="0" err="1" smtClean="0"/>
              <a:t>mongodb</a:t>
            </a:r>
            <a:r>
              <a:rPr lang="en-US" dirty="0" smtClean="0"/>
              <a:t> -g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8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7"/>
            <a:ext cx="7086600" cy="838200"/>
          </a:xfrm>
        </p:spPr>
        <p:txBody>
          <a:bodyPr/>
          <a:lstStyle/>
          <a:p>
            <a:r>
              <a:rPr lang="en-US" dirty="0" smtClean="0"/>
              <a:t>Working with MongoDB </a:t>
            </a:r>
            <a:br>
              <a:rPr lang="en-US" dirty="0" smtClean="0"/>
            </a:br>
            <a:r>
              <a:rPr lang="en-US" dirty="0" smtClean="0"/>
              <a:t>from Node.js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62668"/>
            <a:ext cx="8686800" cy="1107996"/>
          </a:xfrm>
        </p:spPr>
        <p:txBody>
          <a:bodyPr/>
          <a:lstStyle/>
          <a:p>
            <a:r>
              <a:rPr lang="en-US" dirty="0" smtClean="0"/>
              <a:t>Once installed, the MongoDB must be started</a:t>
            </a:r>
          </a:p>
          <a:p>
            <a:pPr lvl="1"/>
            <a:r>
              <a:rPr lang="en-US" dirty="0" smtClean="0"/>
              <a:t>Go to installation folder and run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993597"/>
            <a:ext cx="8077200" cy="707886"/>
          </a:xfrm>
        </p:spPr>
        <p:txBody>
          <a:bodyPr/>
          <a:lstStyle/>
          <a:p>
            <a:r>
              <a:rPr lang="en-US" dirty="0" smtClean="0"/>
              <a:t>$ cd path/to/</a:t>
            </a:r>
            <a:r>
              <a:rPr lang="en-US" dirty="0" err="1" smtClean="0"/>
              <a:t>mondodb</a:t>
            </a:r>
            <a:r>
              <a:rPr lang="en-US" dirty="0" smtClean="0"/>
              <a:t>/installation/folder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mondgod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3724416"/>
            <a:ext cx="8686800" cy="222625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Or add mongod</a:t>
            </a:r>
            <a:r>
              <a:rPr lang="en-US" dirty="0"/>
              <a:t>.</a:t>
            </a:r>
            <a:r>
              <a:rPr lang="en-US" dirty="0" smtClean="0"/>
              <a:t>exe to the PATH</a:t>
            </a:r>
          </a:p>
          <a:p>
            <a:r>
              <a:rPr lang="en-US" dirty="0" smtClean="0"/>
              <a:t>When run, the MongoDB can be used from Node.js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53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4129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a server to host the database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MongoDB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107996"/>
          </a:xfrm>
        </p:spPr>
        <p:txBody>
          <a:bodyPr/>
          <a:lstStyle/>
          <a:p>
            <a:r>
              <a:rPr lang="en-US" dirty="0" smtClean="0"/>
              <a:t>The database is created using Node.js</a:t>
            </a:r>
          </a:p>
          <a:p>
            <a:pPr lvl="1"/>
            <a:r>
              <a:rPr lang="en-US" sz="2800" dirty="0" smtClean="0"/>
              <a:t>The '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US" sz="2800" dirty="0" smtClean="0"/>
              <a:t>' module is required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5544" y="2050941"/>
            <a:ext cx="8077200" cy="400110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= require('</a:t>
            </a:r>
            <a:r>
              <a:rPr lang="en-US" dirty="0" err="1" smtClean="0"/>
              <a:t>mongodb</a:t>
            </a:r>
            <a:r>
              <a:rPr lang="en-US" dirty="0" smtClean="0"/>
              <a:t>');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544" y="2966949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server = new </a:t>
            </a:r>
            <a:r>
              <a:rPr lang="en-US" dirty="0" err="1" smtClean="0"/>
              <a:t>mongodb.Server</a:t>
            </a:r>
            <a:r>
              <a:rPr lang="en-US" dirty="0" smtClean="0"/>
              <a:t>('</a:t>
            </a:r>
            <a:r>
              <a:rPr lang="en-US" dirty="0" err="1" smtClean="0"/>
              <a:t>localhost</a:t>
            </a:r>
            <a:r>
              <a:rPr lang="en-US" dirty="0" smtClean="0"/>
              <a:t>', 27017);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443259"/>
            <a:ext cx="8686800" cy="552587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Create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client that connects to the server</a:t>
            </a:r>
            <a:endParaRPr lang="en-US" sz="2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595544" y="4073457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mongoClinet</a:t>
            </a:r>
            <a:r>
              <a:rPr lang="en-US" dirty="0" smtClean="0"/>
              <a:t> = new </a:t>
            </a:r>
            <a:r>
              <a:rPr lang="en-US" dirty="0" err="1" smtClean="0"/>
              <a:t>mongodb.MongoClient</a:t>
            </a:r>
            <a:r>
              <a:rPr lang="en-US" dirty="0" smtClean="0"/>
              <a:t>(server);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4548356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Open connection to the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 server</a:t>
            </a:r>
            <a:endParaRPr lang="en-US" sz="28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595544" y="512800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mongoClient.open</a:t>
            </a:r>
            <a:r>
              <a:rPr lang="en-US" dirty="0" smtClean="0"/>
              <a:t>(function(err, client){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client.db</a:t>
            </a:r>
            <a:r>
              <a:rPr lang="en-US" dirty="0" smtClean="0"/>
              <a:t>('DATABASE_NAME');</a:t>
            </a:r>
          </a:p>
          <a:p>
            <a:r>
              <a:rPr lang="en-US" dirty="0"/>
              <a:t> </a:t>
            </a:r>
            <a:r>
              <a:rPr lang="en-US" dirty="0" smtClean="0"/>
              <a:t> //queries over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</a:t>
            </a:r>
            <a:br>
              <a:rPr lang="en-US" dirty="0" smtClean="0"/>
            </a:br>
            <a:r>
              <a:rPr lang="en-US" dirty="0" smtClean="0"/>
              <a:t>MongoDB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571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Queries over MongoDB with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5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9468"/>
            <a:ext cx="7086600" cy="838200"/>
          </a:xfrm>
        </p:spPr>
        <p:txBody>
          <a:bodyPr/>
          <a:lstStyle/>
          <a:p>
            <a:r>
              <a:rPr lang="en-US" dirty="0" smtClean="0"/>
              <a:t>Queries over MongoDB </a:t>
            </a:r>
            <a:br>
              <a:rPr lang="en-US" dirty="0" smtClean="0"/>
            </a:br>
            <a:r>
              <a:rPr lang="en-US" dirty="0" smtClean="0"/>
              <a:t>with Node.js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MongoDB module supports all kinds of queries over the data</a:t>
            </a:r>
          </a:p>
          <a:p>
            <a:pPr lvl="1"/>
            <a:r>
              <a:rPr lang="en-US" dirty="0" smtClean="0"/>
              <a:t>Creating new documents</a:t>
            </a:r>
            <a:endParaRPr lang="bg-BG" dirty="0" smtClean="0"/>
          </a:p>
          <a:p>
            <a:pPr lvl="2"/>
            <a:r>
              <a:rPr lang="en-US" dirty="0" smtClean="0"/>
              <a:t>And adding records</a:t>
            </a:r>
          </a:p>
          <a:p>
            <a:pPr lvl="1"/>
            <a:r>
              <a:rPr lang="en-US" dirty="0" smtClean="0"/>
              <a:t>Editing existing documents</a:t>
            </a:r>
          </a:p>
          <a:p>
            <a:pPr lvl="2"/>
            <a:r>
              <a:rPr lang="en-US" dirty="0" smtClean="0"/>
              <a:t>And their records</a:t>
            </a:r>
          </a:p>
          <a:p>
            <a:pPr lvl="1"/>
            <a:r>
              <a:rPr lang="en-US" dirty="0" smtClean="0"/>
              <a:t>Removing documents and records</a:t>
            </a:r>
          </a:p>
          <a:p>
            <a:pPr lvl="1"/>
            <a:r>
              <a:rPr lang="en-US" dirty="0" smtClean="0"/>
              <a:t>Querying whole documents or parts of them</a:t>
            </a:r>
          </a:p>
        </p:txBody>
      </p:sp>
    </p:spTree>
    <p:extLst>
      <p:ext uri="{BB962C8B-B14F-4D97-AF65-F5344CB8AC3E}">
        <p14:creationId xmlns:p14="http://schemas.microsoft.com/office/powerpoint/2010/main" val="86891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779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Database Systems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Relational and No-relational Databases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NoSQL Databases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MongoDB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Installing MongoDB Drivers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Creating and Hosting MongoDB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Locally and in the cloud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MongoDB Viewers</a:t>
            </a:r>
          </a:p>
        </p:txBody>
      </p:sp>
    </p:spTree>
    <p:extLst>
      <p:ext uri="{BB962C8B-B14F-4D97-AF65-F5344CB8AC3E}">
        <p14:creationId xmlns:p14="http://schemas.microsoft.com/office/powerpoint/2010/main" val="201582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Node.js and MongoDB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 </a:t>
            </a:r>
            <a:br>
              <a:rPr lang="en-US" dirty="0" smtClean="0"/>
            </a:br>
            <a:r>
              <a:rPr lang="en-US" dirty="0" smtClean="0"/>
              <a:t>and MongoDB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73177" y="6400800"/>
            <a:ext cx="3552511" cy="369332"/>
          </a:xfrm>
        </p:spPr>
        <p:txBody>
          <a:bodyPr/>
          <a:lstStyle/>
          <a:p>
            <a:r>
              <a:rPr lang="en-US" dirty="0" smtClean="0"/>
              <a:t>http://schoolacademy.telerik.com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831"/>
            <a:ext cx="8686800" cy="3462292"/>
          </a:xfrm>
        </p:spPr>
        <p:txBody>
          <a:bodyPr/>
          <a:lstStyle/>
          <a:p>
            <a:r>
              <a:rPr lang="en-US" dirty="0" smtClean="0"/>
              <a:t>MongoDB and Node.js</a:t>
            </a:r>
          </a:p>
          <a:p>
            <a:pPr lvl="1"/>
            <a:r>
              <a:rPr lang="en-US" dirty="0" smtClean="0"/>
              <a:t>Opening connections to MongoDB from Node.js</a:t>
            </a:r>
          </a:p>
          <a:p>
            <a:pPr lvl="1"/>
            <a:r>
              <a:rPr lang="en-US" dirty="0" smtClean="0"/>
              <a:t>CRUD operations with Node.js</a:t>
            </a:r>
          </a:p>
          <a:p>
            <a:pPr lvl="1"/>
            <a:r>
              <a:rPr lang="en-US" dirty="0" smtClean="0"/>
              <a:t>Querying MongoDB Documents using Node.js</a:t>
            </a:r>
          </a:p>
        </p:txBody>
      </p:sp>
    </p:spTree>
    <p:extLst>
      <p:ext uri="{BB962C8B-B14F-4D97-AF65-F5344CB8AC3E}">
        <p14:creationId xmlns:p14="http://schemas.microsoft.com/office/powerpoint/2010/main" val="310792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5530" t="27806" r="20323" b="41226"/>
          <a:stretch/>
        </p:blipFill>
        <p:spPr>
          <a:xfrm>
            <a:off x="1100160" y="2322024"/>
            <a:ext cx="7192254" cy="2170078"/>
          </a:xfrm>
          <a:prstGeom prst="roundRect">
            <a:avLst>
              <a:gd name="adj" fmla="val 3167"/>
            </a:avLst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006326" y="2322024"/>
            <a:ext cx="2286088" cy="580787"/>
          </a:xfrm>
          <a:prstGeom prst="roundRect">
            <a:avLst>
              <a:gd name="adj" fmla="val 7977"/>
            </a:avLst>
          </a:prstGeom>
          <a:solidFill>
            <a:srgbClr val="000000">
              <a:alpha val="45098"/>
            </a:srgb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by Google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8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Systems(2)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42874"/>
            <a:ext cx="8686800" cy="5462726"/>
          </a:xfrm>
        </p:spPr>
        <p:txBody>
          <a:bodyPr/>
          <a:lstStyle/>
          <a:p>
            <a:r>
              <a:rPr lang="en-US" dirty="0" smtClean="0"/>
              <a:t>A database is a storage where information can be stored</a:t>
            </a:r>
          </a:p>
          <a:p>
            <a:pPr lvl="1"/>
            <a:r>
              <a:rPr lang="en-US" dirty="0" smtClean="0"/>
              <a:t>Information meaning computer information like numbers and strings</a:t>
            </a:r>
          </a:p>
          <a:p>
            <a:r>
              <a:rPr lang="en-US" dirty="0" smtClean="0"/>
              <a:t>Two common types of database systems</a:t>
            </a:r>
          </a:p>
          <a:p>
            <a:pPr lvl="1"/>
            <a:r>
              <a:rPr lang="en-US" dirty="0" smtClean="0"/>
              <a:t>Relational databases and Non-relational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44541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07865"/>
            <a:ext cx="8686800" cy="54627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Relational Database Management Systems or RDBMS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tables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Tables have relations between one another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Tables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fixed table schema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saved data is in strongly-defined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RDBMS store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normalized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RDBMS have a database language for making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CRUD and queries</a:t>
            </a:r>
            <a:r>
              <a:rPr lang="en-US" dirty="0" smtClean="0"/>
              <a:t> to the database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MySQL, T-SQL, etc…</a:t>
            </a:r>
          </a:p>
        </p:txBody>
      </p:sp>
    </p:spTree>
    <p:extLst>
      <p:ext uri="{BB962C8B-B14F-4D97-AF65-F5344CB8AC3E}">
        <p14:creationId xmlns:p14="http://schemas.microsoft.com/office/powerpoint/2010/main" val="369562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42874"/>
            <a:ext cx="8686800" cy="5462726"/>
          </a:xfrm>
        </p:spPr>
        <p:txBody>
          <a:bodyPr/>
          <a:lstStyle/>
          <a:p>
            <a:r>
              <a:rPr lang="en-US" dirty="0" smtClean="0"/>
              <a:t>Non-relational Database Management Systems or NoSQL 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fast key-value stores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document-oriented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databases (DOD)</a:t>
            </a:r>
          </a:p>
          <a:p>
            <a:pPr lvl="1"/>
            <a:r>
              <a:rPr lang="en-US" dirty="0" smtClean="0"/>
              <a:t>Contain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documents</a:t>
            </a:r>
          </a:p>
          <a:p>
            <a:pPr lvl="1"/>
            <a:r>
              <a:rPr lang="en-US" dirty="0"/>
              <a:t>Documents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fixed schema</a:t>
            </a:r>
          </a:p>
          <a:p>
            <a:pPr lvl="2"/>
            <a:r>
              <a:rPr lang="en-US" dirty="0"/>
              <a:t>Records in a document can store different data</a:t>
            </a:r>
          </a:p>
          <a:p>
            <a:pPr lvl="1"/>
            <a:r>
              <a:rPr lang="en-US" dirty="0" smtClean="0"/>
              <a:t>Store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denormalized</a:t>
            </a:r>
            <a:r>
              <a:rPr lang="en-US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737437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90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363</TotalTime>
  <Words>548</Words>
  <Application>Microsoft Macintosh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Telerik Academy theme</vt:lpstr>
      <vt:lpstr>NoSQL Databases and MongoDB</vt:lpstr>
      <vt:lpstr>Table of Contents</vt:lpstr>
      <vt:lpstr>Table of Contents (2)</vt:lpstr>
      <vt:lpstr>Database Systems</vt:lpstr>
      <vt:lpstr>Database Systems</vt:lpstr>
      <vt:lpstr>Databases Systems(2)</vt:lpstr>
      <vt:lpstr>Relational Databases</vt:lpstr>
      <vt:lpstr>Non-relational Databases</vt:lpstr>
      <vt:lpstr>NoSQL Databases</vt:lpstr>
      <vt:lpstr>NoSQL Databases</vt:lpstr>
      <vt:lpstr>MongoDB</vt:lpstr>
      <vt:lpstr>MongoDB</vt:lpstr>
      <vt:lpstr>Using MongoDB</vt:lpstr>
      <vt:lpstr>Installing MongoDB</vt:lpstr>
      <vt:lpstr>Working with MongoDB  from Node.js</vt:lpstr>
      <vt:lpstr>Creating MongoDB Database</vt:lpstr>
      <vt:lpstr>Creating a MongoDB Database</vt:lpstr>
      <vt:lpstr>Queries over MongoDB with Node.js</vt:lpstr>
      <vt:lpstr>Queries over MongoDB  with Node.js</vt:lpstr>
      <vt:lpstr>Node.js and MongoDB</vt:lpstr>
      <vt:lpstr>NoSQL Databases  and MongoDB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 and MongoDB</dc:title>
  <dc:creator>Doncho Minkov</dc:creator>
  <cp:lastModifiedBy>Doncho Minkov</cp:lastModifiedBy>
  <cp:revision>124</cp:revision>
  <dcterms:created xsi:type="dcterms:W3CDTF">2014-04-01T12:13:43Z</dcterms:created>
  <dcterms:modified xsi:type="dcterms:W3CDTF">2014-04-15T12:53:30Z</dcterms:modified>
</cp:coreProperties>
</file>