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90" r:id="rId23"/>
    <p:sldId id="291" r:id="rId24"/>
    <p:sldId id="292" r:id="rId25"/>
    <p:sldId id="28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D2B2C-C7F1-41AD-AFF3-6EECE3377837}" type="datetimeFigureOut">
              <a:rPr lang="en-US" smtClean="0"/>
              <a:t>01-Apr-14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62B27-B3AE-45C2-825F-B2C4A18E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3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43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8118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1540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90362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965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409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F274DBD-FD7C-4058-8FEB-84DB51C7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47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F274DBD-FD7C-4058-8FEB-84DB51C7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8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69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632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281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Kendo UI 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it is, and does it work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Telerik School Academy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7458">
            <a:off x="546051" y="1939065"/>
            <a:ext cx="2115334" cy="2115334"/>
          </a:xfrm>
          <a:prstGeom prst="roundRect">
            <a:avLst>
              <a:gd name="adj" fmla="val 2922"/>
            </a:avLst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103" y="4504887"/>
            <a:ext cx="2949055" cy="1855447"/>
          </a:xfrm>
          <a:prstGeom prst="roundRect">
            <a:avLst>
              <a:gd name="adj" fmla="val 2922"/>
            </a:avLst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9819">
            <a:off x="6373219" y="355568"/>
            <a:ext cx="1717816" cy="1717816"/>
          </a:xfrm>
          <a:prstGeom prst="rect">
            <a:avLst/>
          </a:prstGeom>
          <a:effectLst>
            <a:glow rad="101600">
              <a:schemeClr val="accent5">
                <a:lumMod val="20000"/>
                <a:lumOff val="80000"/>
                <a:alpha val="60000"/>
              </a:schemeClr>
            </a:glo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3459">
            <a:off x="3120204" y="440922"/>
            <a:ext cx="2338277" cy="1673137"/>
          </a:xfrm>
          <a:prstGeom prst="roundRect">
            <a:avLst>
              <a:gd name="adj" fmla="val 2922"/>
            </a:avLst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115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899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filter </a:t>
            </a:r>
            <a:r>
              <a:rPr lang="en-US" dirty="0" smtClean="0"/>
              <a:t>option </a:t>
            </a:r>
            <a:r>
              <a:rPr lang="en-US" dirty="0"/>
              <a:t>– array of 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logic</a:t>
            </a:r>
            <a:r>
              <a:rPr lang="en-US" dirty="0" smtClean="0"/>
              <a:t> option: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‘and’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‘or’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filters </a:t>
            </a:r>
            <a:r>
              <a:rPr lang="en-US" dirty="0" smtClean="0"/>
              <a:t>option: array of objects</a:t>
            </a:r>
          </a:p>
          <a:p>
            <a:pPr lvl="2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field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operator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value</a:t>
            </a:r>
          </a:p>
          <a:p>
            <a:pPr lvl="2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operators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 "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eq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neq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lt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lte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gte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3765" y="3891313"/>
            <a:ext cx="7924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filter: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logic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'and',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field: 'make', operator: 'eq', value: 'Audi' 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field: 'year', operator: 'gt', value: 2006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8333">
            <a:off x="6704670" y="1018563"/>
            <a:ext cx="2064624" cy="2064624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6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899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group </a:t>
            </a:r>
            <a:r>
              <a:rPr lang="en-US" dirty="0" smtClean="0"/>
              <a:t>option </a:t>
            </a:r>
            <a:r>
              <a:rPr lang="en-US" dirty="0"/>
              <a:t>– array of 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field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dir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aggregates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‘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asc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’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‘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desc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’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3765" y="3178789"/>
            <a:ext cx="79248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group: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field: 'make',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dir: 'desc',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aggregates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field: 'power', aggregate: 'max' 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field: 'make', aggregate: 'count'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63" y="1096861"/>
            <a:ext cx="2667000" cy="16637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8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sort </a:t>
            </a:r>
            <a:r>
              <a:rPr lang="en-US" dirty="0" smtClean="0"/>
              <a:t>option </a:t>
            </a:r>
            <a:r>
              <a:rPr lang="en-US" dirty="0"/>
              <a:t>– array of 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field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dir</a:t>
            </a:r>
            <a:endParaRPr lang="en-US" dirty="0"/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‘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asc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’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‘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desc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’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3765" y="3455625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sort: {[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field: 'year', dir: 'desc' 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field: 'make', dir: 'asc'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798" y="1057011"/>
            <a:ext cx="2158767" cy="2158767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1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64" y="1066800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transport </a:t>
            </a:r>
            <a:r>
              <a:rPr lang="en-US" dirty="0" smtClean="0"/>
              <a:t>option </a:t>
            </a:r>
            <a:r>
              <a:rPr lang="en-US" dirty="0"/>
              <a:t>– array of 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create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read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update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destroy</a:t>
            </a:r>
            <a:endParaRPr lang="en-US" dirty="0"/>
          </a:p>
          <a:p>
            <a:pPr lvl="2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url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dataType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parameterMap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function for parsing data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5042" y="3900242"/>
            <a:ext cx="7924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transport: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read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url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http://someurl.com/api/read',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dataType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'json'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4101">
            <a:off x="6740556" y="1216401"/>
            <a:ext cx="2126610" cy="159495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1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8882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batch </a:t>
            </a:r>
            <a:r>
              <a:rPr lang="en-US" dirty="0" smtClean="0"/>
              <a:t>option </a:t>
            </a:r>
            <a:r>
              <a:rPr lang="en-US" dirty="0"/>
              <a:t>–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page </a:t>
            </a:r>
            <a:r>
              <a:rPr lang="en-US" dirty="0" smtClean="0"/>
              <a:t>option – number</a:t>
            </a:r>
          </a:p>
          <a:p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pageSize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option </a:t>
            </a:r>
            <a:r>
              <a:rPr lang="en-US" dirty="0"/>
              <a:t>– </a:t>
            </a:r>
            <a:r>
              <a:rPr lang="en-US" dirty="0" smtClean="0"/>
              <a:t>number</a:t>
            </a:r>
          </a:p>
          <a:p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serverPaging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option –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serverSorting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option -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smtClean="0"/>
              <a:t>events –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change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error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sync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5042" y="4789475"/>
            <a:ext cx="7924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change: function (e)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028" y="1180644"/>
            <a:ext cx="2605023" cy="198348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3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3715"/>
            <a:ext cx="8686800" cy="5791200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Methods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add</a:t>
            </a:r>
            <a:r>
              <a:rPr lang="en-US" dirty="0" smtClean="0"/>
              <a:t> – object or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Kendo.data.model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aggregate</a:t>
            </a:r>
            <a:r>
              <a:rPr lang="en-US" dirty="0" smtClean="0"/>
              <a:t> – get or set configuration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aggregates</a:t>
            </a:r>
            <a:r>
              <a:rPr lang="en-US" dirty="0" smtClean="0"/>
              <a:t> – returns result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at </a:t>
            </a:r>
            <a:r>
              <a:rPr lang="en-US" dirty="0" smtClean="0"/>
              <a:t>– </a:t>
            </a:r>
            <a:r>
              <a:rPr lang="en-US" dirty="0" err="1" smtClean="0"/>
              <a:t>indexator</a:t>
            </a:r>
            <a:endParaRPr lang="en-US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 smtClean="0"/>
              <a:t> – gets or sets the data array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fetch</a:t>
            </a:r>
            <a:r>
              <a:rPr lang="en-US" dirty="0" smtClean="0"/>
              <a:t> – reads the data, needs ready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filter</a:t>
            </a:r>
            <a:r>
              <a:rPr lang="en-US" dirty="0" smtClean="0"/>
              <a:t> – gets or sets the configuration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group </a:t>
            </a:r>
            <a:r>
              <a:rPr lang="en-US" dirty="0"/>
              <a:t>– gets or sets the configuration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indexOf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return the index of an object in data</a:t>
            </a:r>
          </a:p>
          <a:p>
            <a:pPr marL="357188" lvl="1" indent="0">
              <a:spcBef>
                <a:spcPts val="200"/>
              </a:spcBef>
              <a:spcAft>
                <a:spcPts val="200"/>
              </a:spcAft>
              <a:buNone/>
            </a:pPr>
            <a:endParaRPr lang="en-US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4264">
            <a:off x="6956630" y="2147584"/>
            <a:ext cx="1897078" cy="142280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0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3715"/>
            <a:ext cx="8686800" cy="5791200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Methods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insert</a:t>
            </a:r>
            <a:r>
              <a:rPr lang="en-US" dirty="0" smtClean="0"/>
              <a:t> – inserts data at specified index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page</a:t>
            </a:r>
            <a:r>
              <a:rPr lang="en-US" dirty="0" smtClean="0"/>
              <a:t> – gets or sets the current page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pageSize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gets or sets the page size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read</a:t>
            </a:r>
            <a:r>
              <a:rPr lang="en-US" dirty="0" smtClean="0"/>
              <a:t> – reads the data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remove</a:t>
            </a:r>
            <a:r>
              <a:rPr lang="en-US" dirty="0" smtClean="0"/>
              <a:t> – removes item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sort</a:t>
            </a:r>
            <a:r>
              <a:rPr lang="en-US" dirty="0" smtClean="0"/>
              <a:t> – gets or sets the configuration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sync</a:t>
            </a:r>
            <a:r>
              <a:rPr lang="en-US" dirty="0" smtClean="0"/>
              <a:t> – syncs data with remote service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total</a:t>
            </a:r>
            <a:r>
              <a:rPr lang="en-US" dirty="0" smtClean="0"/>
              <a:t> – number of items in data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</a:t>
            </a:r>
            <a:r>
              <a:rPr lang="en-US" dirty="0" smtClean="0"/>
              <a:t> – return corresponding data (with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fetch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045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533" y="2458605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9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3855" y="1575033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033" y="2338431"/>
            <a:ext cx="8229600" cy="569120"/>
          </a:xfrm>
        </p:spPr>
        <p:txBody>
          <a:bodyPr/>
          <a:lstStyle/>
          <a:p>
            <a:r>
              <a:rPr lang="en-US" dirty="0" smtClean="0"/>
              <a:t>Mustache, Beard, Eyebrows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759" y="2991676"/>
            <a:ext cx="3177592" cy="3033541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08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989" y="763398"/>
            <a:ext cx="8686800" cy="5791200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Kendo UI templates – in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script</a:t>
            </a:r>
            <a:r>
              <a:rPr lang="en-US" dirty="0" smtClean="0"/>
              <a:t> tags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Type of tag – “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text/x-kendo-template</a:t>
            </a:r>
            <a:r>
              <a:rPr lang="en-US" dirty="0" smtClean="0"/>
              <a:t>”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Should have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id</a:t>
            </a:r>
            <a:r>
              <a:rPr lang="en-US" dirty="0" smtClean="0"/>
              <a:t> attribute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Initialized with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kendo.template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($('#id').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())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Takes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object parameter </a:t>
            </a:r>
            <a:r>
              <a:rPr lang="en-US" dirty="0" smtClean="0"/>
              <a:t>with data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Appended to other DOM (</a:t>
            </a:r>
            <a:r>
              <a:rPr lang="en-US" dirty="0" err="1" smtClean="0"/>
              <a:t>jQuery</a:t>
            </a:r>
            <a:r>
              <a:rPr lang="en-US" dirty="0" smtClean="0"/>
              <a:t>) elements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25042" y="4244190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type="text/x-kendo-template"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some-id"&gt;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template &lt;/script&gt;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tmpl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kendo.template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($('#some-id').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$('#some-tag').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append(template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({ /* data obj */ }));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6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Installation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err="1" smtClean="0"/>
              <a:t>DataSource</a:t>
            </a:r>
            <a:endParaRPr lang="en-US" dirty="0" smtClean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Templates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Validator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UI Widgets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Bonus – Server Side Wrappers and Mobile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190" y="1048624"/>
            <a:ext cx="2236428" cy="167284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0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989" y="763398"/>
            <a:ext cx="8686800" cy="5791200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Syntax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Normal HTML syntax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# </a:t>
            </a:r>
            <a:r>
              <a:rPr lang="en-US" dirty="0" smtClean="0"/>
              <a:t>Between number sign you can write JS code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#: </a:t>
            </a:r>
            <a:r>
              <a:rPr lang="en-US" dirty="0" smtClean="0"/>
              <a:t>Takes a string from a parameter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#= </a:t>
            </a:r>
            <a:r>
              <a:rPr lang="en-US" dirty="0"/>
              <a:t>Takes </a:t>
            </a:r>
            <a:r>
              <a:rPr lang="en-US" dirty="0" smtClean="0"/>
              <a:t>the value from </a:t>
            </a:r>
            <a:r>
              <a:rPr lang="en-US" dirty="0"/>
              <a:t>a parameter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5042" y="3539515"/>
            <a:ext cx="7924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type="text/x-kendo-template" id="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car"&gt;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&lt;div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&lt;span&gt;#: make #, &lt;/span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href="/cars/#= id #"&gt;#: model #&lt;/a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script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carTemplate = kendo.template($('#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car').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$('#some-tag').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append(template({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make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car.make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model: car.model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6027">
            <a:off x="7569899" y="981512"/>
            <a:ext cx="1171351" cy="723117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6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533" y="2458605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5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798" y="1365309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Widgets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2212597"/>
            <a:ext cx="8229600" cy="569120"/>
          </a:xfrm>
        </p:spPr>
        <p:txBody>
          <a:bodyPr/>
          <a:lstStyle/>
          <a:p>
            <a:r>
              <a:rPr lang="en-US" dirty="0" smtClean="0"/>
              <a:t>The cool stuff!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483" y="2939506"/>
            <a:ext cx="3528927" cy="2719131"/>
          </a:xfrm>
          <a:prstGeom prst="roundRect">
            <a:avLst>
              <a:gd name="adj" fmla="val 4635"/>
            </a:avLst>
          </a:prstGeom>
        </p:spPr>
      </p:pic>
    </p:spTree>
    <p:extLst>
      <p:ext uri="{BB962C8B-B14F-4D97-AF65-F5344CB8AC3E}">
        <p14:creationId xmlns:p14="http://schemas.microsoft.com/office/powerpoint/2010/main" val="1406579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8882"/>
            <a:ext cx="8686800" cy="5791200"/>
          </a:xfrm>
        </p:spPr>
        <p:txBody>
          <a:bodyPr/>
          <a:lstStyle/>
          <a:p>
            <a:r>
              <a:rPr lang="en-US" dirty="0" smtClean="0"/>
              <a:t>Widgets</a:t>
            </a:r>
          </a:p>
          <a:p>
            <a:pPr lvl="1"/>
            <a:r>
              <a:rPr lang="en-US" dirty="0" smtClean="0"/>
              <a:t>Appended to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jQuery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objects (DOM elements)</a:t>
            </a:r>
          </a:p>
          <a:p>
            <a:pPr lvl="1"/>
            <a:r>
              <a:rPr lang="en-US" dirty="0" smtClean="0"/>
              <a:t>May have additional options depending on the widget and the usage of it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7496" y="3566606"/>
            <a:ext cx="833865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$('#menu').kendoMenu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$('#grid').kendoGrid({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dataSource: carsDataSource,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editable: true,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toolbar: ['create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']});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05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533" y="2458605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Widgets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10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 UI Web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4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284" y="1231085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684" y="2053206"/>
            <a:ext cx="8229600" cy="569120"/>
          </a:xfrm>
        </p:spPr>
        <p:txBody>
          <a:bodyPr/>
          <a:lstStyle/>
          <a:p>
            <a:r>
              <a:rPr lang="en-US" dirty="0" smtClean="0"/>
              <a:t>Getting ready for Kendo 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676" y="2919035"/>
            <a:ext cx="2349616" cy="223213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603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include the style sheets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kendo.common.min.css (common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first)</a:t>
            </a:r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kendo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.{theme}.min.css (theme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</a:p>
          <a:p>
            <a:r>
              <a:rPr lang="en-US" dirty="0" smtClean="0"/>
              <a:t>Then include the JavaScript files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jquery.min.js (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jQuery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is needed first)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kendo.web.min.js (Kendo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Ui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web)</a:t>
            </a:r>
          </a:p>
          <a:p>
            <a:r>
              <a:rPr lang="en-US" dirty="0" smtClean="0"/>
              <a:t>Enable </a:t>
            </a:r>
            <a:r>
              <a:rPr lang="en-US" dirty="0" err="1" smtClean="0"/>
              <a:t>intellisence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kendo.web.min.intellisense.js </a:t>
            </a:r>
            <a:r>
              <a:rPr lang="en-US" dirty="0" smtClean="0"/>
              <a:t>in scripts folder</a:t>
            </a:r>
            <a:endParaRPr lang="en-US" dirty="0"/>
          </a:p>
          <a:p>
            <a:pPr lvl="1"/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20" y="2265028"/>
            <a:ext cx="2044382" cy="119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533" y="2458605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Installing Kendo 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4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633" y="1524699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811" y="2355209"/>
            <a:ext cx="8229600" cy="569120"/>
          </a:xfrm>
        </p:spPr>
        <p:txBody>
          <a:bodyPr/>
          <a:lstStyle/>
          <a:p>
            <a:r>
              <a:rPr lang="en-US" dirty="0" smtClean="0"/>
              <a:t>Data, data, data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207" y="3181338"/>
            <a:ext cx="4384324" cy="246445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738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 over local or remote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data</a:t>
            </a:r>
          </a:p>
          <a:p>
            <a:r>
              <a:rPr lang="en-US" dirty="0" smtClean="0"/>
              <a:t>Play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central role </a:t>
            </a:r>
            <a:r>
              <a:rPr lang="en-US" dirty="0" smtClean="0"/>
              <a:t>in Kendo UI applications</a:t>
            </a:r>
          </a:p>
          <a:p>
            <a:r>
              <a:rPr lang="en-US" dirty="0" smtClean="0"/>
              <a:t>Retrieve data from local or remote end point</a:t>
            </a:r>
          </a:p>
          <a:p>
            <a:r>
              <a:rPr lang="en-US" dirty="0" smtClean="0"/>
              <a:t>Provides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CRUD</a:t>
            </a:r>
            <a:r>
              <a:rPr lang="en-US" dirty="0" smtClean="0"/>
              <a:t> operations </a:t>
            </a:r>
            <a:r>
              <a:rPr lang="en-US" dirty="0"/>
              <a:t>and serialization </a:t>
            </a:r>
            <a:endParaRPr lang="en-US" dirty="0" smtClean="0"/>
          </a:p>
          <a:p>
            <a:r>
              <a:rPr lang="en-US" dirty="0"/>
              <a:t>Provides </a:t>
            </a:r>
            <a:r>
              <a:rPr lang="en-US" dirty="0" smtClean="0"/>
              <a:t>filtering, grouping, page sizing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Synchronizing</a:t>
            </a:r>
            <a:r>
              <a:rPr lang="en-US" dirty="0" smtClean="0"/>
              <a:t> updates (batch and normal)</a:t>
            </a:r>
          </a:p>
          <a:p>
            <a:r>
              <a:rPr lang="en-US" dirty="0" smtClean="0"/>
              <a:t>And many more</a:t>
            </a:r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108" y="4882393"/>
            <a:ext cx="1656125" cy="165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0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Initialization with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new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kendo.data.DataSource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Takes an JSON object as parameter</a:t>
            </a:r>
          </a:p>
          <a:p>
            <a:r>
              <a:rPr lang="en-US" dirty="0" smtClean="0"/>
              <a:t>The JSON object contains variable options 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 smtClean="0"/>
              <a:t> option – array of same objects or string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83765" y="3619260"/>
            <a:ext cx="7924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cars = 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make: 'Opel', model: 'Insignia' , year: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'2009'},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make: 'Audi', model: 'A5', year: '2008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'},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make: 'BMW', model: 'M3', year: '2010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'},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make: 'Mercedes', model: 'CL', year: '2011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carsDataSource = new kendo.data.DataSource({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data: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62043" y="1442907"/>
            <a:ext cx="817432" cy="115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2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211" y="771787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columns </a:t>
            </a:r>
            <a:r>
              <a:rPr lang="en-US" dirty="0" smtClean="0"/>
              <a:t>option </a:t>
            </a:r>
            <a:r>
              <a:rPr lang="en-US" dirty="0"/>
              <a:t>– array of </a:t>
            </a:r>
            <a:r>
              <a:rPr lang="en-US" dirty="0" smtClean="0"/>
              <a:t> objects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field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width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title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aggregate</a:t>
            </a:r>
            <a:r>
              <a:rPr lang="en-US" dirty="0" smtClean="0"/>
              <a:t> option – array of objects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field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aggregate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average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"count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"max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min"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"sum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3765" y="3971599"/>
            <a:ext cx="79248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field: 'make', width: 50, title: 'Make' 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field: 'model', width: 50, title: 'Model'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aggregate: 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field: 'power', aggregate: 'sum'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213" y="1166070"/>
            <a:ext cx="2061594" cy="206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9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9</TotalTime>
  <Words>1069</Words>
  <Application>Microsoft Office PowerPoint</Application>
  <PresentationFormat>On-screen Show (4:3)</PresentationFormat>
  <Paragraphs>215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Cambria</vt:lpstr>
      <vt:lpstr>Consolas</vt:lpstr>
      <vt:lpstr>Corbel</vt:lpstr>
      <vt:lpstr>Wingdings 2</vt:lpstr>
      <vt:lpstr>Telerik Academy theme</vt:lpstr>
      <vt:lpstr>Kendo UI Overview</vt:lpstr>
      <vt:lpstr>Table of Contents</vt:lpstr>
      <vt:lpstr>Installation</vt:lpstr>
      <vt:lpstr>Installation</vt:lpstr>
      <vt:lpstr>Installing Kendo UI</vt:lpstr>
      <vt:lpstr>DataSource</vt:lpstr>
      <vt:lpstr>DataSource</vt:lpstr>
      <vt:lpstr>DataSource</vt:lpstr>
      <vt:lpstr>DataSource</vt:lpstr>
      <vt:lpstr>DataSource</vt:lpstr>
      <vt:lpstr>DataSource</vt:lpstr>
      <vt:lpstr>DataSource</vt:lpstr>
      <vt:lpstr>DataSource</vt:lpstr>
      <vt:lpstr>DataSource</vt:lpstr>
      <vt:lpstr>DataSource</vt:lpstr>
      <vt:lpstr>DataSource</vt:lpstr>
      <vt:lpstr>DataSource</vt:lpstr>
      <vt:lpstr>Templates</vt:lpstr>
      <vt:lpstr>Templates</vt:lpstr>
      <vt:lpstr>Templates</vt:lpstr>
      <vt:lpstr>Templates</vt:lpstr>
      <vt:lpstr>Widgets</vt:lpstr>
      <vt:lpstr>Widgets</vt:lpstr>
      <vt:lpstr>Widgets</vt:lpstr>
      <vt:lpstr>Kendo UI Web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Kendo UI Overview</dc:title>
  <dc:creator>Doncho Minkov</dc:creator>
  <cp:lastModifiedBy>Doncho Minkov</cp:lastModifiedBy>
  <cp:revision>6</cp:revision>
  <dcterms:created xsi:type="dcterms:W3CDTF">2014-03-11T09:08:39Z</dcterms:created>
  <dcterms:modified xsi:type="dcterms:W3CDTF">2014-04-01T07:32:06Z</dcterms:modified>
</cp:coreProperties>
</file>