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64" r:id="rId2"/>
    <p:sldId id="265" r:id="rId3"/>
    <p:sldId id="266" r:id="rId4"/>
    <p:sldId id="267" r:id="rId5"/>
    <p:sldId id="270" r:id="rId6"/>
    <p:sldId id="268" r:id="rId7"/>
    <p:sldId id="269" r:id="rId8"/>
    <p:sldId id="256" r:id="rId9"/>
    <p:sldId id="257" r:id="rId10"/>
    <p:sldId id="258" r:id="rId11"/>
    <p:sldId id="259" r:id="rId12"/>
    <p:sldId id="271" r:id="rId13"/>
    <p:sldId id="272" r:id="rId14"/>
    <p:sldId id="260" r:id="rId15"/>
    <p:sldId id="274" r:id="rId16"/>
    <p:sldId id="26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E5332-7380-4504-A79D-9D665683C69A}" type="datetimeFigureOut">
              <a:rPr lang="en-US" smtClean="0"/>
              <a:t>27-Mar-14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03FC-77BA-4095-A3AC-1D3AC71B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327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92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5056C56-D3E4-4430-A70F-AAE7EB9B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5056C56-D3E4-4430-A70F-AAE7EB9B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8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563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KendoUI MVVM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of the ViewModel and the Binding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2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967" y="84589"/>
            <a:ext cx="7086600" cy="838200"/>
          </a:xfrm>
        </p:spPr>
        <p:txBody>
          <a:bodyPr/>
          <a:lstStyle/>
          <a:p>
            <a:r>
              <a:rPr lang="en-US" dirty="0" smtClean="0"/>
              <a:t>MVVM in KendoUI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11" y="948273"/>
            <a:ext cx="8686800" cy="5791200"/>
          </a:xfrm>
        </p:spPr>
        <p:txBody>
          <a:bodyPr/>
          <a:lstStyle/>
          <a:p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kendo.data.DataSource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View Model –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kendo.observable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JsonObject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Object – has properties for the View</a:t>
            </a:r>
          </a:p>
          <a:p>
            <a:pPr lvl="1"/>
            <a:r>
              <a:rPr lang="en-US" dirty="0" smtClean="0"/>
              <a:t>May have functions for manipulating data</a:t>
            </a:r>
          </a:p>
          <a:p>
            <a:r>
              <a:rPr lang="en-US" dirty="0"/>
              <a:t>View -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/>
              <a:t> (template id)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string </a:t>
            </a:r>
            <a:r>
              <a:rPr lang="en-US" dirty="0"/>
              <a:t>(template id)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ViewModel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761" t="4933" r="4761" b="4933"/>
          <a:stretch/>
        </p:blipFill>
        <p:spPr>
          <a:xfrm rot="966023">
            <a:off x="4993485" y="4047981"/>
            <a:ext cx="3138281" cy="2029630"/>
          </a:xfrm>
          <a:prstGeom prst="roundRect">
            <a:avLst>
              <a:gd name="adj" fmla="val 4704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76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MVVM in KendoUI</a:t>
            </a:r>
            <a:r>
              <a:rPr lang="bg-BG" smtClean="0"/>
              <a:t>: </a:t>
            </a:r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40181"/>
          </a:xfrm>
        </p:spPr>
        <p:txBody>
          <a:bodyPr/>
          <a:lstStyle/>
          <a:p>
            <a:r>
              <a:rPr lang="en-US" dirty="0" smtClean="0"/>
              <a:t>Creating a View and a ViewModel</a:t>
            </a:r>
          </a:p>
          <a:p>
            <a:pPr lvl="1"/>
            <a:r>
              <a:rPr lang="en-US" dirty="0" smtClean="0"/>
              <a:t>HTML: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2154581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data-bind="html:title, attr:{href: url}"&gt;&lt;/a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data-bind="html:content"&gt;&lt;/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703952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viewModel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title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'…',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url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'…',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…'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kendo.bind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($('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#view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'), viewModel);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083861"/>
            <a:ext cx="8686800" cy="62009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JavaScript:</a:t>
            </a:r>
          </a:p>
        </p:txBody>
      </p:sp>
    </p:spTree>
    <p:extLst>
      <p:ext uri="{BB962C8B-B14F-4D97-AF65-F5344CB8AC3E}">
        <p14:creationId xmlns:p14="http://schemas.microsoft.com/office/powerpoint/2010/main" val="34765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Views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Data-binding in Kendo MVVM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31119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6491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Data-binding is the term for linking data to UI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Changes to any of them are applied to both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KendoUI has a powerful data-binding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Bind HTML attributes, data-sources, </a:t>
            </a:r>
            <a:r>
              <a:rPr lang="en-US" dirty="0" err="1" smtClean="0"/>
              <a:t>etc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Done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r>
              <a:rPr lang="en-US" dirty="0" smtClean="0"/>
              <a:t> attribute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a two-way data-binding the data must be an observable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regular JavaScript object, wrapper into </a:t>
            </a:r>
            <a:r>
              <a:rPr lang="en-US" dirty="0" err="1" smtClean="0"/>
              <a:t>kendo.observable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6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4602"/>
            <a:ext cx="8686800" cy="5149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4407" y="1341255"/>
            <a:ext cx="869099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type="text/kendo-tmpl" id="car-template"&gt;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="text: make"&gt;&lt;/span&gt;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&lt;input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="value: power"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&lt;input type="checkbox"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="checked: agreed"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&lt;div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="visible: added"&gt;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4406" y="4636349"/>
            <a:ext cx="869099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vm = kendo.observable({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make: '…', power: '…',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checked: true,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added: false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Kendo.bind(view, vm);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4021938"/>
            <a:ext cx="8686800" cy="51490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491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728869"/>
            <a:ext cx="5562600" cy="831078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33" y="3559947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of Data-binding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 can be done not just for attributes and properties</a:t>
            </a:r>
          </a:p>
          <a:p>
            <a:pPr lvl="1"/>
            <a:r>
              <a:rPr lang="en-US" dirty="0" smtClean="0"/>
              <a:t>Methods can also be data-bound to events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hover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722" y="3090348"/>
            <a:ext cx="8686800" cy="51490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HTML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3284" y="3624723"/>
            <a:ext cx="869099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="events: {click: showInfo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}"&gt;…&lt;/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4406" y="4529816"/>
            <a:ext cx="869099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vm = kendo.observable({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showInfo: function(){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7477" y="3995304"/>
            <a:ext cx="8686800" cy="51490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4703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Data-binding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Views and </a:t>
            </a:r>
            <a:r>
              <a:rPr lang="en-US" dirty="0" err="1"/>
              <a:t>ViewModels</a:t>
            </a:r>
            <a:r>
              <a:rPr lang="en-US" dirty="0"/>
              <a:t> in External Files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37651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MVVM design pattern</a:t>
            </a:r>
          </a:p>
          <a:p>
            <a:pPr lvl="1"/>
            <a:r>
              <a:rPr lang="en-US" dirty="0" smtClean="0"/>
              <a:t>Model, View, ViewModel</a:t>
            </a:r>
          </a:p>
          <a:p>
            <a:r>
              <a:rPr lang="en-US" dirty="0" smtClean="0"/>
              <a:t>Kendo MVVM framework</a:t>
            </a:r>
          </a:p>
          <a:p>
            <a:pPr lvl="1"/>
            <a:r>
              <a:rPr lang="en-US" dirty="0" smtClean="0"/>
              <a:t>KendoUI views</a:t>
            </a:r>
            <a:endParaRPr lang="en-US" dirty="0"/>
          </a:p>
          <a:p>
            <a:pPr lvl="1"/>
            <a:r>
              <a:rPr lang="en-US" dirty="0" smtClean="0"/>
              <a:t>Observable objects</a:t>
            </a:r>
          </a:p>
          <a:p>
            <a:pPr lvl="1"/>
            <a:r>
              <a:rPr lang="en-US" dirty="0" smtClean="0"/>
              <a:t>Binding Views and </a:t>
            </a:r>
            <a:r>
              <a:rPr lang="en-US" dirty="0" err="1" smtClean="0"/>
              <a:t>ViewModels</a:t>
            </a:r>
            <a:endParaRPr lang="en-US" dirty="0" smtClean="0"/>
          </a:p>
          <a:p>
            <a:r>
              <a:rPr lang="en-US" dirty="0" smtClean="0"/>
              <a:t>Views and </a:t>
            </a:r>
            <a:r>
              <a:rPr lang="en-US" dirty="0" err="1" smtClean="0"/>
              <a:t>ViewModels</a:t>
            </a:r>
            <a:r>
              <a:rPr lang="en-US" dirty="0" smtClean="0"/>
              <a:t> in external files</a:t>
            </a:r>
          </a:p>
          <a:p>
            <a:pPr lvl="1"/>
            <a:r>
              <a:rPr lang="en-US" dirty="0" smtClean="0"/>
              <a:t>Initializing Views with </a:t>
            </a:r>
            <a:r>
              <a:rPr lang="en-US" dirty="0" err="1" smtClean="0"/>
              <a:t>ViewModels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5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</a:t>
            </a:r>
            <a:r>
              <a:rPr lang="en-US" dirty="0" err="1" smtClean="0"/>
              <a:t>ViewModels</a:t>
            </a:r>
            <a:r>
              <a:rPr lang="en-US" dirty="0" smtClean="0"/>
              <a:t> in External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640280"/>
          </a:xfrm>
        </p:spPr>
        <p:txBody>
          <a:bodyPr/>
          <a:lstStyle/>
          <a:p>
            <a:r>
              <a:rPr lang="en-US" dirty="0" smtClean="0"/>
              <a:t>The ViewModel can easily be separated into multiple JavaScript files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js</a:t>
            </a:r>
            <a:r>
              <a:rPr lang="en-US" dirty="0" smtClean="0"/>
              <a:t> code can be split into modules</a:t>
            </a:r>
          </a:p>
          <a:p>
            <a:r>
              <a:rPr lang="en-US" dirty="0"/>
              <a:t>Yet, having the HTML of all views into one page is hard for maintenance and </a:t>
            </a:r>
            <a:r>
              <a:rPr lang="en-US" dirty="0" smtClean="0"/>
              <a:t>extension</a:t>
            </a:r>
          </a:p>
          <a:p>
            <a:pPr lvl="1"/>
            <a:r>
              <a:rPr lang="en-US" dirty="0" smtClean="0"/>
              <a:t>And the HTML code is harder to split into external files</a:t>
            </a:r>
          </a:p>
          <a:p>
            <a:r>
              <a:rPr lang="en-US" dirty="0" smtClean="0"/>
              <a:t>The solution?</a:t>
            </a:r>
          </a:p>
          <a:p>
            <a:pPr lvl="1"/>
            <a:r>
              <a:rPr lang="en-US" dirty="0" smtClean="0"/>
              <a:t>Creating a Views loader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18255"/>
          </a:xfrm>
        </p:spPr>
        <p:txBody>
          <a:bodyPr/>
          <a:lstStyle/>
          <a:p>
            <a:r>
              <a:rPr lang="en-US" dirty="0" smtClean="0"/>
              <a:t>Load a view by path and cache it</a:t>
            </a:r>
          </a:p>
          <a:p>
            <a:pPr lvl="1"/>
            <a:r>
              <a:rPr lang="en-US" sz="2800" dirty="0" smtClean="0"/>
              <a:t>If it was already loaded, then return the cached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432482"/>
            <a:ext cx="8077200" cy="3170099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/>
              <a:t>loadView</a:t>
            </a:r>
            <a:r>
              <a:rPr lang="en-US" dirty="0"/>
              <a:t>(path) {</a:t>
            </a:r>
          </a:p>
          <a:p>
            <a:r>
              <a:rPr lang="en-US" dirty="0" smtClean="0"/>
              <a:t>  if(cached[path]){</a:t>
            </a:r>
          </a:p>
          <a:p>
            <a:r>
              <a:rPr lang="en-US" dirty="0"/>
              <a:t>  </a:t>
            </a:r>
            <a:r>
              <a:rPr lang="en-US" dirty="0" smtClean="0"/>
              <a:t>  return cached[path]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endParaRPr lang="en-US" dirty="0"/>
          </a:p>
          <a:p>
            <a:r>
              <a:rPr lang="en-US" dirty="0" smtClean="0"/>
              <a:t>  HTTP GET path</a:t>
            </a:r>
          </a:p>
          <a:p>
            <a:r>
              <a:rPr lang="en-US" dirty="0"/>
              <a:t> </a:t>
            </a:r>
            <a:r>
              <a:rPr lang="en-US" dirty="0" smtClean="0"/>
              <a:t>   success: save in cached</a:t>
            </a:r>
          </a:p>
          <a:p>
            <a:endParaRPr lang="en-US" dirty="0" smtClean="0"/>
          </a:p>
          <a:p>
            <a:r>
              <a:rPr lang="en-US" dirty="0" smtClean="0"/>
              <a:t> return  result;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 Loader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Kendo Views Layout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8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Views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changing of views is hard</a:t>
            </a:r>
          </a:p>
          <a:p>
            <a:pPr lvl="1"/>
            <a:r>
              <a:rPr lang="en-US" dirty="0" smtClean="0"/>
              <a:t>Kendo MVVM has a </a:t>
            </a:r>
            <a:r>
              <a:rPr lang="en-US" dirty="0" err="1" smtClean="0"/>
              <a:t>kendo.Layout</a:t>
            </a:r>
            <a:r>
              <a:rPr lang="en-US" dirty="0" smtClean="0"/>
              <a:t> that fixes the problem</a:t>
            </a:r>
          </a:p>
          <a:p>
            <a:r>
              <a:rPr lang="en-US" dirty="0" err="1" smtClean="0"/>
              <a:t>kendo.Layout</a:t>
            </a:r>
            <a:r>
              <a:rPr lang="en-US" dirty="0" smtClean="0"/>
              <a:t> is something like a master page, that has one or many placeholders</a:t>
            </a:r>
          </a:p>
          <a:p>
            <a:pPr lvl="1"/>
            <a:r>
              <a:rPr lang="en-US" dirty="0" smtClean="0"/>
              <a:t>This placeholders can be filled with </a:t>
            </a:r>
            <a:r>
              <a:rPr lang="en-US" dirty="0" err="1" smtClean="0"/>
              <a:t>kendo.View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83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93956"/>
            <a:ext cx="7086600" cy="838200"/>
          </a:xfrm>
        </p:spPr>
        <p:txBody>
          <a:bodyPr/>
          <a:lstStyle/>
          <a:p>
            <a:r>
              <a:rPr lang="en-US" dirty="0" smtClean="0"/>
              <a:t>Kendo Views Layout: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317"/>
            <a:ext cx="8686800" cy="541538"/>
          </a:xfrm>
        </p:spPr>
        <p:txBody>
          <a:bodyPr/>
          <a:lstStyle/>
          <a:p>
            <a:r>
              <a:rPr lang="en-US" sz="2800" dirty="0" smtClean="0"/>
              <a:t>Create the layout:</a:t>
            </a:r>
            <a:endParaRPr lang="en-US" sz="28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1331855"/>
            <a:ext cx="8077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layoutHTML</a:t>
            </a:r>
            <a:r>
              <a:rPr lang="en-US" sz="1800" dirty="0" smtClean="0"/>
              <a:t> = '&lt;header&gt;' +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'&lt;h1&gt;Title&lt;/h1&gt;' +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'&lt;</a:t>
            </a:r>
            <a:r>
              <a:rPr lang="en-US" sz="1800" dirty="0" err="1" smtClean="0"/>
              <a:t>nav</a:t>
            </a:r>
            <a:r>
              <a:rPr lang="en-US" sz="1800" dirty="0" smtClean="0"/>
              <a:t> id="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main-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nav</a:t>
            </a:r>
            <a:r>
              <a:rPr lang="en-US" sz="1800" dirty="0" smtClean="0"/>
              <a:t>"&gt;&lt;/</a:t>
            </a:r>
            <a:r>
              <a:rPr lang="en-US" sz="1800" dirty="0" err="1" smtClean="0"/>
              <a:t>nav</a:t>
            </a:r>
            <a:r>
              <a:rPr lang="en-US" sz="1800" dirty="0" smtClean="0"/>
              <a:t>&gt;'+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'&lt;/header&gt;' +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'&lt;div id="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page</a:t>
            </a:r>
            <a:r>
              <a:rPr lang="en-US" sz="1800" dirty="0" smtClean="0"/>
              <a:t>"&gt;' +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'&lt;/div&gt;',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layout = </a:t>
            </a:r>
            <a:r>
              <a:rPr lang="en-US" sz="1800" dirty="0" err="1" smtClean="0"/>
              <a:t>kendo.Layout</a:t>
            </a:r>
            <a:r>
              <a:rPr lang="en-US" sz="1800" dirty="0" smtClean="0"/>
              <a:t>(</a:t>
            </a:r>
            <a:r>
              <a:rPr lang="en-US" sz="1800" dirty="0" err="1" smtClean="0"/>
              <a:t>layoutHTML</a:t>
            </a:r>
            <a:r>
              <a:rPr lang="en-US" sz="1800" dirty="0" smtClean="0"/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4041412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layout.render</a:t>
            </a:r>
            <a:r>
              <a:rPr lang="en-US" sz="1800" dirty="0"/>
              <a:t>('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#root</a:t>
            </a:r>
            <a:r>
              <a:rPr lang="en-US" sz="1800" dirty="0"/>
              <a:t>');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3431527"/>
            <a:ext cx="8686800" cy="54153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Render it in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div#root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in the HTML page:</a:t>
            </a:r>
            <a:endParaRPr lang="en-US" sz="28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33400" y="5087535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layout.showIn</a:t>
            </a:r>
            <a:r>
              <a:rPr lang="en-US" sz="1800" dirty="0" smtClean="0"/>
              <a:t>('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#main-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nav</a:t>
            </a:r>
            <a:r>
              <a:rPr lang="en-US" sz="1800" dirty="0" smtClean="0"/>
              <a:t>',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navView</a:t>
            </a:r>
            <a:r>
              <a:rPr lang="en-US" sz="1800" dirty="0" smtClean="0"/>
              <a:t>);</a:t>
            </a:r>
            <a:endParaRPr lang="en-US" sz="18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4479091"/>
            <a:ext cx="8686800" cy="54153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Initialize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NAV</a:t>
            </a:r>
            <a:r>
              <a:rPr lang="en-US" sz="2800" dirty="0" smtClean="0"/>
              <a:t> view:</a:t>
            </a:r>
            <a:endParaRPr lang="en-US" sz="2800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533400" y="613221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layout.showIn</a:t>
            </a:r>
            <a:r>
              <a:rPr lang="en-US" sz="1800" dirty="0"/>
              <a:t>('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#page</a:t>
            </a:r>
            <a:r>
              <a:rPr lang="en-US" sz="1800" dirty="0"/>
              <a:t>',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homeView</a:t>
            </a:r>
            <a:r>
              <a:rPr lang="en-US" sz="1800" dirty="0"/>
              <a:t>);</a:t>
            </a:r>
            <a:endParaRPr lang="en-US" sz="1800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228600" y="5523773"/>
            <a:ext cx="8686800" cy="54153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Show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</a:t>
            </a:r>
            <a:r>
              <a:rPr lang="en-US" sz="2800" dirty="0" smtClean="0"/>
              <a:t> view on the 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20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Views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27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MVVM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21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sz="2800" dirty="0" smtClean="0"/>
              <a:t>Create a SPA application for a social network</a:t>
            </a:r>
          </a:p>
          <a:p>
            <a:pPr marL="746125" lvl="1" indent="-398463"/>
            <a:r>
              <a:rPr lang="en-US" sz="2600" dirty="0" smtClean="0"/>
              <a:t>The application must have users</a:t>
            </a:r>
          </a:p>
          <a:p>
            <a:pPr marL="1038225" lvl="2" indent="-398463"/>
            <a:r>
              <a:rPr lang="en-US" dirty="0" smtClean="0"/>
              <a:t>Users have username and password</a:t>
            </a:r>
          </a:p>
          <a:p>
            <a:pPr marL="1038225" lvl="2" indent="-398463"/>
            <a:r>
              <a:rPr lang="en-US" dirty="0" smtClean="0"/>
              <a:t>Save the users in the browsers'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marL="746125" lvl="1" indent="-398463"/>
            <a:r>
              <a:rPr lang="en-US" sz="2600" dirty="0" smtClean="0"/>
              <a:t>When a user is logs in, they can either view their images, or upload another images</a:t>
            </a:r>
          </a:p>
          <a:p>
            <a:pPr marL="1038225" lvl="2" indent="-398463"/>
            <a:r>
              <a:rPr lang="en-US" dirty="0" smtClean="0"/>
              <a:t>Images have </a:t>
            </a:r>
            <a:r>
              <a:rPr lang="en-US" dirty="0" err="1" smtClean="0"/>
              <a:t>url</a:t>
            </a:r>
            <a:r>
              <a:rPr lang="en-US" dirty="0" smtClean="0"/>
              <a:t> and title</a:t>
            </a:r>
          </a:p>
          <a:p>
            <a:pPr marL="1038225" lvl="2" indent="-398463"/>
            <a:r>
              <a:rPr lang="en-US" dirty="0" smtClean="0"/>
              <a:t>Save the images' data in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marL="746125" lvl="1" indent="-398463"/>
            <a:r>
              <a:rPr lang="en-US" sz="2600" dirty="0" smtClean="0"/>
              <a:t>To be continued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8431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*cont. Create a SPA application for a social network</a:t>
            </a:r>
          </a:p>
          <a:p>
            <a:pPr marL="746125" lvl="1" indent="-398463"/>
            <a:r>
              <a:rPr lang="en-US" dirty="0" smtClean="0"/>
              <a:t>The application must have </a:t>
            </a:r>
            <a:r>
              <a:rPr lang="en-US" dirty="0" err="1" smtClean="0"/>
              <a:t>atleast</a:t>
            </a:r>
            <a:r>
              <a:rPr lang="en-US" dirty="0" smtClean="0"/>
              <a:t> 3 views</a:t>
            </a:r>
          </a:p>
          <a:p>
            <a:pPr marL="1038225" lvl="2" indent="-398463"/>
            <a:r>
              <a:rPr lang="en-US" dirty="0" smtClean="0"/>
              <a:t>Login/Register view</a:t>
            </a:r>
          </a:p>
          <a:p>
            <a:pPr marL="1303337" lvl="3" indent="-398463"/>
            <a:r>
              <a:rPr lang="en-US" dirty="0" smtClean="0"/>
              <a:t>Shown if the user is not logged in</a:t>
            </a:r>
          </a:p>
          <a:p>
            <a:pPr marL="1038225" lvl="2" indent="-398463"/>
            <a:r>
              <a:rPr lang="en-US" dirty="0" smtClean="0"/>
              <a:t>Images view</a:t>
            </a:r>
          </a:p>
          <a:p>
            <a:pPr marL="1303337" lvl="3" indent="-398463"/>
            <a:r>
              <a:rPr lang="en-US" dirty="0" smtClean="0"/>
              <a:t>Show all the images of the user</a:t>
            </a:r>
          </a:p>
          <a:p>
            <a:pPr marL="1038225" lvl="2" indent="-398463"/>
            <a:r>
              <a:rPr lang="en-US" dirty="0" smtClean="0"/>
              <a:t>Upload an image view</a:t>
            </a:r>
          </a:p>
          <a:p>
            <a:pPr marL="746125" lvl="1" indent="-398463"/>
            <a:r>
              <a:rPr lang="en-US" dirty="0" smtClean="0"/>
              <a:t>Implement the application using Kendo MVVM</a:t>
            </a:r>
            <a:endParaRPr lang="en-US" dirty="0"/>
          </a:p>
          <a:p>
            <a:pPr marL="746125" lvl="1" indent="-39846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24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MVVM Design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532" y="1020932"/>
            <a:ext cx="8930936" cy="55657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MVVM pattern is a descendant of the MVC design pattern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implementation of </a:t>
            </a:r>
            <a:br>
              <a:rPr lang="en-US" dirty="0" smtClean="0"/>
            </a:br>
            <a:r>
              <a:rPr lang="en-US" dirty="0" smtClean="0"/>
              <a:t>multilayer architecture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separation of concerns (SoC) for higher developer 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Divides application logic in multiple dedicated layers (modules) for easier extension and bug-fixing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layers has its own and cohesive purpose</a:t>
            </a:r>
            <a:endParaRPr lang="en-US" dirty="0"/>
          </a:p>
        </p:txBody>
      </p:sp>
      <p:pic>
        <p:nvPicPr>
          <p:cNvPr id="1026" name="Picture 2" descr="http://upload.wikimedia.org/wikipedia/commons/d/de/Rubiks_snake_octahedr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08340" y="1699126"/>
            <a:ext cx="2556770" cy="1416936"/>
          </a:xfrm>
          <a:prstGeom prst="roundRect">
            <a:avLst>
              <a:gd name="adj" fmla="val 351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113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Model-View-ViewModel has three primary layers: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Model 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Contains data models - JSON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View 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Contains UI logic (HTML,CSS, UI JS)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Binds to the ViewModel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ViewModel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Keeps models of data, Views get what they need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Plays the role of the middleman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7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39856" y="3111479"/>
            <a:ext cx="3165909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  <a:endParaRPr lang="en-US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business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9691" y="5149085"/>
            <a:ext cx="3127248" cy="98750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(holds the data)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4419" y="128066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 </a:t>
            </a:r>
          </a:p>
        </p:txBody>
      </p:sp>
      <p:cxnSp>
        <p:nvCxnSpPr>
          <p:cNvPr id="12" name="Curved Connector 11"/>
          <p:cNvCxnSpPr>
            <a:stCxn id="14" idx="4"/>
            <a:endCxn id="5" idx="1"/>
          </p:cNvCxnSpPr>
          <p:nvPr/>
        </p:nvCxnSpPr>
        <p:spPr>
          <a:xfrm rot="16200000" flipH="1">
            <a:off x="1478893" y="2414528"/>
            <a:ext cx="1166802" cy="1555124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14" name="Oval 13"/>
          <p:cNvSpPr/>
          <p:nvPr/>
        </p:nvSpPr>
        <p:spPr>
          <a:xfrm>
            <a:off x="1133856" y="2306937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124528">
            <a:off x="1379503" y="3125634"/>
            <a:ext cx="127905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Binds to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Curved Connector 19"/>
          <p:cNvCxnSpPr>
            <a:stCxn id="21" idx="4"/>
            <a:endCxn id="6" idx="1"/>
          </p:cNvCxnSpPr>
          <p:nvPr/>
        </p:nvCxnSpPr>
        <p:spPr>
          <a:xfrm rot="16200000" flipH="1">
            <a:off x="3454886" y="4208031"/>
            <a:ext cx="1203335" cy="1666275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21" name="Oval 20"/>
          <p:cNvSpPr/>
          <p:nvPr/>
        </p:nvSpPr>
        <p:spPr>
          <a:xfrm>
            <a:off x="3072540" y="4137750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124528">
            <a:off x="3404718" y="4974711"/>
            <a:ext cx="127905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Uses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776"/>
            <a:ext cx="7086600" cy="838200"/>
          </a:xfrm>
        </p:spPr>
        <p:txBody>
          <a:bodyPr/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1288"/>
            <a:ext cx="8686800" cy="5489448"/>
          </a:xfrm>
        </p:spPr>
        <p:txBody>
          <a:bodyPr/>
          <a:lstStyle/>
          <a:p>
            <a:r>
              <a:rPr lang="en-US" dirty="0" smtClean="0"/>
              <a:t>MVVM was designed mostly for use in WPF/Silverlight, but its usable in JavaScript as well</a:t>
            </a:r>
          </a:p>
          <a:p>
            <a:pPr lvl="1"/>
            <a:r>
              <a:rPr lang="en-US" dirty="0" err="1" smtClean="0"/>
              <a:t>Kendo.UI</a:t>
            </a:r>
            <a:endParaRPr lang="en-US" dirty="0" smtClean="0"/>
          </a:p>
          <a:p>
            <a:pPr lvl="1"/>
            <a:r>
              <a:rPr lang="en-US" dirty="0" smtClean="0"/>
              <a:t>Kendo</a:t>
            </a:r>
            <a:r>
              <a:rPr lang="bg-BG" dirty="0" smtClean="0"/>
              <a:t> </a:t>
            </a:r>
            <a:r>
              <a:rPr lang="en-US" dirty="0" smtClean="0"/>
              <a:t>UI Mobile</a:t>
            </a:r>
          </a:p>
          <a:p>
            <a:pPr lvl="1"/>
            <a:r>
              <a:rPr lang="en-US" dirty="0" smtClean="0"/>
              <a:t>Knockout.js</a:t>
            </a:r>
          </a:p>
          <a:p>
            <a:pPr lvl="1"/>
            <a:r>
              <a:rPr lang="en-US" dirty="0" smtClean="0"/>
              <a:t>Knockback.js</a:t>
            </a:r>
          </a:p>
        </p:txBody>
      </p:sp>
    </p:spTree>
    <p:extLst>
      <p:ext uri="{BB962C8B-B14F-4D97-AF65-F5344CB8AC3E}">
        <p14:creationId xmlns:p14="http://schemas.microsoft.com/office/powerpoint/2010/main" val="8248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51" y="1348531"/>
            <a:ext cx="7772400" cy="76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MVVM in </a:t>
            </a:r>
            <a:r>
              <a:rPr lang="en-US" dirty="0" err="1" smtClean="0"/>
              <a:t>KendoUI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251" y="2179041"/>
            <a:ext cx="8229600" cy="569120"/>
          </a:xfrm>
        </p:spPr>
        <p:txBody>
          <a:bodyPr/>
          <a:lstStyle/>
          <a:p>
            <a:r>
              <a:rPr lang="en-US" dirty="0" smtClean="0"/>
              <a:t>Model – View – View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37" y="2816671"/>
            <a:ext cx="3600028" cy="3060145"/>
          </a:xfrm>
          <a:prstGeom prst="roundRect">
            <a:avLst>
              <a:gd name="adj" fmla="val 2633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9256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in </a:t>
            </a:r>
            <a:r>
              <a:rPr lang="en-US" dirty="0" err="1" smtClean="0"/>
              <a:t>KendoUI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Model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Represents data (database models, objects)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View Model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Fetches the data (from server, </a:t>
            </a:r>
            <a:r>
              <a:rPr lang="en-US" dirty="0" err="1" smtClean="0"/>
              <a:t>db</a:t>
            </a:r>
            <a:r>
              <a:rPr lang="en-US" dirty="0" smtClean="0"/>
              <a:t>, etc…)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And saves it into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Exposes the data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May have logic and functionality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View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Knows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Represents </a:t>
            </a:r>
            <a:r>
              <a:rPr lang="en-US" dirty="0" smtClean="0"/>
              <a:t>UI (buttons, inputs,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1932</TotalTime>
  <Words>968</Words>
  <Application>Microsoft Office PowerPoint</Application>
  <PresentationFormat>On-screen Show (4:3)</PresentationFormat>
  <Paragraphs>197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Cambria</vt:lpstr>
      <vt:lpstr>Consolas</vt:lpstr>
      <vt:lpstr>Corbel</vt:lpstr>
      <vt:lpstr>Wingdings 2</vt:lpstr>
      <vt:lpstr>Telerik Academy theme</vt:lpstr>
      <vt:lpstr>KendoUI MVVM</vt:lpstr>
      <vt:lpstr>Table of Contents</vt:lpstr>
      <vt:lpstr>MVVM Design Pattern</vt:lpstr>
      <vt:lpstr>Model-View-ViewModel</vt:lpstr>
      <vt:lpstr>Model-View-ViewModel (2)</vt:lpstr>
      <vt:lpstr>MVVM Architecture</vt:lpstr>
      <vt:lpstr>JavaScript Frameworks Implementing MVC</vt:lpstr>
      <vt:lpstr>MVVM in KendoUI</vt:lpstr>
      <vt:lpstr>MVVM in KendoUI</vt:lpstr>
      <vt:lpstr>MVVM in KendoUI (2)</vt:lpstr>
      <vt:lpstr>MVVM in KendoUI: Example</vt:lpstr>
      <vt:lpstr>Creating Views</vt:lpstr>
      <vt:lpstr>Data-binding in Kendo MVVM</vt:lpstr>
      <vt:lpstr>Data-binding</vt:lpstr>
      <vt:lpstr>Data-binding: Example</vt:lpstr>
      <vt:lpstr>Data-binding</vt:lpstr>
      <vt:lpstr>More of Data-binding</vt:lpstr>
      <vt:lpstr>Data-binding Events</vt:lpstr>
      <vt:lpstr>Views and ViewModels in External Files</vt:lpstr>
      <vt:lpstr>Views and ViewModels in External Files</vt:lpstr>
      <vt:lpstr>ViewsLoader</vt:lpstr>
      <vt:lpstr>Views Loader</vt:lpstr>
      <vt:lpstr>Kendo Views Layout</vt:lpstr>
      <vt:lpstr>Kendo Views Layout</vt:lpstr>
      <vt:lpstr>Kendo Views Layout: Example</vt:lpstr>
      <vt:lpstr>Kendo Views Layout</vt:lpstr>
      <vt:lpstr>KendoUI MVVM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in KendoUI</dc:title>
  <dc:creator>Doncho Minkov</dc:creator>
  <cp:lastModifiedBy>Doncho Minkov</cp:lastModifiedBy>
  <cp:revision>115</cp:revision>
  <dcterms:created xsi:type="dcterms:W3CDTF">2014-03-24T12:58:01Z</dcterms:created>
  <dcterms:modified xsi:type="dcterms:W3CDTF">2014-03-27T14:00:51Z</dcterms:modified>
</cp:coreProperties>
</file>