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570" r:id="rId2"/>
    <p:sldId id="814" r:id="rId3"/>
    <p:sldId id="822" r:id="rId4"/>
    <p:sldId id="815" r:id="rId5"/>
    <p:sldId id="816" r:id="rId6"/>
    <p:sldId id="821" r:id="rId7"/>
    <p:sldId id="823" r:id="rId8"/>
    <p:sldId id="824" r:id="rId9"/>
    <p:sldId id="834" r:id="rId10"/>
    <p:sldId id="831" r:id="rId11"/>
    <p:sldId id="836" r:id="rId12"/>
    <p:sldId id="819" r:id="rId13"/>
    <p:sldId id="827" r:id="rId14"/>
    <p:sldId id="828" r:id="rId15"/>
    <p:sldId id="832" r:id="rId16"/>
    <p:sldId id="837" r:id="rId17"/>
    <p:sldId id="839" r:id="rId18"/>
    <p:sldId id="841" r:id="rId19"/>
    <p:sldId id="833" r:id="rId20"/>
    <p:sldId id="842" r:id="rId21"/>
    <p:sldId id="843" r:id="rId22"/>
    <p:sldId id="844" r:id="rId23"/>
    <p:sldId id="830" r:id="rId24"/>
    <p:sldId id="829" r:id="rId25"/>
    <p:sldId id="845" r:id="rId26"/>
    <p:sldId id="840" r:id="rId27"/>
    <p:sldId id="846" r:id="rId28"/>
    <p:sldId id="460" r:id="rId29"/>
    <p:sldId id="812" r:id="rId30"/>
    <p:sldId id="835" r:id="rId31"/>
    <p:sldId id="333" r:id="rId32"/>
  </p:sldIdLst>
  <p:sldSz cx="9144000" cy="6858000" type="screen4x3"/>
  <p:notesSz cx="6881813" cy="92964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What is ASP.NET Web API?" id="{0AA29D62-95C2-4681-A433-0EF574E42D65}">
          <p14:sldIdLst>
            <p14:sldId id="822"/>
            <p14:sldId id="815"/>
            <p14:sldId id="816"/>
            <p14:sldId id="821"/>
            <p14:sldId id="823"/>
            <p14:sldId id="824"/>
            <p14:sldId id="834"/>
            <p14:sldId id="831"/>
            <p14:sldId id="836"/>
            <p14:sldId id="819"/>
          </p14:sldIdLst>
        </p14:section>
        <p14:section name="Web API Controllers" id="{2597D608-9814-4D9C-A186-0027696B2934}">
          <p14:sldIdLst>
            <p14:sldId id="827"/>
            <p14:sldId id="828"/>
            <p14:sldId id="832"/>
            <p14:sldId id="837"/>
            <p14:sldId id="839"/>
            <p14:sldId id="841"/>
            <p14:sldId id="833"/>
            <p14:sldId id="842"/>
            <p14:sldId id="843"/>
            <p14:sldId id="844"/>
          </p14:sldIdLst>
        </p14:section>
        <p14:section name="Web API Clients" id="{7382837F-60D2-474D-ACA1-AC082ECAD5BB}">
          <p14:sldIdLst>
            <p14:sldId id="830"/>
            <p14:sldId id="829"/>
            <p14:sldId id="845"/>
            <p14:sldId id="840"/>
            <p14:sldId id="846"/>
          </p14:sldIdLst>
        </p14:section>
        <p14:section name="Questions and Homework" id="{582018E1-BCD4-4B64-9021-AA7DC827860A}">
          <p14:sldIdLst>
            <p14:sldId id="460"/>
            <p14:sldId id="812"/>
            <p14:sldId id="835"/>
            <p14:sldId id="3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8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web-api-routing-and-actions/attribute-routing-in-web-api-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data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api/overview/odata-support-in-aspnet-web-api/supporting-odata-query-option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399" y="3130153"/>
            <a:ext cx="5867401" cy="832247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6120" y="609600"/>
            <a:ext cx="5410200" cy="2386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669275"/>
            <a:ext cx="1930398" cy="1447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Picture 2" descr="http://www.techny.com/wp-content/uploads/2011/04/choosing-web-browsers.jp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61129"/>
            <a:ext cx="12954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8047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5" y="2555225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API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Attribute routing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improvements: $select, $expand, $batch, $value and improved extensibility</a:t>
            </a:r>
          </a:p>
          <a:p>
            <a:r>
              <a:rPr lang="en-US" dirty="0"/>
              <a:t>Request batching</a:t>
            </a:r>
          </a:p>
          <a:p>
            <a:r>
              <a:rPr lang="en-US" dirty="0"/>
              <a:t>Portable ASP.NET Web API Client</a:t>
            </a:r>
          </a:p>
          <a:p>
            <a:r>
              <a:rPr lang="en-US" dirty="0"/>
              <a:t>Improved testability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CORS</a:t>
            </a:r>
            <a:r>
              <a:rPr lang="en-US" dirty="0" smtClean="0"/>
              <a:t> (</a:t>
            </a:r>
            <a:r>
              <a:rPr lang="en-US" dirty="0"/>
              <a:t>Cross-origin resource </a:t>
            </a:r>
            <a:r>
              <a:rPr lang="en-US" dirty="0" smtClean="0"/>
              <a:t>sharing)</a:t>
            </a:r>
            <a:endParaRPr lang="en-US" dirty="0"/>
          </a:p>
          <a:p>
            <a:r>
              <a:rPr lang="en-US" dirty="0"/>
              <a:t>Authentication filters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OWIN</a:t>
            </a:r>
            <a:r>
              <a:rPr lang="en-US" dirty="0" smtClean="0"/>
              <a:t> </a:t>
            </a:r>
            <a:r>
              <a:rPr lang="en-US" dirty="0"/>
              <a:t>support and integration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owin.org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vs. 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</a:t>
            </a:r>
            <a:r>
              <a:rPr lang="en-US" dirty="0" smtClean="0"/>
              <a:t>is also a good framework for building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based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http://i.stack.imgur.com/E57z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448403" cy="41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191000"/>
            <a:ext cx="7924800" cy="1676400"/>
          </a:xfrm>
        </p:spPr>
        <p:txBody>
          <a:bodyPr/>
          <a:lstStyle/>
          <a:p>
            <a:r>
              <a:rPr lang="en-US" dirty="0" smtClean="0"/>
              <a:t>Demo: Creating ASP.NET Web API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83" y="609600"/>
            <a:ext cx="3839034" cy="3542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791200"/>
            <a:ext cx="7924800" cy="569120"/>
          </a:xfrm>
        </p:spPr>
        <p:txBody>
          <a:bodyPr/>
          <a:lstStyle/>
          <a:p>
            <a:r>
              <a:rPr lang="en-US" dirty="0" smtClean="0"/>
              <a:t>Default ASP.NET Web API project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API Controllers</a:t>
            </a:r>
            <a:endParaRPr lang="en-US" dirty="0"/>
          </a:p>
        </p:txBody>
      </p:sp>
      <p:pic>
        <p:nvPicPr>
          <p:cNvPr id="3074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209800"/>
            <a:ext cx="6105525" cy="40671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Controllers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controller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an object that handles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</a:t>
            </a:r>
            <a:r>
              <a:rPr lang="en-US" dirty="0" smtClean="0"/>
              <a:t>requests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All API controllers derive from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ApiController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By default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will map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requests to specific methods called actions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56371"/>
              </p:ext>
            </p:extLst>
          </p:nvPr>
        </p:nvGraphicFramePr>
        <p:xfrm>
          <a:off x="495300" y="3352800"/>
          <a:ext cx="81534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6002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list of all </a:t>
                      </a:r>
                      <a:r>
                        <a:rPr lang="en-US" dirty="0" smtClean="0"/>
                        <a:t>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new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Put(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id,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PostModel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a </a:t>
                      </a:r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/posts/</a:t>
                      </a:r>
                      <a:r>
                        <a:rPr lang="en-US" i="1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id)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 </a:t>
                      </a:r>
                      <a:r>
                        <a:rPr lang="en-US" dirty="0" smtClean="0"/>
                        <a:t>post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</a:t>
                      </a:r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posts?category</a:t>
                      </a:r>
                      <a:r>
                        <a:rPr lang="en-US" dirty="0" smtClean="0"/>
                        <a:t>=</a:t>
                      </a:r>
                      <a:r>
                        <a:rPr lang="en-US" i="1" dirty="0" smtClean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Get(string category)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Default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1540" y="1027360"/>
            <a:ext cx="21564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67100" y="1027360"/>
            <a:ext cx="22098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 a Route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1027360"/>
            <a:ext cx="223266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 Responds</a:t>
            </a:r>
            <a:endParaRPr lang="en-US" dirty="0"/>
          </a:p>
        </p:txBody>
      </p:sp>
      <p:sp>
        <p:nvSpPr>
          <p:cNvPr id="9" name="Text Placeholder 5"/>
          <p:cNvSpPr txBox="1">
            <a:spLocks noGrp="1"/>
          </p:cNvSpPr>
          <p:nvPr>
            <p:ph idx="1"/>
          </p:nvPr>
        </p:nvSpPr>
        <p:spPr>
          <a:xfrm>
            <a:off x="1485900" y="2151436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287780" y="4213521"/>
            <a:ext cx="6568440" cy="2339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class PostsController : ApiController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string Get()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return "Some data";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19149436">
            <a:off x="1638376" y="2693689"/>
            <a:ext cx="722759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12205">
            <a:off x="4822258" y="2718275"/>
            <a:ext cx="738477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99116">
            <a:off x="2097481" y="4377317"/>
            <a:ext cx="1861650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95351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484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314700" y="817684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829300" y="812700"/>
            <a:ext cx="5334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7721556">
            <a:off x="3629755" y="3917269"/>
            <a:ext cx="703393" cy="1994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114800" y="3000940"/>
            <a:ext cx="1828800" cy="10323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build="p" animBg="1"/>
      <p:bldP spid="10" grpId="0" animBg="1"/>
      <p:bldP spid="13" grpId="0" animBg="1"/>
      <p:bldP spid="14" grpId="0" animBg="1"/>
      <p:bldP spid="15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how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matches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URI</a:t>
            </a:r>
            <a:r>
              <a:rPr lang="en-US" dirty="0" smtClean="0"/>
              <a:t> to a controller and an </a:t>
            </a:r>
            <a:r>
              <a:rPr lang="en-US" dirty="0"/>
              <a:t>action</a:t>
            </a:r>
          </a:p>
          <a:p>
            <a:r>
              <a:rPr lang="en-US" dirty="0" smtClean="0"/>
              <a:t>Web </a:t>
            </a:r>
            <a:r>
              <a:rPr lang="en-US" dirty="0"/>
              <a:t>APIs support the full set of routing capabilities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(MVC)</a:t>
            </a:r>
          </a:p>
          <a:p>
            <a:pPr lvl="1"/>
            <a:r>
              <a:rPr lang="en-US" dirty="0" smtClean="0"/>
              <a:t>Route parameters</a:t>
            </a:r>
          </a:p>
          <a:p>
            <a:pPr lvl="1"/>
            <a:r>
              <a:rPr lang="en-US" dirty="0" smtClean="0"/>
              <a:t>Constraints (using regular expressions)</a:t>
            </a:r>
          </a:p>
          <a:p>
            <a:pPr lvl="1"/>
            <a:r>
              <a:rPr lang="en-US" dirty="0" smtClean="0"/>
              <a:t>Extensible with own conventions</a:t>
            </a:r>
          </a:p>
          <a:p>
            <a:pPr lvl="1"/>
            <a:r>
              <a:rPr lang="en-US" dirty="0" smtClean="0">
                <a:hlinkClick r:id="rId2"/>
              </a:rPr>
              <a:t>Attribute routing</a:t>
            </a:r>
            <a:r>
              <a:rPr lang="en-US" dirty="0"/>
              <a:t> </a:t>
            </a:r>
            <a:r>
              <a:rPr lang="en-US" dirty="0" smtClean="0"/>
              <a:t>is available </a:t>
            </a:r>
            <a:r>
              <a:rPr lang="en-US" dirty="0" smtClean="0"/>
              <a:t>in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/>
              <a:t>also provides smart conventions by </a:t>
            </a:r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We can create </a:t>
            </a:r>
            <a:r>
              <a:rPr lang="en-US" dirty="0"/>
              <a:t>classes that implement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APIs </a:t>
            </a:r>
            <a:r>
              <a:rPr lang="en-US" dirty="0" smtClean="0"/>
              <a:t>without having to explicitly write code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 Verb </a:t>
            </a:r>
            <a:r>
              <a:rPr lang="en-US" dirty="0" smtClean="0"/>
              <a:t>is mapped to an action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8190" y="4805571"/>
            <a:ext cx="762762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routes.MapHtpRoute(name: "DefaultApi",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routeTemplate: "api/{controller}/{id}",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defaults: new { id = RoutesParameter.Optional });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85900" y="4082788"/>
            <a:ext cx="6172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http://localhost:1337/api/posts</a:t>
            </a:r>
          </a:p>
        </p:txBody>
      </p:sp>
      <p:sp>
        <p:nvSpPr>
          <p:cNvPr id="7" name="Cloud 6"/>
          <p:cNvSpPr/>
          <p:nvPr/>
        </p:nvSpPr>
        <p:spPr>
          <a:xfrm>
            <a:off x="5036820" y="4059049"/>
            <a:ext cx="990600" cy="59288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4038600" y="5023530"/>
            <a:ext cx="2057400" cy="691470"/>
          </a:xfrm>
          <a:prstGeom prst="cloud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 &amp; Formatters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8392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By default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 smtClean="0"/>
              <a:t>will bind incoming data to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 (CLR) </a:t>
            </a:r>
            <a:r>
              <a:rPr lang="en-US" dirty="0" smtClean="0"/>
              <a:t>types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Will look in body, header and query string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ASP.NET MVC has similar model binder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MediaTypeFormatters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used to bind both input and output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Mapped to content types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Validation attributes can also be used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 smtClean="0"/>
              <a:t>To go down further into the HTTP (set headers, etc.) we can 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Demo: Create API Controller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2" y="12954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69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</a:p>
          <a:p>
            <a:pPr lvl="1"/>
            <a:r>
              <a:rPr lang="en-US" dirty="0"/>
              <a:t>Web API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Demo: Default Project Template</a:t>
            </a:r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Demo: Create API Controller</a:t>
            </a:r>
          </a:p>
          <a:p>
            <a:pPr lvl="1"/>
            <a:r>
              <a:rPr lang="en-US" dirty="0" smtClean="0"/>
              <a:t>OData queries</a:t>
            </a:r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API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Demo: Consuming Web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71008"/>
            <a:ext cx="1901192" cy="19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9896" y="686527"/>
            <a:ext cx="3539062" cy="29492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Different HTTP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By default when everything is OK, we return HTTP status code 200</a:t>
            </a:r>
          </a:p>
          <a:p>
            <a:r>
              <a:rPr lang="en-US" dirty="0" smtClean="0"/>
              <a:t>Sometimes we need to return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10540" y="2659826"/>
            <a:ext cx="80772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public HttpResponseMessage Get(int id)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if (dataExists)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return Request.CreateResponse(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HttpStatusCode.OK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data);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return Request.CreateErrorResponse(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noProof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HttpStatusCode.NotFound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"Item not found!");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Query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http://odata.org</a:t>
            </a:r>
            <a:r>
              <a:rPr lang="en-US" dirty="0" smtClean="0"/>
              <a:t>) is a open specification written 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Microsoft</a:t>
            </a:r>
          </a:p>
          <a:p>
            <a:pPr lvl="1"/>
            <a:r>
              <a:rPr lang="en-US" dirty="0" smtClean="0"/>
              <a:t>Provide a standard query syntax on resources</a:t>
            </a:r>
          </a:p>
          <a:p>
            <a:r>
              <a:rPr lang="en-US" dirty="0" smtClean="0"/>
              <a:t>Implemented by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WCF Data Services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includes automatic support for this syntax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  <a:r>
              <a:rPr lang="en-US" dirty="0" smtClean="0"/>
              <a:t> instead of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</a:t>
            </a:r>
            <a:r>
              <a:rPr lang="en-US" dirty="0" smtClean="0">
                <a:hlinkClick r:id="rId2"/>
              </a:rPr>
              <a:t>OData queries </a:t>
            </a:r>
            <a:r>
              <a:rPr lang="en-US" dirty="0"/>
              <a:t>uncomment "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config.EnableQuerySupport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();</a:t>
            </a:r>
            <a:r>
              <a:rPr lang="en-US" dirty="0" smtClean="0"/>
              <a:t>" line</a:t>
            </a:r>
          </a:p>
          <a:p>
            <a:r>
              <a:rPr lang="en-US" dirty="0" smtClean="0"/>
              <a:t>Then we can make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 smtClean="0"/>
              <a:t> queries like</a:t>
            </a:r>
            <a:r>
              <a:rPr lang="en-US" dirty="0"/>
              <a:t>: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localhost/Posts?$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top=2&amp;$skip=2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40569"/>
              </p:ext>
            </p:extLst>
          </p:nvPr>
        </p:nvGraphicFramePr>
        <p:xfrm>
          <a:off x="1143000" y="3352800"/>
          <a:ext cx="6912000" cy="30838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/>
                <a:gridCol w="5235600"/>
              </a:tblGrid>
              <a:tr h="4159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Option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0" dirty="0">
                        <a:solidFill>
                          <a:srgbClr val="242525"/>
                        </a:solidFill>
                        <a:effectLst/>
                      </a:endParaRPr>
                    </a:p>
                  </a:txBody>
                  <a:tcPr marL="146307" marR="146307" marT="86063" marB="86063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$filter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Filters the results, based on a Boolean condition.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</a:t>
                      </a:r>
                      <a:r>
                        <a:rPr lang="en-US" sz="1600" dirty="0" err="1">
                          <a:effectLst/>
                        </a:rPr>
                        <a:t>inlinecount</a:t>
                      </a:r>
                      <a:endParaRPr lang="en-US" sz="1600" dirty="0">
                        <a:effectLst/>
                      </a:endParaRP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Tells the server to include the total count of matching entities in the response. (Useful for server-side paging.)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$orderby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Sorts the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$skip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Skips the first n results.</a:t>
                      </a:r>
                    </a:p>
                  </a:txBody>
                  <a:tcPr marL="146307" marR="146307" marT="120488" marB="120488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$top</a:t>
                      </a:r>
                    </a:p>
                  </a:txBody>
                  <a:tcPr marL="146307" marR="146307" marT="120488" marB="120488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Returns only the first n the results.</a:t>
                      </a:r>
                    </a:p>
                  </a:txBody>
                  <a:tcPr marL="146307" marR="146307" marT="120488" marB="1204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Web API </a:t>
            </a:r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4098" name="Picture 2" descr="http://farm4.static.flickr.com/3342/3266533036_792551d485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33600"/>
            <a:ext cx="4457700" cy="39933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4308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client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NET</a:t>
            </a:r>
          </a:p>
          <a:p>
            <a:pPr lvl="1"/>
            <a:r>
              <a:rPr lang="en-US" dirty="0" smtClean="0"/>
              <a:t>Flexible </a:t>
            </a:r>
            <a:r>
              <a:rPr lang="en-US" dirty="0"/>
              <a:t>and extensible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API</a:t>
            </a:r>
            <a:r>
              <a:rPr lang="en-US" dirty="0"/>
              <a:t> for </a:t>
            </a:r>
            <a:r>
              <a:rPr lang="en-US" dirty="0" smtClean="0"/>
              <a:t>accessing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</a:p>
          <a:p>
            <a:r>
              <a:rPr lang="en-US" dirty="0" smtClean="0"/>
              <a:t>Has the same programming model as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Web API </a:t>
            </a:r>
            <a:r>
              <a:rPr lang="en-US" dirty="0" smtClean="0"/>
              <a:t>server side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HttpRequestMessage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HttpResponseMessage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Uses Task pattern from .NET 4.0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await</a:t>
            </a:r>
            <a:r>
              <a:rPr lang="en-US" dirty="0" smtClean="0"/>
              <a:t> keywords in .NET 4.5</a:t>
            </a:r>
          </a:p>
          <a:p>
            <a:r>
              <a:rPr lang="en-US" dirty="0" smtClean="0"/>
              <a:t>Installs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MVC 4</a:t>
            </a:r>
          </a:p>
          <a:p>
            <a:pPr lvl="1"/>
            <a:r>
              <a:rPr lang="en-US" dirty="0" smtClean="0"/>
              <a:t>Can be retrieved 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" y="905500"/>
            <a:ext cx="8458200" cy="564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= new HttpClient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BaseAddress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new Uri("http://localhost:28670/") };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.DefaultRequestHeaders.Accept.Add(new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MediaTypeWithQualityHeaderValue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("application/json"));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HttpResponseMessage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response =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client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.GetAsync("api/posts").Result;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(response.IsSuccessStatusCode)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var products = response.Content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.ReadAsAsync&lt;IEnumerable&lt;Post&gt;&gt;().Result;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foreach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p in products)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{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("{0,4} {1,-20} {2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p.Id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p.Title, p.CreatedOn);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("{0} ({1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})",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(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int)response.StatusCode, response.ReasonPhrase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1371600"/>
          </a:xfrm>
        </p:spPr>
        <p:txBody>
          <a:bodyPr/>
          <a:lstStyle/>
          <a:p>
            <a:r>
              <a:rPr lang="en-US" dirty="0" smtClean="0"/>
              <a:t>Demo: Consume Web API from Console Application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52" y="838200"/>
            <a:ext cx="5376296" cy="353390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Consuming Web API from 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Web APIs can be consumed using JavaScript via HTTP AJAX request</a:t>
            </a:r>
          </a:p>
          <a:p>
            <a:pPr lvl="1"/>
            <a:r>
              <a:rPr lang="en-US" dirty="0" smtClean="0"/>
              <a:t>Example with </a:t>
            </a:r>
            <a:r>
              <a:rPr lang="en-US" dirty="0" err="1" smtClean="0"/>
              <a:t>jQuery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07670" y="2590800"/>
            <a:ext cx="832866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&lt;ol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="posts"&gt;&lt;/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$.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ajax({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url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'/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api/posts',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success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(posts)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var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list 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$('#posts');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for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(var i = 0; i &lt;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posts.length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var post = posts[i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list.append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('&lt;li&gt;' +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post.title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+ '&lt;/li&gt;');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});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script&gt;</a:t>
            </a: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67400" y="5627171"/>
            <a:ext cx="1730188" cy="891516"/>
          </a:xfrm>
          <a:prstGeom prst="wedgeRoundRectCallout">
            <a:avLst>
              <a:gd name="adj1" fmla="val -49791"/>
              <a:gd name="adj2" fmla="val -963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18000" bIns="18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Should be encoded</a:t>
            </a:r>
          </a:p>
        </p:txBody>
      </p:sp>
    </p:spTree>
    <p:extLst>
      <p:ext uri="{BB962C8B-B14F-4D97-AF65-F5344CB8AC3E}">
        <p14:creationId xmlns:p14="http://schemas.microsoft.com/office/powerpoint/2010/main" val="190874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Using ASP.NET Web API and Entity Framework (database first or code first) create </a:t>
            </a:r>
            <a:r>
              <a:rPr lang="en-US" dirty="0" smtClean="0"/>
              <a:t>a database </a:t>
            </a:r>
            <a:r>
              <a:rPr lang="en-US" dirty="0"/>
              <a:t>and web services with full CRUD (create, read, </a:t>
            </a:r>
            <a:r>
              <a:rPr lang="en-US" dirty="0" smtClean="0"/>
              <a:t>update, delete) </a:t>
            </a:r>
            <a:r>
              <a:rPr lang="en-US" dirty="0"/>
              <a:t>operations for hierarchy of following classes: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Artists (Name, Country, </a:t>
            </a:r>
            <a:r>
              <a:rPr lang="en-US" dirty="0" err="1" smtClean="0"/>
              <a:t>DateOfBirth</a:t>
            </a:r>
            <a:r>
              <a:rPr lang="en-US" dirty="0" smtClean="0"/>
              <a:t>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Albums (Title, Year, Producer, etc.)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Songs (Title, Year, Genre, etc.)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a list of artists</a:t>
            </a:r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Every </a:t>
            </a:r>
            <a:r>
              <a:rPr lang="en-US" dirty="0" smtClean="0"/>
              <a:t>song has artist</a:t>
            </a:r>
            <a:endParaRPr lang="en-US" dirty="0"/>
          </a:p>
          <a:p>
            <a:pPr marL="1080000" lvl="1" indent="-514350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Every album has list of songs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What is ASP.NET Web API?</a:t>
            </a:r>
            <a:endParaRPr lang="en-US" dirty="0"/>
          </a:p>
        </p:txBody>
      </p:sp>
      <p:pic>
        <p:nvPicPr>
          <p:cNvPr id="3074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8100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7118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Create console application and demonstrate the use of all service operations using the </a:t>
            </a:r>
            <a:r>
              <a:rPr lang="en-US" dirty="0" err="1"/>
              <a:t>HttpClient</a:t>
            </a:r>
            <a:r>
              <a:rPr lang="en-US" dirty="0"/>
              <a:t> class (with both JSON and XML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* Create JavaScript-based single page application and consume the service to display user interface for:</a:t>
            </a:r>
          </a:p>
          <a:p>
            <a:pPr marL="1080000" lvl="1" indent="-514350"/>
            <a:r>
              <a:rPr lang="en-US" dirty="0" smtClean="0"/>
              <a:t>Creating, updating and deleting artists, songs and albums (with cascade deleting)</a:t>
            </a:r>
          </a:p>
          <a:p>
            <a:pPr marL="1080000" lvl="1" indent="-514350"/>
            <a:r>
              <a:rPr lang="en-US" dirty="0" smtClean="0"/>
              <a:t>Show </a:t>
            </a:r>
            <a:r>
              <a:rPr lang="en-US" dirty="0" err="1" smtClean="0"/>
              <a:t>pageable</a:t>
            </a:r>
            <a:r>
              <a:rPr lang="en-US" dirty="0" smtClean="0"/>
              <a:t>, sortable and filterable artists, songs</a:t>
            </a:r>
            <a:r>
              <a:rPr lang="bg-BG" dirty="0" smtClean="0"/>
              <a:t> </a:t>
            </a:r>
            <a:r>
              <a:rPr lang="en-US" dirty="0" smtClean="0"/>
              <a:t>and albums using OData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dirty="0"/>
              <a:t>that makes it easy to build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services </a:t>
            </a:r>
            <a:r>
              <a:rPr lang="en-US" dirty="0" smtClean="0"/>
              <a:t>for </a:t>
            </a:r>
            <a:r>
              <a:rPr lang="en-US" dirty="0"/>
              <a:t>browsers and mobile </a:t>
            </a:r>
            <a:r>
              <a:rPr lang="en-US" dirty="0" smtClean="0"/>
              <a:t>devices</a:t>
            </a:r>
          </a:p>
          <a:p>
            <a:r>
              <a:rPr lang="en-US" dirty="0" smtClean="0"/>
              <a:t>Platform </a:t>
            </a:r>
            <a:r>
              <a:rPr lang="en-US" dirty="0"/>
              <a:t>for building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applications on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.NET </a:t>
            </a:r>
            <a:r>
              <a:rPr lang="en-US" dirty="0" smtClean="0"/>
              <a:t>Framework using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</a:t>
            </a:r>
            <a:r>
              <a:rPr lang="en-US" dirty="0" smtClean="0"/>
              <a:t> stack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15" y="3317667"/>
            <a:ext cx="6298970" cy="2778333"/>
          </a:xfrm>
          <a:prstGeom prst="roundRect">
            <a:avLst>
              <a:gd name="adj" fmla="val 42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1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 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3400" y="1929765"/>
            <a:ext cx="1295400" cy="1447800"/>
          </a:xfrm>
          <a:prstGeom prst="flowChartMagneticDisk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307080"/>
            <a:ext cx="1676400" cy="8382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Layer (EF)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78580" y="3174681"/>
            <a:ext cx="1805940" cy="11029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5432583" y="4299585"/>
            <a:ext cx="2636520" cy="1712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PUT, POST,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745480" y="3846194"/>
            <a:ext cx="1188720" cy="64960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753100" y="2005016"/>
            <a:ext cx="1740218" cy="12858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HTTP</a:t>
            </a:r>
            <a:r>
              <a:rPr lang="en-US" dirty="0" smtClean="0"/>
              <a:t> GET</a:t>
            </a:r>
            <a:endParaRPr lang="en-US" dirty="0"/>
          </a:p>
        </p:txBody>
      </p:sp>
      <p:pic>
        <p:nvPicPr>
          <p:cNvPr id="1026" name="Picture 2" descr="http://www.techny.com/wp-content/uploads/2011/04/choosing-web-brows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980" y="2913696"/>
            <a:ext cx="1624965" cy="16249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791200" y="2971800"/>
            <a:ext cx="1188720" cy="72771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13" name="Left-Right Arrow 12"/>
          <p:cNvSpPr/>
          <p:nvPr/>
        </p:nvSpPr>
        <p:spPr>
          <a:xfrm>
            <a:off x="2133600" y="3348987"/>
            <a:ext cx="1676400" cy="75438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pic>
        <p:nvPicPr>
          <p:cNvPr id="15" name="Picture 14" descr="http://3.bp.blogspot.com/-mwGxXRGOERs/TcPvmPptwuI/AAAAAAAAAZQ/PuTzBJF5TVc/s200/touch+mobile+phon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838" y="5155882"/>
            <a:ext cx="1624965" cy="1462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itplussoft.com/images/DeskApps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22" y="848645"/>
            <a:ext cx="2418398" cy="153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-Down Arrow 7"/>
          <p:cNvSpPr/>
          <p:nvPr/>
        </p:nvSpPr>
        <p:spPr>
          <a:xfrm>
            <a:off x="4343401" y="2065740"/>
            <a:ext cx="86106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191000" y="4103369"/>
            <a:ext cx="838200" cy="1339675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8022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9" grpId="0" animBg="1"/>
      <p:bldP spid="14" grpId="0" animBg="1"/>
      <p:bldP spid="10" grpId="0" animBg="1"/>
      <p:bldP spid="13" grpId="0" animBg="1"/>
      <p:bldP spid="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programming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Access to strongly </a:t>
            </a:r>
            <a:r>
              <a:rPr lang="en-US" dirty="0"/>
              <a:t>typed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/>
              <a:t> object </a:t>
            </a:r>
            <a:r>
              <a:rPr lang="en-US" dirty="0" smtClean="0"/>
              <a:t>model</a:t>
            </a:r>
          </a:p>
          <a:p>
            <a:pPr lvl="1"/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HttpClient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API </a:t>
            </a:r>
            <a:r>
              <a:rPr lang="en-US" dirty="0"/>
              <a:t>– same programming </a:t>
            </a:r>
            <a:r>
              <a:rPr lang="en-US" dirty="0" smtClean="0"/>
              <a:t>model</a:t>
            </a:r>
          </a:p>
          <a:p>
            <a:r>
              <a:rPr lang="en-US" dirty="0"/>
              <a:t>Content </a:t>
            </a:r>
            <a:r>
              <a:rPr lang="en-US" dirty="0" smtClean="0"/>
              <a:t>negotiation</a:t>
            </a:r>
          </a:p>
          <a:p>
            <a:pPr lvl="1"/>
            <a:r>
              <a:rPr lang="en-US" dirty="0" smtClean="0"/>
              <a:t>Client </a:t>
            </a:r>
            <a:r>
              <a:rPr lang="en-US" dirty="0"/>
              <a:t>and server </a:t>
            </a:r>
            <a:r>
              <a:rPr lang="en-US" dirty="0" smtClean="0"/>
              <a:t>work </a:t>
            </a:r>
            <a:r>
              <a:rPr lang="en-US" dirty="0"/>
              <a:t>together to determine the right format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default support 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/>
              <a:t> and Form URL-encoded </a:t>
            </a:r>
            <a:r>
              <a:rPr lang="en-US" dirty="0" smtClean="0"/>
              <a:t>formats</a:t>
            </a:r>
          </a:p>
          <a:p>
            <a:pPr lvl="1"/>
            <a:r>
              <a:rPr lang="en-US" dirty="0" smtClean="0"/>
              <a:t>We can add own formats and change content negotiation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Support automatic paging and sorting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querying via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URL </a:t>
            </a:r>
            <a:r>
              <a:rPr lang="en-US" dirty="0"/>
              <a:t>conventions </a:t>
            </a:r>
            <a:r>
              <a:rPr lang="en-US" dirty="0" smtClean="0"/>
              <a:t>when we return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IQueryable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&lt;T&gt; </a:t>
            </a:r>
          </a:p>
          <a:p>
            <a:r>
              <a:rPr lang="en-US" dirty="0"/>
              <a:t>Model binding and </a:t>
            </a:r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Combine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data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POCO</a:t>
            </a:r>
            <a:r>
              <a:rPr lang="en-US" dirty="0" smtClean="0"/>
              <a:t> models</a:t>
            </a:r>
          </a:p>
          <a:p>
            <a:pPr lvl="1"/>
            <a:r>
              <a:rPr lang="en-US" dirty="0" smtClean="0"/>
              <a:t>Data validation via attributes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same model binding and validation infrastructure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MVC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 Features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Routes</a:t>
            </a:r>
            <a:r>
              <a:rPr lang="en-US" dirty="0" smtClean="0"/>
              <a:t> (mapping between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URIs</a:t>
            </a:r>
            <a:r>
              <a:rPr lang="en-US" dirty="0" smtClean="0"/>
              <a:t> and code)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set of routing capabilities supported within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ASP.NET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MVC)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</a:t>
            </a:r>
          </a:p>
          <a:p>
            <a:pPr lvl="1"/>
            <a:r>
              <a:rPr lang="en-US" dirty="0" smtClean="0"/>
              <a:t>Easily decorates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API </a:t>
            </a:r>
            <a:r>
              <a:rPr lang="en-US" dirty="0" smtClean="0"/>
              <a:t>with additional validation (authorization, CORS, etc.)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Testability</a:t>
            </a:r>
          </a:p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IoC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dependency injection </a:t>
            </a:r>
            <a:r>
              <a:rPr lang="en-US" dirty="0" smtClean="0"/>
              <a:t>support</a:t>
            </a:r>
          </a:p>
          <a:p>
            <a:r>
              <a:rPr lang="en-US" dirty="0"/>
              <a:t>Flexible </a:t>
            </a:r>
            <a:r>
              <a:rPr lang="en-US" dirty="0" smtClean="0"/>
              <a:t>hosting (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IIS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Azure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self-hosting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Features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IDE (+templates and scaffolding)</a:t>
            </a:r>
          </a:p>
          <a:p>
            <a:r>
              <a:rPr lang="en-US" dirty="0" smtClean="0"/>
              <a:t>Reuse of C# knowledge (+task-based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Custom help pages, tracing,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ttp://rogueagile.com/wp-content/uploads/2012/06/061412_1846_TechEd2012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3048000"/>
            <a:ext cx="6105525" cy="332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9632</TotalTime>
  <Words>1372</Words>
  <Application>Microsoft Office PowerPoint</Application>
  <PresentationFormat>On-screen Show (4:3)</PresentationFormat>
  <Paragraphs>275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Telerik Academy</vt:lpstr>
      <vt:lpstr>ASP.NET Web API</vt:lpstr>
      <vt:lpstr>Table of Contents</vt:lpstr>
      <vt:lpstr>What is ASP.NET Web API?</vt:lpstr>
      <vt:lpstr>ASP.NET Web API</vt:lpstr>
      <vt:lpstr>ASP.NET Web API Role</vt:lpstr>
      <vt:lpstr>Web API Features</vt:lpstr>
      <vt:lpstr>Web API Features (2)</vt:lpstr>
      <vt:lpstr>Web API Features (3)</vt:lpstr>
      <vt:lpstr>Web API Features (4)</vt:lpstr>
      <vt:lpstr>ASP.NET Web API 2</vt:lpstr>
      <vt:lpstr>WCF vs. ASP.NET Web API</vt:lpstr>
      <vt:lpstr>Demo: Creating ASP.NET Web API Project</vt:lpstr>
      <vt:lpstr>Web API Controllers</vt:lpstr>
      <vt:lpstr>Web API Controllers</vt:lpstr>
      <vt:lpstr>Web API Default Behavior</vt:lpstr>
      <vt:lpstr>Routing</vt:lpstr>
      <vt:lpstr>Default Route</vt:lpstr>
      <vt:lpstr>Model Binding &amp; Formatters</vt:lpstr>
      <vt:lpstr>Demo: Create API Controller</vt:lpstr>
      <vt:lpstr>Return Different HTTP Code</vt:lpstr>
      <vt:lpstr>OData Query Syntax</vt:lpstr>
      <vt:lpstr>OData Query Syntax</vt:lpstr>
      <vt:lpstr>Web API Clients</vt:lpstr>
      <vt:lpstr>HttpClient Model</vt:lpstr>
      <vt:lpstr>HttpClient Example</vt:lpstr>
      <vt:lpstr>Demo: Consume Web API from Console Application</vt:lpstr>
      <vt:lpstr>Consuming Web API from JS</vt:lpstr>
      <vt:lpstr>ASP.NET Web API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Ivaylo Kenov</cp:lastModifiedBy>
  <cp:revision>2329</cp:revision>
  <dcterms:created xsi:type="dcterms:W3CDTF">2007-12-08T16:03:35Z</dcterms:created>
  <dcterms:modified xsi:type="dcterms:W3CDTF">2014-09-08T14:31:06Z</dcterms:modified>
  <cp:category>quality code, software engineering</cp:category>
</cp:coreProperties>
</file>