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338" r:id="rId3"/>
    <p:sldId id="340" r:id="rId4"/>
    <p:sldId id="358" r:id="rId5"/>
    <p:sldId id="359" r:id="rId6"/>
    <p:sldId id="368" r:id="rId7"/>
    <p:sldId id="356" r:id="rId8"/>
    <p:sldId id="339" r:id="rId9"/>
    <p:sldId id="365" r:id="rId10"/>
    <p:sldId id="259" r:id="rId11"/>
    <p:sldId id="326" r:id="rId12"/>
    <p:sldId id="361" r:id="rId13"/>
    <p:sldId id="346" r:id="rId14"/>
    <p:sldId id="347" r:id="rId15"/>
    <p:sldId id="351" r:id="rId16"/>
    <p:sldId id="367" r:id="rId17"/>
    <p:sldId id="341" r:id="rId18"/>
    <p:sldId id="352" r:id="rId19"/>
    <p:sldId id="366" r:id="rId20"/>
    <p:sldId id="360" r:id="rId21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qi Wang" initials="ZW" lastIdx="1" clrIdx="0">
    <p:extLst>
      <p:ext uri="{19B8F6BF-5375-455C-9EA6-DF929625EA0E}">
        <p15:presenceInfo xmlns:p15="http://schemas.microsoft.com/office/powerpoint/2012/main" userId="Ziqi 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19" autoAdjust="0"/>
    <p:restoredTop sz="71736" autoAdjust="0"/>
  </p:normalViewPr>
  <p:slideViewPr>
    <p:cSldViewPr snapToGrid="0">
      <p:cViewPr varScale="1">
        <p:scale>
          <a:sx n="48" d="100"/>
          <a:sy n="48" d="100"/>
        </p:scale>
        <p:origin x="3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OpenBw-Tree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C5-441D-8368-EA3A1E1A63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Skiplist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2.5099999999999998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C5-441D-8368-EA3A1E1A63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Masstree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17.899999999999999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C5-441D-8368-EA3A1E1A633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BTreeOLC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C5-441D-8368-EA3A1E1A633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ARTOLC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C5-441D-8368-EA3A1E1A6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5223704"/>
        <c:axId val="745223048"/>
      </c:barChart>
      <c:catAx>
        <c:axId val="745223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223048"/>
        <c:crosses val="autoZero"/>
        <c:auto val="1"/>
        <c:lblAlgn val="ctr"/>
        <c:lblOffset val="100"/>
        <c:noMultiLvlLbl val="0"/>
      </c:catAx>
      <c:valAx>
        <c:axId val="74522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Million</a:t>
                </a:r>
                <a:r>
                  <a:rPr lang="en-US" sz="2400" baseline="0" dirty="0"/>
                  <a:t> Op/Second</a:t>
                </a:r>
                <a:endParaRPr lang="en-US" sz="2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2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526315789473684"/>
          <c:y val="0.85745901605437225"/>
          <c:w val="0.66387416995152237"/>
          <c:h val="8.80577422392836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OpenBw-Tree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C5-441D-8368-EA3A1E1A63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Skiplist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C5-441D-8368-EA3A1E1A63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Masstree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C5-441D-8368-EA3A1E1A633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BTreeOLC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C5-441D-8368-EA3A1E1A633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ARTOLC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Single Thread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C5-441D-8368-EA3A1E1A6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5223704"/>
        <c:axId val="745223048"/>
      </c:barChart>
      <c:catAx>
        <c:axId val="745223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223048"/>
        <c:crosses val="autoZero"/>
        <c:auto val="1"/>
        <c:lblAlgn val="ctr"/>
        <c:lblOffset val="100"/>
        <c:noMultiLvlLbl val="0"/>
      </c:catAx>
      <c:valAx>
        <c:axId val="74522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Million</a:t>
                </a:r>
                <a:r>
                  <a:rPr lang="en-US" sz="2400" baseline="0" dirty="0"/>
                  <a:t> Op/Second</a:t>
                </a:r>
                <a:endParaRPr lang="en-US" sz="2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2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233464085043226"/>
          <c:y val="0.86232533533363764"/>
          <c:w val="0.66387416995152226"/>
          <c:h val="8.80577422392836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OpenBw-Tree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80-4910-997E-50B05881EB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Skiplist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80-4910-997E-50B05881EB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Masstree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80-4910-997E-50B05881EB8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BTreeOLC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80-4910-997E-50B05881EB8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ARTOLC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80-4910-997E-50B05881E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5223704"/>
        <c:axId val="745223048"/>
      </c:barChart>
      <c:catAx>
        <c:axId val="745223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23048"/>
        <c:crosses val="autoZero"/>
        <c:auto val="1"/>
        <c:lblAlgn val="ctr"/>
        <c:lblOffset val="100"/>
        <c:noMultiLvlLbl val="0"/>
      </c:catAx>
      <c:valAx>
        <c:axId val="74522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Misses, 10</a:t>
                </a:r>
                <a:r>
                  <a:rPr lang="en-US" sz="2400" baseline="30000" dirty="0"/>
                  <a:t>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2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OpenBw-Tree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80-4910-997E-50B05881EB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Skiplist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80-4910-997E-50B05881EB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Masstree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80-4910-997E-50B05881EB8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BTreeOLC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80-4910-997E-50B05881EB8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ARTOLC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LLC Miss 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80-4910-997E-50B05881E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5223704"/>
        <c:axId val="745223048"/>
      </c:barChart>
      <c:catAx>
        <c:axId val="745223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23048"/>
        <c:crosses val="autoZero"/>
        <c:auto val="1"/>
        <c:lblAlgn val="ctr"/>
        <c:lblOffset val="100"/>
        <c:noMultiLvlLbl val="0"/>
      </c:catAx>
      <c:valAx>
        <c:axId val="74522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Misses, 10</a:t>
                </a:r>
                <a:r>
                  <a:rPr lang="en-US" sz="2400" baseline="30000" dirty="0"/>
                  <a:t>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22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OpenBw-Tree</c:v>
                </c:pt>
                <c:pt idx="1">
                  <c:v>No Delta Chain</c:v>
                </c:pt>
                <c:pt idx="2">
                  <c:v>No std::atomic</c:v>
                </c:pt>
                <c:pt idx="3">
                  <c:v>No Mapping Table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1.31</c:v>
                </c:pt>
                <c:pt idx="1">
                  <c:v>1.61</c:v>
                </c:pt>
                <c:pt idx="2">
                  <c:v>1.67</c:v>
                </c:pt>
                <c:pt idx="3">
                  <c:v>1.97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45-4246-96D4-B0EBAAEE71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2820456"/>
        <c:axId val="702819472"/>
      </c:barChart>
      <c:lineChart>
        <c:grouping val="standar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BTreeOLC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OpenBw-Tree</c:v>
                </c:pt>
                <c:pt idx="1">
                  <c:v>No Delta Chain</c:v>
                </c:pt>
                <c:pt idx="2">
                  <c:v>No std::atomic</c:v>
                </c:pt>
                <c:pt idx="3">
                  <c:v>No Mapping Table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2.27</c:v>
                </c:pt>
                <c:pt idx="1">
                  <c:v>2.27</c:v>
                </c:pt>
                <c:pt idx="2">
                  <c:v>2.27</c:v>
                </c:pt>
                <c:pt idx="3">
                  <c:v>2.27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45-4246-96D4-B0EBAAEE71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02820456"/>
        <c:axId val="702819472"/>
      </c:lineChart>
      <c:catAx>
        <c:axId val="702820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819472"/>
        <c:crosses val="autoZero"/>
        <c:auto val="1"/>
        <c:lblAlgn val="ctr"/>
        <c:lblOffset val="100"/>
        <c:noMultiLvlLbl val="0"/>
      </c:catAx>
      <c:valAx>
        <c:axId val="70281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Million Operations /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820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52B4151-56EE-4502-A7DB-3590B57D33A8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F8F4080-5D05-4700-9057-E29ADBE9E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6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5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time shorter on this slide</a:t>
            </a:r>
          </a:p>
          <a:p>
            <a:endParaRPr lang="en-US" dirty="0"/>
          </a:p>
          <a:p>
            <a:r>
              <a:rPr lang="en-US" dirty="0"/>
              <a:t>Do not mention Zipfian multiple times</a:t>
            </a:r>
          </a:p>
          <a:p>
            <a:endParaRPr lang="en-US" dirty="0"/>
          </a:p>
          <a:p>
            <a:r>
              <a:rPr lang="en-US" dirty="0"/>
              <a:t>Mention we also have VARCHAR and email workload, but did not show them in the talk. We observe similar trends for VARCHAR and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6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80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is good because: (1) partial ordering (2) Only stores the partial key and relies on a full key comparison</a:t>
            </a:r>
          </a:p>
          <a:p>
            <a:endParaRPr lang="en-US" dirty="0"/>
          </a:p>
          <a:p>
            <a:r>
              <a:rPr lang="en-US" dirty="0"/>
              <a:t>Do not mention it only in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65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95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we put 50 million insert only LLC misses with 50 million insert only throughput, there is an interesting observation. We can find a clear correspondence between LLC misses and throughput. The higher miss numbers are, the lower </a:t>
            </a:r>
            <a:r>
              <a:rPr lang="en-US" altLang="zh-CN" dirty="0" err="1"/>
              <a:t>thoughput</a:t>
            </a:r>
            <a:r>
              <a:rPr lang="en-US" altLang="zh-CN" dirty="0"/>
              <a:t> it will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70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Add: Higher is better, lower is better</a:t>
            </a:r>
          </a:p>
          <a:p>
            <a:r>
              <a:rPr lang="en-US" dirty="0"/>
              <a:t>Add: Key type</a:t>
            </a:r>
          </a:p>
          <a:p>
            <a:r>
              <a:rPr lang="en-US" dirty="0"/>
              <a:t>Add: Hardware configuration</a:t>
            </a:r>
          </a:p>
          <a:p>
            <a:endParaRPr lang="en-US" dirty="0"/>
          </a:p>
          <a:p>
            <a:r>
              <a:rPr lang="en-US" dirty="0"/>
              <a:t>Make </a:t>
            </a:r>
            <a:r>
              <a:rPr lang="en-US" dirty="0" err="1"/>
              <a:t>B+Tree</a:t>
            </a:r>
            <a:r>
              <a:rPr lang="en-US" dirty="0"/>
              <a:t> line longer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6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supplement, there has been some extensive studies into the cost of lock-freedom on data structures. The experiments from those papers mainly focused on garbage collection, abort/retry mechanism, and so on. Our result here just extends the list of potential source of slowness.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4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Add: Animation to illustrate how </a:t>
            </a:r>
            <a:r>
              <a:rPr lang="en-US" dirty="0" err="1"/>
              <a:t>BwTree</a:t>
            </a:r>
            <a:r>
              <a:rPr lang="en-US" dirty="0"/>
              <a:t> update works</a:t>
            </a:r>
          </a:p>
          <a:p>
            <a:r>
              <a:rPr lang="en-US" dirty="0"/>
              <a:t>Add: Motivation, background design, etc.</a:t>
            </a:r>
          </a:p>
          <a:p>
            <a:r>
              <a:rPr lang="en-US" dirty="0"/>
              <a:t>---------</a:t>
            </a:r>
          </a:p>
          <a:p>
            <a:r>
              <a:rPr lang="en-US" dirty="0"/>
              <a:t>Come up with a use case of the </a:t>
            </a:r>
            <a:r>
              <a:rPr lang="en-US" dirty="0" err="1"/>
              <a:t>BwTree</a:t>
            </a:r>
            <a:r>
              <a:rPr lang="en-US" dirty="0"/>
              <a:t> compared with </a:t>
            </a:r>
            <a:r>
              <a:rPr lang="en-US" dirty="0" err="1"/>
              <a:t>B+Tree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Shorten the first slide (The goal of the talk) </a:t>
            </a:r>
          </a:p>
          <a:p>
            <a:r>
              <a:rPr lang="en-US" dirty="0"/>
              <a:t>Clear end-to-end message</a:t>
            </a:r>
          </a:p>
          <a:p>
            <a:endParaRPr lang="en-US" dirty="0"/>
          </a:p>
          <a:p>
            <a:r>
              <a:rPr lang="en-US" dirty="0"/>
              <a:t>Fix titles with meaningful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At the beginning of the talk, we first of all have a brief overview of </a:t>
            </a:r>
            <a:r>
              <a:rPr lang="en-US" dirty="0" err="1"/>
              <a:t>bwtree’s</a:t>
            </a:r>
            <a:r>
              <a:rPr lang="en-US" dirty="0"/>
              <a:t> delta update mechanism</a:t>
            </a:r>
          </a:p>
          <a:p>
            <a:endParaRPr lang="en-US" dirty="0"/>
          </a:p>
          <a:p>
            <a:r>
              <a:rPr lang="en-US" dirty="0"/>
              <a:t>It is an over simplified example of </a:t>
            </a:r>
            <a:r>
              <a:rPr lang="en-US" dirty="0" err="1"/>
              <a:t>BwTree</a:t>
            </a:r>
            <a:endParaRPr lang="en-US" dirty="0"/>
          </a:p>
          <a:p>
            <a:r>
              <a:rPr lang="en-US" dirty="0"/>
              <a:t>Two types of nodes: base and delta</a:t>
            </a:r>
          </a:p>
          <a:p>
            <a:r>
              <a:rPr lang="en-US" dirty="0"/>
              <a:t>Worker threads replay the delta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1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Worker threads are serialized by CAS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Add: Mention the possible cause of performance problems in this diagram</a:t>
            </a:r>
          </a:p>
          <a:p>
            <a:r>
              <a:rPr lang="en-US" dirty="0"/>
              <a:t>Add: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5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Mention: mapping table, delta chain and CAS can all cause slow down</a:t>
            </a:r>
          </a:p>
          <a:p>
            <a:endParaRPr lang="en-US" dirty="0"/>
          </a:p>
          <a:p>
            <a:r>
              <a:rPr lang="en-US" dirty="0"/>
              <a:t>None of these three will make it faster for sure. Now the only remaining question is whether they cause slow down</a:t>
            </a:r>
          </a:p>
          <a:p>
            <a:endParaRPr lang="en-US" dirty="0"/>
          </a:p>
          <a:p>
            <a:r>
              <a:rPr lang="en-US" dirty="0"/>
              <a:t>Bigger font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3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9478"/>
            <a:r>
              <a:rPr lang="en-US" dirty="0"/>
              <a:t>Add: Why did we chose it for Peloton</a:t>
            </a:r>
          </a:p>
          <a:p>
            <a:pPr defTabSz="949478"/>
            <a:r>
              <a:rPr lang="en-US" dirty="0"/>
              <a:t>Add: We did judge </a:t>
            </a:r>
            <a:r>
              <a:rPr lang="en-US" dirty="0" err="1"/>
              <a:t>BwTree</a:t>
            </a:r>
            <a:r>
              <a:rPr lang="en-US" dirty="0"/>
              <a:t> about its performance on memory/SSD system</a:t>
            </a:r>
          </a:p>
          <a:p>
            <a:pPr defTabSz="949478"/>
            <a:r>
              <a:rPr lang="en-US" dirty="0"/>
              <a:t>Add: We think we did a good job and reproduced the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FBBC-CD1F-491F-8B16-36697FA09A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82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r>
              <a:rPr lang="en-US" dirty="0"/>
              <a:t>Add: Optimizations, enhancements, etc. that the paper did not cover (we called MSR and found out that they also did these..)</a:t>
            </a:r>
          </a:p>
          <a:p>
            <a:pPr defTabSz="931774"/>
            <a:endParaRPr lang="en-US" dirty="0"/>
          </a:p>
          <a:p>
            <a:pPr defTabSz="931774"/>
            <a:r>
              <a:rPr lang="en-US" dirty="0"/>
              <a:t>Add optimizations in short phrases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9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interested to see how </a:t>
            </a:r>
            <a:r>
              <a:rPr lang="en-US" dirty="0" err="1"/>
              <a:t>OpenbwTree</a:t>
            </a:r>
            <a:r>
              <a:rPr lang="en-US" dirty="0"/>
              <a:t> compares with </a:t>
            </a:r>
            <a:r>
              <a:rPr lang="en-US" dirty="0" err="1"/>
              <a:t>B+Tree</a:t>
            </a:r>
            <a:r>
              <a:rPr lang="en-US" dirty="0"/>
              <a:t>, because they have similar structures and </a:t>
            </a:r>
            <a:r>
              <a:rPr lang="en-US" dirty="0" err="1"/>
              <a:t>identicalparameters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F4080-5D05-4700-9057-E29ADBE9EE0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7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9DE6-6505-40B9-9270-492BADFD9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BE63E-3482-415A-A328-21950B16A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1CB39-636B-4BAD-B8F5-FD67BE66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155F-AFBA-415F-A32F-372502411C27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C1752-DAF4-45D7-BA3D-4B4173C1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5B6D2-7A58-4CC4-99DD-FB48EE9B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3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9CF4-FDDB-481C-B256-98ACC735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99E0E-3EA5-4A90-A128-E5F4233A8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88AFE-02AD-40A0-A4FF-F349F4EB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FF4A-D5CE-4891-BE64-1FA93631FABE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A9C0-78AB-4042-B5E2-DD99653B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0F373-A965-4D38-97E1-95D35C3A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5549A-CE0C-45AD-88D3-2FEB19704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2A6B1-0661-49B6-A482-060049781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CEA5F-373A-41F6-AFCE-11727A8D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91F3-9C4F-4E59-BDC0-6E701DEB6230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C726-ADEF-4980-AD8C-452CF538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E104-9453-4CE4-BDBB-908DB0B0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A14B-A3FF-4552-8FCF-DA9C284B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12C11-A8AF-43B7-BD65-26C525A2F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9ED5-4108-4D12-825E-4D1493D4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7F5B-AA6B-4542-8A79-BC66BBC97616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342B-06C6-4B4A-AA13-4D05D0C5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3EDA-10D0-4CE4-B413-8D5365BB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9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50AE-750F-4C1F-AD86-96EE4506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B50F-7EE7-4E53-8D25-7D2D0D1C5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D0C01-BDEF-4A84-ADF6-EC768B85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5632-E053-4035-A908-E64F409D4120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DC8C-675A-4B97-BCF6-1B206F12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92C9-A34B-4DDA-B055-1AA6FAA8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EF64-A79E-4AA1-8F80-F84B1171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E370-2A6B-4539-89FA-CC2CAB8FA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B2811-0A0C-41AD-8B4D-9CAC0D0AF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65443-9053-49D8-9803-50DBFE74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79C3-897F-4BA9-BD25-47D3195B9ABB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CB8B2-AA06-42D9-97E7-72CEA982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56574-FFF3-4221-BD1A-CB19C80B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6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7E5E-E131-499E-81CD-69FAF51F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EF87-CA7F-4344-BBC1-E429BF3B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C0FB2-1CEE-400A-AC14-446AB9FE2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B7CBA-7C70-43C2-B825-0570AE8E5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23029-64E2-4904-AE9B-BAB6D1995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85189-54AB-4FC7-AE9F-F0690776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FCB1-0359-4D9C-B6B7-3CA0B99C8F98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191DD-010F-455C-ADC8-EFE61535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76AFB-B300-4865-AF8F-2B93475C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44A5-556D-4A1B-9273-4F0354BB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E742E-1F61-4D09-94CD-C5024521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BB88-8114-4CCF-9306-3A43D8DD1C63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3D008-AE5C-4EB9-9D58-27B6727B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FFB5F-4E0C-46A9-A679-DBDB632A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2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F5196-209F-4B2C-9229-D88392BF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4B3BD-B5A4-4E5F-A1BC-82FF1C544654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97976-4F14-46B1-8565-60533E32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3644-4B3E-4E1E-A516-D5B5D2CB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7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DDE8-48DC-4AAF-B904-0159D6AC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A193-DC2B-4187-A7BB-7FA9C308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3DA75-E8C7-4334-9977-3DA8375AB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DFFCC-ED61-453D-B92D-09C7E962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F3E7-B925-4539-925F-74F559665CD0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C16F8-A62E-4037-93FC-0C29BF6D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F7B89-6151-47CD-8677-3AEBCAC2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2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1B5F-2D9D-4FCF-85F8-F662B0D5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E570E-5311-4E72-BE66-12EFC3233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D7721-2453-4BC7-B149-C8C68CD47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C4BB6-4040-4C86-BB30-D04C0750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1B3D-5CB6-4224-9C43-48578E487605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BA329-2B66-4BEF-9A87-FEE3683C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D4AF2-5F41-43B3-B143-8D073D47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E4AE5-B94D-4AAA-8BC4-7163A07A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A22B5-C99F-4E98-923B-AE7BE0E30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3B0E0-E8C3-44D3-82E1-197B974BC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BBC91-9AF8-4637-898E-8420F5D9A044}" type="datetime1">
              <a:rPr lang="en-US" smtClean="0"/>
              <a:t>6/12/2018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F210B-DACC-4CF5-BEB8-83A0B6D51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F88AF-9F17-4088-AAB4-6D140879C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6D843-D863-45CE-836E-3BAFBA29BE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E4B4D9-BE78-428E-9443-2F2412FB66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0"/>
            <a:ext cx="10261600" cy="6858000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6E7BCF-1737-4531-ACEC-6C1D7201540D}"/>
              </a:ext>
            </a:extLst>
          </p:cNvPr>
          <p:cNvSpPr/>
          <p:nvPr/>
        </p:nvSpPr>
        <p:spPr>
          <a:xfrm>
            <a:off x="1076960" y="111760"/>
            <a:ext cx="9987280" cy="6583680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C4D39-388F-4AA4-9708-8CC93F913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76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Building a </a:t>
            </a:r>
            <a:r>
              <a:rPr lang="en-US" sz="5400" dirty="0" err="1">
                <a:solidFill>
                  <a:schemeClr val="bg1"/>
                </a:solidFill>
              </a:rPr>
              <a:t>Bw</a:t>
            </a:r>
            <a:r>
              <a:rPr lang="en-US" sz="5400" dirty="0">
                <a:solidFill>
                  <a:schemeClr val="bg1"/>
                </a:solidFill>
              </a:rPr>
              <a:t>-Tree Takes More than Just Buzz 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935B3-5CC6-43EE-A998-E8269D072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020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Ziqi Wang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Andrew Pavlo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Hyeontaek</a:t>
            </a:r>
            <a:r>
              <a:rPr lang="en-US" dirty="0">
                <a:solidFill>
                  <a:schemeClr val="bg1"/>
                </a:solidFill>
              </a:rPr>
              <a:t> Lim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Viktor Leis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</a:p>
          <a:p>
            <a:r>
              <a:rPr lang="en-US" dirty="0" err="1">
                <a:solidFill>
                  <a:schemeClr val="bg1"/>
                </a:solidFill>
              </a:rPr>
              <a:t>Huanchen</a:t>
            </a:r>
            <a:r>
              <a:rPr lang="en-US" dirty="0">
                <a:solidFill>
                  <a:schemeClr val="bg1"/>
                </a:solidFill>
              </a:rPr>
              <a:t> Zhang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Michael Kaminsky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, David G. Andersen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</a:p>
          <a:p>
            <a:r>
              <a:rPr lang="de-DE" baseline="30000" dirty="0">
                <a:solidFill>
                  <a:schemeClr val="bg1"/>
                </a:solidFill>
              </a:rPr>
              <a:t>1</a:t>
            </a:r>
            <a:r>
              <a:rPr lang="de-DE" dirty="0">
                <a:solidFill>
                  <a:schemeClr val="bg1"/>
                </a:solidFill>
              </a:rPr>
              <a:t>Carnegie Mellon University, </a:t>
            </a:r>
            <a:r>
              <a:rPr lang="de-DE" baseline="30000" dirty="0">
                <a:solidFill>
                  <a:schemeClr val="bg1"/>
                </a:solidFill>
              </a:rPr>
              <a:t>2</a:t>
            </a:r>
            <a:r>
              <a:rPr lang="de-DE" dirty="0">
                <a:solidFill>
                  <a:schemeClr val="bg1"/>
                </a:solidFill>
              </a:rPr>
              <a:t>Technische Universität München, </a:t>
            </a:r>
          </a:p>
          <a:p>
            <a:r>
              <a:rPr lang="de-DE" baseline="30000" dirty="0">
                <a:solidFill>
                  <a:schemeClr val="bg1"/>
                </a:solidFill>
              </a:rPr>
              <a:t>3</a:t>
            </a:r>
            <a:r>
              <a:rPr lang="de-DE" dirty="0">
                <a:solidFill>
                  <a:schemeClr val="bg1"/>
                </a:solidFill>
              </a:rPr>
              <a:t>Intel Labs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BA9B-3041-4647-A3DB-059E5416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3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9A4D-3EA2-43CF-A182-2C7CE980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Our 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23108-7E59-4470-B3A7-A953AD61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comprehensive study of </a:t>
            </a:r>
            <a:r>
              <a:rPr lang="en-US" dirty="0" err="1"/>
              <a:t>OpenBw</a:t>
            </a:r>
            <a:r>
              <a:rPr lang="en-US" dirty="0"/>
              <a:t>-Tree’s performance</a:t>
            </a:r>
          </a:p>
          <a:p>
            <a:r>
              <a:rPr lang="en-US" dirty="0"/>
              <a:t>Use </a:t>
            </a:r>
            <a:r>
              <a:rPr lang="en-US" dirty="0" err="1"/>
              <a:t>OpenBw</a:t>
            </a:r>
            <a:r>
              <a:rPr lang="en-US" dirty="0"/>
              <a:t>-Tree to show how lock-free features affect performance</a:t>
            </a:r>
          </a:p>
          <a:p>
            <a:r>
              <a:rPr lang="en-US" dirty="0"/>
              <a:t>Describes </a:t>
            </a:r>
            <a:r>
              <a:rPr lang="en-US" dirty="0" err="1"/>
              <a:t>OpenBw</a:t>
            </a:r>
            <a:r>
              <a:rPr lang="en-US" dirty="0"/>
              <a:t>-Tree optimizations</a:t>
            </a:r>
          </a:p>
          <a:p>
            <a:endParaRPr lang="en-US" dirty="0"/>
          </a:p>
          <a:p>
            <a:r>
              <a:rPr lang="en-US" dirty="0"/>
              <a:t>Caveats!</a:t>
            </a:r>
          </a:p>
          <a:p>
            <a:pPr lvl="1"/>
            <a:r>
              <a:rPr lang="en-US" dirty="0"/>
              <a:t>All experiments are in-memory</a:t>
            </a:r>
          </a:p>
          <a:p>
            <a:pPr lvl="1"/>
            <a:r>
              <a:rPr lang="en-US" dirty="0"/>
              <a:t>No logging</a:t>
            </a:r>
          </a:p>
          <a:p>
            <a:pPr lvl="1"/>
            <a:r>
              <a:rPr lang="en-US" dirty="0"/>
              <a:t>Focus on OLTP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4A83F-A386-4C02-B4D6-4B7B3253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1EF8-A49C-49EC-A5B2-892F8D72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Compare </a:t>
            </a:r>
            <a:r>
              <a:rPr lang="en-US" dirty="0" err="1"/>
              <a:t>OpenBw</a:t>
            </a:r>
            <a:r>
              <a:rPr lang="en-US" dirty="0"/>
              <a:t>-Tree Against…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A4B46-3D04-4087-803A-F16F7CF69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Masstree</a:t>
            </a:r>
            <a:r>
              <a:rPr lang="en-US" dirty="0"/>
              <a:t> (MIT, Harvard; Eurosys’12)</a:t>
            </a:r>
          </a:p>
          <a:p>
            <a:pPr lvl="1"/>
            <a:r>
              <a:rPr lang="en-US" dirty="0"/>
              <a:t>Hybrid of </a:t>
            </a:r>
            <a:r>
              <a:rPr lang="en-US" dirty="0" err="1"/>
              <a:t>Trie</a:t>
            </a:r>
            <a:r>
              <a:rPr lang="en-US" dirty="0"/>
              <a:t> &amp; </a:t>
            </a:r>
            <a:r>
              <a:rPr lang="en-US" dirty="0" err="1"/>
              <a:t>B+Tree</a:t>
            </a:r>
            <a:endParaRPr lang="en-US" dirty="0"/>
          </a:p>
          <a:p>
            <a:r>
              <a:rPr lang="en-US" dirty="0"/>
              <a:t>No hot spot non-blocking </a:t>
            </a:r>
            <a:r>
              <a:rPr lang="en-US" dirty="0" err="1"/>
              <a:t>Skiplist</a:t>
            </a:r>
            <a:r>
              <a:rPr lang="en-US" dirty="0"/>
              <a:t> (</a:t>
            </a:r>
            <a:r>
              <a:rPr lang="en-US" dirty="0" err="1"/>
              <a:t>synchrobench</a:t>
            </a:r>
            <a:r>
              <a:rPr lang="en-US" dirty="0"/>
              <a:t>; ICDCS’13)</a:t>
            </a:r>
          </a:p>
          <a:p>
            <a:pPr lvl="1"/>
            <a:r>
              <a:rPr lang="en-US" dirty="0"/>
              <a:t>Uses background thread to grow towers</a:t>
            </a:r>
          </a:p>
          <a:p>
            <a:r>
              <a:rPr lang="en-US" dirty="0" err="1"/>
              <a:t>BTreeOLC</a:t>
            </a:r>
            <a:r>
              <a:rPr lang="en-US" dirty="0"/>
              <a:t>, ARTOLC (TUM, DaMoN’16)  </a:t>
            </a:r>
          </a:p>
          <a:p>
            <a:pPr lvl="1"/>
            <a:r>
              <a:rPr lang="en-US" dirty="0"/>
              <a:t>OLC = </a:t>
            </a:r>
            <a:r>
              <a:rPr lang="en-US" b="1" dirty="0"/>
              <a:t>O</a:t>
            </a:r>
            <a:r>
              <a:rPr lang="en-US" dirty="0"/>
              <a:t>ptimistic </a:t>
            </a:r>
            <a:r>
              <a:rPr lang="en-US" b="1" dirty="0"/>
              <a:t>L</a:t>
            </a:r>
            <a:r>
              <a:rPr lang="en-US" dirty="0"/>
              <a:t>ock </a:t>
            </a:r>
            <a:r>
              <a:rPr lang="en-US" b="1" dirty="0"/>
              <a:t>C</a:t>
            </a:r>
            <a:r>
              <a:rPr lang="en-US" dirty="0"/>
              <a:t>oupling</a:t>
            </a:r>
          </a:p>
          <a:p>
            <a:pPr lvl="1"/>
            <a:r>
              <a:rPr lang="en-US" dirty="0"/>
              <a:t>Combines optimistic locking and lock coupling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EBFFE-C157-410C-8E43-D7448D40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7AAE-9814-4ED5-BC7F-F568BC3B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F301-C703-45E6-8C75-C3A371026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10 core Xeon server; 20 hardware threads</a:t>
            </a:r>
          </a:p>
          <a:p>
            <a:r>
              <a:rPr lang="en-US" dirty="0"/>
              <a:t>Insert-Only</a:t>
            </a:r>
          </a:p>
          <a:p>
            <a:pPr lvl="1"/>
            <a:r>
              <a:rPr lang="en-US" dirty="0"/>
              <a:t>100% insert</a:t>
            </a:r>
          </a:p>
          <a:p>
            <a:r>
              <a:rPr lang="en-US" dirty="0"/>
              <a:t>YCSB-A</a:t>
            </a:r>
          </a:p>
          <a:p>
            <a:pPr lvl="1"/>
            <a:r>
              <a:rPr lang="en-US" dirty="0"/>
              <a:t>50% read 50% update</a:t>
            </a:r>
          </a:p>
          <a:p>
            <a:r>
              <a:rPr lang="en-US" dirty="0"/>
              <a:t>YCSB</a:t>
            </a:r>
            <a:r>
              <a:rPr lang="en-US" altLang="zh-CN" dirty="0"/>
              <a:t>-C</a:t>
            </a:r>
          </a:p>
          <a:p>
            <a:pPr lvl="1"/>
            <a:r>
              <a:rPr lang="en-US" dirty="0"/>
              <a:t>100</a:t>
            </a:r>
            <a:r>
              <a:rPr lang="en-US" altLang="zh-CN" dirty="0"/>
              <a:t>% read</a:t>
            </a:r>
            <a:endParaRPr lang="en-US" dirty="0"/>
          </a:p>
          <a:p>
            <a:r>
              <a:rPr lang="en-US" dirty="0"/>
              <a:t>8 byte integer key/value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FB1D9-B66D-4C81-BCCD-E62A9D1E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4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8F43-0EC5-4AE3-8089-1EA01BFB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Insert Only Benchmark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6E10F-0FFB-46FF-AE01-F2BC793F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F2C7BBB-9FED-4DA2-B2D7-8D930D5F4B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675700"/>
              </p:ext>
            </p:extLst>
          </p:nvPr>
        </p:nvGraphicFramePr>
        <p:xfrm>
          <a:off x="381000" y="2370137"/>
          <a:ext cx="103759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A9C3C8-7D1A-4151-92ED-F110EA724BAA}"/>
              </a:ext>
            </a:extLst>
          </p:cNvPr>
          <p:cNvSpPr txBox="1"/>
          <p:nvPr/>
        </p:nvSpPr>
        <p:spPr>
          <a:xfrm>
            <a:off x="838200" y="1438092"/>
            <a:ext cx="4684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 threads; 50 Million random key </a:t>
            </a:r>
          </a:p>
          <a:p>
            <a:r>
              <a:rPr lang="en-US" sz="2400" b="1" dirty="0"/>
              <a:t>Higher is better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046FE-2133-4A9E-9024-052935D8D3DD}"/>
              </a:ext>
            </a:extLst>
          </p:cNvPr>
          <p:cNvSpPr txBox="1"/>
          <p:nvPr/>
        </p:nvSpPr>
        <p:spPr>
          <a:xfrm>
            <a:off x="2955235" y="4837044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1.0x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AFFE5-C069-4A25-816D-821F2E200236}"/>
              </a:ext>
            </a:extLst>
          </p:cNvPr>
          <p:cNvSpPr txBox="1"/>
          <p:nvPr/>
        </p:nvSpPr>
        <p:spPr>
          <a:xfrm>
            <a:off x="4302395" y="5298709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0.25x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063A3-15F2-4238-A59E-39A9AEC3E29A}"/>
              </a:ext>
            </a:extLst>
          </p:cNvPr>
          <p:cNvSpPr txBox="1"/>
          <p:nvPr/>
        </p:nvSpPr>
        <p:spPr>
          <a:xfrm>
            <a:off x="5730191" y="4314973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1.8x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417C9-5B1C-4E74-8D72-45AF255A02D2}"/>
              </a:ext>
            </a:extLst>
          </p:cNvPr>
          <p:cNvSpPr txBox="1"/>
          <p:nvPr/>
        </p:nvSpPr>
        <p:spPr>
          <a:xfrm>
            <a:off x="7104982" y="4958243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0.81x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50FAB8-EE43-4B1B-BFAA-D7E9034AFAEB}"/>
              </a:ext>
            </a:extLst>
          </p:cNvPr>
          <p:cNvSpPr txBox="1"/>
          <p:nvPr/>
        </p:nvSpPr>
        <p:spPr>
          <a:xfrm>
            <a:off x="8544340" y="2486871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4.5x</a:t>
            </a:r>
          </a:p>
        </p:txBody>
      </p:sp>
    </p:spTree>
    <p:extLst>
      <p:ext uri="{BB962C8B-B14F-4D97-AF65-F5344CB8AC3E}">
        <p14:creationId xmlns:p14="http://schemas.microsoft.com/office/powerpoint/2010/main" val="315227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8F43-0EC5-4AE3-8089-1EA01BFB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Update Benchmark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6E10F-0FFB-46FF-AE01-F2BC793F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F2C7BBB-9FED-4DA2-B2D7-8D930D5F4B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989254"/>
              </p:ext>
            </p:extLst>
          </p:nvPr>
        </p:nvGraphicFramePr>
        <p:xfrm>
          <a:off x="381000" y="2370137"/>
          <a:ext cx="103759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A9C3C8-7D1A-4151-92ED-F110EA724BAA}"/>
              </a:ext>
            </a:extLst>
          </p:cNvPr>
          <p:cNvSpPr txBox="1"/>
          <p:nvPr/>
        </p:nvSpPr>
        <p:spPr>
          <a:xfrm>
            <a:off x="838200" y="1424840"/>
            <a:ext cx="7353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 threads; 50 Million Zipfian key; 50% read 50% update</a:t>
            </a:r>
          </a:p>
          <a:p>
            <a:r>
              <a:rPr lang="en-US" sz="2400" b="1" dirty="0"/>
              <a:t>Higher is better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47E3B-1F75-4007-B635-84973FADB42E}"/>
              </a:ext>
            </a:extLst>
          </p:cNvPr>
          <p:cNvSpPr txBox="1"/>
          <p:nvPr/>
        </p:nvSpPr>
        <p:spPr>
          <a:xfrm>
            <a:off x="2928731" y="4651516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1.0x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30467-5DCD-411D-BC51-17D5F3E6EDBC}"/>
              </a:ext>
            </a:extLst>
          </p:cNvPr>
          <p:cNvSpPr txBox="1"/>
          <p:nvPr/>
        </p:nvSpPr>
        <p:spPr>
          <a:xfrm>
            <a:off x="4275891" y="5497491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0.11x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87946-BC1B-4C01-8DB5-54FA00E7B797}"/>
              </a:ext>
            </a:extLst>
          </p:cNvPr>
          <p:cNvSpPr txBox="1"/>
          <p:nvPr/>
        </p:nvSpPr>
        <p:spPr>
          <a:xfrm>
            <a:off x="5743443" y="4089689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1.7x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FCE58-33DD-49B6-A95E-210FC4C246B8}"/>
              </a:ext>
            </a:extLst>
          </p:cNvPr>
          <p:cNvSpPr txBox="1"/>
          <p:nvPr/>
        </p:nvSpPr>
        <p:spPr>
          <a:xfrm>
            <a:off x="7118234" y="3858312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1.9x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096CC-DF49-4B1A-AE69-E247A186DD0A}"/>
              </a:ext>
            </a:extLst>
          </p:cNvPr>
          <p:cNvSpPr txBox="1"/>
          <p:nvPr/>
        </p:nvSpPr>
        <p:spPr>
          <a:xfrm>
            <a:off x="8517836" y="2698905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3.2x</a:t>
            </a:r>
          </a:p>
        </p:txBody>
      </p:sp>
    </p:spTree>
    <p:extLst>
      <p:ext uri="{BB962C8B-B14F-4D97-AF65-F5344CB8AC3E}">
        <p14:creationId xmlns:p14="http://schemas.microsoft.com/office/powerpoint/2010/main" val="99341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1B87-6002-4EA7-B26E-9EEF188D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</a:t>
            </a:r>
            <a:r>
              <a:rPr lang="en-US" sz="4000" dirty="0" err="1"/>
              <a:t>OpenBw</a:t>
            </a:r>
            <a:r>
              <a:rPr lang="en-US" sz="4000" dirty="0"/>
              <a:t>-Tree Inserts Faster than </a:t>
            </a:r>
            <a:r>
              <a:rPr lang="en-US" sz="4000" dirty="0" err="1"/>
              <a:t>BTreeOLC</a:t>
            </a:r>
            <a:r>
              <a:rPr lang="en-US" sz="40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C4790-BE23-46B9-BFB0-F8E2B688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24868145-76CF-42F1-ACC5-8D976940EF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631896"/>
              </p:ext>
            </p:extLst>
          </p:nvPr>
        </p:nvGraphicFramePr>
        <p:xfrm>
          <a:off x="381000" y="2159000"/>
          <a:ext cx="10375900" cy="456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DA0426-B677-4382-81A1-6CB048B3B2A1}"/>
              </a:ext>
            </a:extLst>
          </p:cNvPr>
          <p:cNvSpPr txBox="1"/>
          <p:nvPr/>
        </p:nvSpPr>
        <p:spPr>
          <a:xfrm>
            <a:off x="838200" y="1367690"/>
            <a:ext cx="5997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 threads; 50 Million </a:t>
            </a:r>
            <a:r>
              <a:rPr lang="en-US" altLang="zh-CN" sz="2400" dirty="0"/>
              <a:t>random</a:t>
            </a:r>
            <a:r>
              <a:rPr lang="en-US" sz="2400" dirty="0"/>
              <a:t> key; Insert-Only</a:t>
            </a:r>
          </a:p>
          <a:p>
            <a:r>
              <a:rPr lang="en-US" sz="2400" b="1" dirty="0"/>
              <a:t>Lower is better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525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1B87-6002-4EA7-B26E-9EEF188D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</a:t>
            </a:r>
            <a:r>
              <a:rPr lang="en-US" sz="4000" dirty="0" err="1"/>
              <a:t>OpenBw</a:t>
            </a:r>
            <a:r>
              <a:rPr lang="en-US" sz="4000" dirty="0"/>
              <a:t>-Tree Inserts Faster than </a:t>
            </a:r>
            <a:r>
              <a:rPr lang="en-US" sz="4000" dirty="0" err="1"/>
              <a:t>BTreeOLC</a:t>
            </a:r>
            <a:r>
              <a:rPr lang="en-US" sz="40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C4790-BE23-46B9-BFB0-F8E2B688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24868145-76CF-42F1-ACC5-8D976940EF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071744"/>
              </p:ext>
            </p:extLst>
          </p:nvPr>
        </p:nvGraphicFramePr>
        <p:xfrm>
          <a:off x="381000" y="2159000"/>
          <a:ext cx="10375900" cy="456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DA0426-B677-4382-81A1-6CB048B3B2A1}"/>
              </a:ext>
            </a:extLst>
          </p:cNvPr>
          <p:cNvSpPr txBox="1"/>
          <p:nvPr/>
        </p:nvSpPr>
        <p:spPr>
          <a:xfrm>
            <a:off x="838200" y="1367690"/>
            <a:ext cx="8881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 threads; 50 Million </a:t>
            </a:r>
            <a:r>
              <a:rPr lang="en-US" altLang="zh-CN" sz="2400" dirty="0"/>
              <a:t>random</a:t>
            </a:r>
            <a:r>
              <a:rPr lang="en-US" sz="2400" dirty="0"/>
              <a:t> key; Insert-Only add a border around it</a:t>
            </a:r>
          </a:p>
          <a:p>
            <a:r>
              <a:rPr lang="en-US" sz="2400" b="1" dirty="0"/>
              <a:t>Lower is better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15AF4-F29F-4C03-910E-FA5F17E53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50" y="2026875"/>
            <a:ext cx="4995862" cy="2018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74ECB9-5CF4-408D-BD94-B364D3F9FE4C}"/>
              </a:ext>
            </a:extLst>
          </p:cNvPr>
          <p:cNvSpPr txBox="1"/>
          <p:nvPr/>
        </p:nvSpPr>
        <p:spPr>
          <a:xfrm>
            <a:off x="6096000" y="2438397"/>
            <a:ext cx="291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50M Insert-Only Throughput</a:t>
            </a:r>
          </a:p>
        </p:txBody>
      </p:sp>
    </p:spTree>
    <p:extLst>
      <p:ext uri="{BB962C8B-B14F-4D97-AF65-F5344CB8AC3E}">
        <p14:creationId xmlns:p14="http://schemas.microsoft.com/office/powerpoint/2010/main" val="84213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E2EA-C3DC-4032-BD82-9BB64D0E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</a:t>
            </a:r>
            <a:r>
              <a:rPr lang="en-US" sz="4000" dirty="0" err="1"/>
              <a:t>OpenBw</a:t>
            </a:r>
            <a:r>
              <a:rPr lang="en-US" sz="4000" dirty="0"/>
              <a:t>-Tree Reads Slower than </a:t>
            </a:r>
            <a:r>
              <a:rPr lang="en-US" sz="4000" dirty="0" err="1"/>
              <a:t>BTreeOLC</a:t>
            </a:r>
            <a:r>
              <a:rPr lang="en-US" sz="4000" dirty="0"/>
              <a:t>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D4EF229-C8EC-4F7C-BD7C-994E7CBEA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2527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F4F54E-AB93-4FC2-84C6-B93F505966DA}"/>
              </a:ext>
            </a:extLst>
          </p:cNvPr>
          <p:cNvSpPr txBox="1"/>
          <p:nvPr/>
        </p:nvSpPr>
        <p:spPr>
          <a:xfrm>
            <a:off x="838200" y="1506022"/>
            <a:ext cx="6879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thread; Populated with 50 Million </a:t>
            </a:r>
            <a:r>
              <a:rPr lang="en-US" altLang="zh-CN" dirty="0"/>
              <a:t>random</a:t>
            </a:r>
            <a:r>
              <a:rPr lang="en-US" dirty="0"/>
              <a:t> key; YCSB-C Read Only</a:t>
            </a:r>
          </a:p>
          <a:p>
            <a:r>
              <a:rPr lang="en-US" b="1" dirty="0"/>
              <a:t>Higher is better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A3C71-F667-4A0B-8436-E4662AAC76B8}"/>
              </a:ext>
            </a:extLst>
          </p:cNvPr>
          <p:cNvSpPr txBox="1"/>
          <p:nvPr/>
        </p:nvSpPr>
        <p:spPr>
          <a:xfrm>
            <a:off x="2520115" y="2251274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96300-84AE-4D0C-8CA4-2236B94773A9}"/>
              </a:ext>
            </a:extLst>
          </p:cNvPr>
          <p:cNvSpPr txBox="1"/>
          <p:nvPr/>
        </p:nvSpPr>
        <p:spPr>
          <a:xfrm>
            <a:off x="3179299" y="3179775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0.3/23% 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2C53F-B0A6-47BB-B788-83644FE4BF48}"/>
              </a:ext>
            </a:extLst>
          </p:cNvPr>
          <p:cNvSpPr txBox="1"/>
          <p:nvPr/>
        </p:nvSpPr>
        <p:spPr>
          <a:xfrm>
            <a:off x="7929106" y="2807074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0.3/18% ↑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04FB0D8-13AD-45FD-B75F-7F3DF513DCBE}"/>
              </a:ext>
            </a:extLst>
          </p:cNvPr>
          <p:cNvSpPr/>
          <p:nvPr/>
        </p:nvSpPr>
        <p:spPr>
          <a:xfrm>
            <a:off x="10447019" y="2745132"/>
            <a:ext cx="330585" cy="41401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62035-493A-4B03-9F29-14C346ED81A5}"/>
              </a:ext>
            </a:extLst>
          </p:cNvPr>
          <p:cNvSpPr txBox="1"/>
          <p:nvPr/>
        </p:nvSpPr>
        <p:spPr>
          <a:xfrm>
            <a:off x="10848842" y="2443702"/>
            <a:ext cx="1419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Bookkeeping</a:t>
            </a:r>
          </a:p>
          <a:p>
            <a:r>
              <a:rPr lang="en-US" b="1" dirty="0">
                <a:solidFill>
                  <a:srgbClr val="FF0000"/>
                </a:solidFill>
              </a:rPr>
              <a:t>overhead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E614789-5113-4E3F-B1EE-7D3DE99F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17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1E9B6-0CC5-414A-AB18-7B3AF926445E}"/>
              </a:ext>
            </a:extLst>
          </p:cNvPr>
          <p:cNvSpPr txBox="1"/>
          <p:nvPr/>
        </p:nvSpPr>
        <p:spPr>
          <a:xfrm>
            <a:off x="10596326" y="3649486"/>
            <a:ext cx="1726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Still 13%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slower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8427AC-A641-4AA5-AE85-A8BD36E8F7DF}"/>
              </a:ext>
            </a:extLst>
          </p:cNvPr>
          <p:cNvSpPr txBox="1"/>
          <p:nvPr/>
        </p:nvSpPr>
        <p:spPr>
          <a:xfrm>
            <a:off x="5555905" y="3068684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0.06/0% ↑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511088-0658-4D56-8E27-0766953B2CDA}"/>
              </a:ext>
            </a:extLst>
          </p:cNvPr>
          <p:cNvCxnSpPr>
            <a:cxnSpLocks/>
          </p:cNvCxnSpPr>
          <p:nvPr/>
        </p:nvCxnSpPr>
        <p:spPr>
          <a:xfrm>
            <a:off x="1669774" y="2727562"/>
            <a:ext cx="9554817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1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DD36-5E06-4308-AFC6-C95C475B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Two 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83C8-1F9C-4EF4-932E-ACCED1CDB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Question #1: </a:t>
            </a:r>
            <a:r>
              <a:rPr lang="en-US" dirty="0"/>
              <a:t>How does </a:t>
            </a:r>
            <a:r>
              <a:rPr lang="en-US" dirty="0" err="1"/>
              <a:t>OpenBw</a:t>
            </a:r>
            <a:r>
              <a:rPr lang="en-US" dirty="0"/>
              <a:t>-Tree compare with other indices?</a:t>
            </a:r>
          </a:p>
          <a:p>
            <a:pPr lvl="1"/>
            <a:r>
              <a:rPr lang="en-US" b="1" dirty="0"/>
              <a:t>Answer: </a:t>
            </a:r>
            <a:r>
              <a:rPr lang="en-US" dirty="0"/>
              <a:t>It depends!</a:t>
            </a:r>
          </a:p>
          <a:p>
            <a:pPr lvl="1"/>
            <a:r>
              <a:rPr lang="en-US" dirty="0"/>
              <a:t>In general, not as fast as ARTOLC or </a:t>
            </a:r>
            <a:r>
              <a:rPr lang="en-US" dirty="0" err="1"/>
              <a:t>Masstree</a:t>
            </a:r>
            <a:endParaRPr lang="en-US" dirty="0"/>
          </a:p>
          <a:p>
            <a:pPr lvl="1"/>
            <a:r>
              <a:rPr lang="en-US" dirty="0"/>
              <a:t>Insert-only performance meets expectation</a:t>
            </a:r>
          </a:p>
          <a:p>
            <a:pPr lvl="1"/>
            <a:endParaRPr lang="en-US" dirty="0"/>
          </a:p>
          <a:p>
            <a:r>
              <a:rPr lang="en-US" b="1" dirty="0"/>
              <a:t>Question #2: </a:t>
            </a:r>
            <a:r>
              <a:rPr lang="en-US" dirty="0"/>
              <a:t>Does lock-free features in </a:t>
            </a:r>
            <a:r>
              <a:rPr lang="en-US" dirty="0" err="1"/>
              <a:t>Bw</a:t>
            </a:r>
            <a:r>
              <a:rPr lang="en-US" dirty="0"/>
              <a:t>-Tree cause noticeable slowdown? </a:t>
            </a:r>
          </a:p>
          <a:p>
            <a:pPr lvl="1"/>
            <a:r>
              <a:rPr lang="en-US" b="1" dirty="0"/>
              <a:t>Answer: </a:t>
            </a:r>
            <a:r>
              <a:rPr lang="en-US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8A6A7-5C77-4A8B-BC39-5F1976E4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0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B827-D516-459E-A897-77ABD0AE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3B35-B0B3-4EF9-A796-4DCED39F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dirty="0"/>
              <a:t>ptimistic </a:t>
            </a:r>
            <a:r>
              <a:rPr lang="en-US" b="1" dirty="0"/>
              <a:t>L</a:t>
            </a:r>
            <a:r>
              <a:rPr lang="en-US" dirty="0"/>
              <a:t>ock </a:t>
            </a:r>
            <a:r>
              <a:rPr lang="en-US" b="1" dirty="0"/>
              <a:t>C</a:t>
            </a:r>
            <a:r>
              <a:rPr lang="en-US" dirty="0"/>
              <a:t>oupling is effective in reducing locking overhead on modern architecture</a:t>
            </a:r>
          </a:p>
          <a:p>
            <a:r>
              <a:rPr lang="en-US" dirty="0"/>
              <a:t>Synchronization using background thread does not work well for large data 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46EE1-7F6D-46F2-A17E-B5E280DB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3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9879-E4B2-4B6E-91A6-24034F74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Bw</a:t>
            </a:r>
            <a:r>
              <a:rPr lang="en-US" dirty="0"/>
              <a:t>-Tree: Microsoft’s Lock-Free </a:t>
            </a:r>
            <a:r>
              <a:rPr lang="en-US" dirty="0" err="1"/>
              <a:t>B+Tree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588-1D1E-409D-B41A-6F0C1EB9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Originally proposed by Microsoft Research</a:t>
            </a:r>
          </a:p>
          <a:p>
            <a:pPr lvl="1"/>
            <a:r>
              <a:rPr lang="en-US" dirty="0"/>
              <a:t>Published in ICDE’13</a:t>
            </a:r>
          </a:p>
          <a:p>
            <a:pPr lvl="1"/>
            <a:r>
              <a:rPr lang="en-US" dirty="0"/>
              <a:t>Integrated into SQL Server </a:t>
            </a:r>
            <a:r>
              <a:rPr lang="en-US" dirty="0" err="1"/>
              <a:t>Hekaton</a:t>
            </a:r>
            <a:endParaRPr lang="en-US" dirty="0"/>
          </a:p>
          <a:p>
            <a:pPr lvl="1"/>
            <a:r>
              <a:rPr lang="en-US" dirty="0"/>
              <a:t>2x – 5x faster than </a:t>
            </a:r>
            <a:r>
              <a:rPr lang="en-US" dirty="0" err="1"/>
              <a:t>Skiplist</a:t>
            </a:r>
            <a:r>
              <a:rPr lang="en-US" dirty="0"/>
              <a:t> </a:t>
            </a:r>
            <a:r>
              <a:rPr lang="en-US" altLang="zh-CN" dirty="0"/>
              <a:t>claimed by the paper</a:t>
            </a:r>
          </a:p>
          <a:p>
            <a:r>
              <a:rPr lang="en-US" dirty="0"/>
              <a:t>Key components</a:t>
            </a:r>
          </a:p>
          <a:p>
            <a:pPr lvl="1"/>
            <a:r>
              <a:rPr lang="en-US" dirty="0"/>
              <a:t>Mapping table</a:t>
            </a:r>
          </a:p>
          <a:p>
            <a:pPr lvl="1"/>
            <a:r>
              <a:rPr lang="en-US" dirty="0"/>
              <a:t>Delta chain</a:t>
            </a:r>
          </a:p>
          <a:p>
            <a:pPr lvl="1"/>
            <a:r>
              <a:rPr lang="en-US" dirty="0"/>
              <a:t>Compare-and-Swap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9160B-5DD2-4C81-897E-473640B6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4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99F9-AA5D-4BDF-9A4E-5C4C8193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4DCE-BAB8-4C98-9E8C-05F17455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only evaluated </a:t>
            </a:r>
            <a:r>
              <a:rPr lang="en-US" dirty="0" err="1"/>
              <a:t>Bw</a:t>
            </a:r>
            <a:r>
              <a:rPr lang="en-US" dirty="0"/>
              <a:t>-Tree in main-memory environment</a:t>
            </a:r>
          </a:p>
          <a:p>
            <a:pPr lvl="1"/>
            <a:r>
              <a:rPr lang="en-US" dirty="0"/>
              <a:t>SSD? NVRAM?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5A98-926C-4707-B94D-4BFCB8F5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0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0B78-E209-4D24-A939-669913A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Update in </a:t>
            </a:r>
            <a:r>
              <a:rPr lang="en-US" dirty="0" err="1"/>
              <a:t>Bw</a:t>
            </a:r>
            <a:r>
              <a:rPr lang="en-US" dirty="0"/>
              <a:t>-Tree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ED345D-DC31-4EF9-93E7-502FBB5B3AB1}"/>
              </a:ext>
            </a:extLst>
          </p:cNvPr>
          <p:cNvGrpSpPr/>
          <p:nvPr/>
        </p:nvGrpSpPr>
        <p:grpSpPr>
          <a:xfrm>
            <a:off x="6190747" y="4315275"/>
            <a:ext cx="3344415" cy="591828"/>
            <a:chOff x="2502322" y="3456454"/>
            <a:chExt cx="3344415" cy="591828"/>
          </a:xfrm>
        </p:grpSpPr>
        <p:sp>
          <p:nvSpPr>
            <p:cNvPr id="18" name="Rounded Rectangle 56">
              <a:extLst>
                <a:ext uri="{FF2B5EF4-FFF2-40B4-BE49-F238E27FC236}">
                  <a16:creationId xmlns:a16="http://schemas.microsoft.com/office/drawing/2014/main" id="{0D491535-A7BE-42C6-87E7-2FC4EAA8EA4E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Leaf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B018A-0CEC-492C-B6FF-180D84C24490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29CDEB-596D-4CB3-84B8-30E3D304F0F9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658627-EAAE-4827-86AE-FF90936D3707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E0CAC-601D-4C3D-A305-6F67EE7B3B26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307487-F29A-4E0A-B244-93FC3536A86D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7967BE-B91F-42BB-804A-68590C6DC5F2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B974C3-38CB-4247-B65A-DE1ADD10BCFB}"/>
                </a:ext>
              </a:extLst>
            </p:cNvPr>
            <p:cNvSpPr txBox="1"/>
            <p:nvPr/>
          </p:nvSpPr>
          <p:spPr>
            <a:xfrm>
              <a:off x="3549350" y="345893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A0A1AA-BA71-4C75-8043-0617385A56DC}"/>
                </a:ext>
              </a:extLst>
            </p:cNvPr>
            <p:cNvSpPr txBox="1"/>
            <p:nvPr/>
          </p:nvSpPr>
          <p:spPr>
            <a:xfrm>
              <a:off x="3874723" y="345804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2E61AA-F563-4262-9799-A3880996F610}"/>
                </a:ext>
              </a:extLst>
            </p:cNvPr>
            <p:cNvSpPr txBox="1"/>
            <p:nvPr/>
          </p:nvSpPr>
          <p:spPr>
            <a:xfrm>
              <a:off x="4208933" y="3459488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CDAD82-8D7C-4B37-851B-E262EE3904B6}"/>
                </a:ext>
              </a:extLst>
            </p:cNvPr>
            <p:cNvSpPr txBox="1"/>
            <p:nvPr/>
          </p:nvSpPr>
          <p:spPr>
            <a:xfrm>
              <a:off x="4552843" y="3461076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AF8438-EEEC-4CAB-81C7-0D4F7D2F115D}"/>
                </a:ext>
              </a:extLst>
            </p:cNvPr>
            <p:cNvSpPr txBox="1"/>
            <p:nvPr/>
          </p:nvSpPr>
          <p:spPr>
            <a:xfrm>
              <a:off x="3550938" y="3737761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0F9B53-2432-4C6D-A8AD-D008C9F757EF}"/>
                </a:ext>
              </a:extLst>
            </p:cNvPr>
            <p:cNvSpPr txBox="1"/>
            <p:nvPr/>
          </p:nvSpPr>
          <p:spPr>
            <a:xfrm>
              <a:off x="3876311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4F8C16-70CC-47E2-85E0-51251A3AF657}"/>
                </a:ext>
              </a:extLst>
            </p:cNvPr>
            <p:cNvSpPr txBox="1"/>
            <p:nvPr/>
          </p:nvSpPr>
          <p:spPr>
            <a:xfrm>
              <a:off x="421052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A8045-CECD-4FCC-A7CF-84F7CBE2AC5C}"/>
                </a:ext>
              </a:extLst>
            </p:cNvPr>
            <p:cNvSpPr txBox="1"/>
            <p:nvPr/>
          </p:nvSpPr>
          <p:spPr>
            <a:xfrm>
              <a:off x="455443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92A008-5003-4E42-A49D-EB66FEB7966B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019D89-8631-4BFC-8ABC-7D2897BBE78B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008381-93BB-4D48-BA58-CFF773D69B73}"/>
                </a:ext>
              </a:extLst>
            </p:cNvPr>
            <p:cNvSpPr txBox="1"/>
            <p:nvPr/>
          </p:nvSpPr>
          <p:spPr>
            <a:xfrm>
              <a:off x="3215988" y="345645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3951A2-5C04-4913-82F1-40FD683E0449}"/>
                </a:ext>
              </a:extLst>
            </p:cNvPr>
            <p:cNvSpPr txBox="1"/>
            <p:nvPr/>
          </p:nvSpPr>
          <p:spPr>
            <a:xfrm>
              <a:off x="3217576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Rounded Rectangle 38">
            <a:extLst>
              <a:ext uri="{FF2B5EF4-FFF2-40B4-BE49-F238E27FC236}">
                <a16:creationId xmlns:a16="http://schemas.microsoft.com/office/drawing/2014/main" id="{0C17EB54-AD9F-4AD7-B3A9-E03C5452FB56}"/>
              </a:ext>
            </a:extLst>
          </p:cNvPr>
          <p:cNvSpPr/>
          <p:nvPr/>
        </p:nvSpPr>
        <p:spPr>
          <a:xfrm>
            <a:off x="7274044" y="3764068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C5F18A-42AE-40F7-B196-F6C5895187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886668" y="4118029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23113F-E418-438F-BD7E-711ADE9A0CC2}"/>
              </a:ext>
            </a:extLst>
          </p:cNvPr>
          <p:cNvGrpSpPr/>
          <p:nvPr/>
        </p:nvGrpSpPr>
        <p:grpSpPr>
          <a:xfrm>
            <a:off x="6225150" y="1731014"/>
            <a:ext cx="3344415" cy="591828"/>
            <a:chOff x="2502322" y="3456454"/>
            <a:chExt cx="3344415" cy="591828"/>
          </a:xfrm>
        </p:grpSpPr>
        <p:sp>
          <p:nvSpPr>
            <p:cNvPr id="41" name="Rounded Rectangle 56">
              <a:extLst>
                <a:ext uri="{FF2B5EF4-FFF2-40B4-BE49-F238E27FC236}">
                  <a16:creationId xmlns:a16="http://schemas.microsoft.com/office/drawing/2014/main" id="{D8144372-CAC4-4E0C-AED9-24292AC17E09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Inner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C1D76D-9579-4BDF-B436-36B6627E761E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8A687-C27C-4400-9B6D-68F5E9CA922F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25BF666-AF44-4152-AD40-C9A7D02AE810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81B20B-8C06-4EF0-ABC5-1C3932F44E84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0E6278-3E05-4DB6-9434-06E6B569366C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FA8343-06DC-4083-8277-74B73F1F3AF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DEBD7D-CE6B-4B3B-9C14-167AEB148E95}"/>
                </a:ext>
              </a:extLst>
            </p:cNvPr>
            <p:cNvSpPr txBox="1"/>
            <p:nvPr/>
          </p:nvSpPr>
          <p:spPr>
            <a:xfrm>
              <a:off x="3549350" y="345893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4E9E8-3EF6-4A99-A9C5-8C79AA70A61D}"/>
                </a:ext>
              </a:extLst>
            </p:cNvPr>
            <p:cNvSpPr txBox="1"/>
            <p:nvPr/>
          </p:nvSpPr>
          <p:spPr>
            <a:xfrm>
              <a:off x="3874723" y="345804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8888AE-31EF-4697-9936-3B4D931CA554}"/>
                </a:ext>
              </a:extLst>
            </p:cNvPr>
            <p:cNvSpPr txBox="1"/>
            <p:nvPr/>
          </p:nvSpPr>
          <p:spPr>
            <a:xfrm>
              <a:off x="4208933" y="345948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DAD72E-B4B8-45AB-B7CD-067212492032}"/>
                </a:ext>
              </a:extLst>
            </p:cNvPr>
            <p:cNvSpPr txBox="1"/>
            <p:nvPr/>
          </p:nvSpPr>
          <p:spPr>
            <a:xfrm>
              <a:off x="4552843" y="346107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BAB543-5BF7-43D0-9351-8FC256D0FC0C}"/>
                </a:ext>
              </a:extLst>
            </p:cNvPr>
            <p:cNvSpPr txBox="1"/>
            <p:nvPr/>
          </p:nvSpPr>
          <p:spPr>
            <a:xfrm>
              <a:off x="3550938" y="373776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FAA397-6392-435F-A2EF-FD0C8A04D7AA}"/>
                </a:ext>
              </a:extLst>
            </p:cNvPr>
            <p:cNvSpPr txBox="1"/>
            <p:nvPr/>
          </p:nvSpPr>
          <p:spPr>
            <a:xfrm>
              <a:off x="3876311" y="3735283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E87989-97B5-4C77-B3F2-FC06406413D2}"/>
                </a:ext>
              </a:extLst>
            </p:cNvPr>
            <p:cNvSpPr txBox="1"/>
            <p:nvPr/>
          </p:nvSpPr>
          <p:spPr>
            <a:xfrm>
              <a:off x="421052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7F75A5-C52E-4192-BDD0-B696EE3B7CCD}"/>
                </a:ext>
              </a:extLst>
            </p:cNvPr>
            <p:cNvSpPr txBox="1"/>
            <p:nvPr/>
          </p:nvSpPr>
          <p:spPr>
            <a:xfrm>
              <a:off x="455443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DC60D0-8864-4F9E-B3AF-D2B5E9CD6485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D5DF58-22DA-4508-A4D3-1835047F99E1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37478C-1D0E-4B23-BE5B-E9E21D76FEA0}"/>
                </a:ext>
              </a:extLst>
            </p:cNvPr>
            <p:cNvSpPr txBox="1"/>
            <p:nvPr/>
          </p:nvSpPr>
          <p:spPr>
            <a:xfrm>
              <a:off x="3215988" y="345645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B07E50-6C90-41AD-80AB-FC7C5E89A16E}"/>
                </a:ext>
              </a:extLst>
            </p:cNvPr>
            <p:cNvSpPr txBox="1"/>
            <p:nvPr/>
          </p:nvSpPr>
          <p:spPr>
            <a:xfrm>
              <a:off x="3217576" y="373528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699642-DABF-44AB-8D7B-5999DC0E11E5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441854" y="2164475"/>
            <a:ext cx="447936" cy="1599593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56">
            <a:extLst>
              <a:ext uri="{FF2B5EF4-FFF2-40B4-BE49-F238E27FC236}">
                <a16:creationId xmlns:a16="http://schemas.microsoft.com/office/drawing/2014/main" id="{557FB627-3307-4AEA-8EBA-87C120FCEF0D}"/>
              </a:ext>
            </a:extLst>
          </p:cNvPr>
          <p:cNvSpPr/>
          <p:nvPr/>
        </p:nvSpPr>
        <p:spPr>
          <a:xfrm>
            <a:off x="4046464" y="4315277"/>
            <a:ext cx="1445094" cy="575187"/>
          </a:xfrm>
          <a:prstGeom prst="roundRect">
            <a:avLst/>
          </a:prstGeom>
          <a:solidFill>
            <a:schemeClr val="accent3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#104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CFF2EC9-A416-4A43-99AD-91F787B07F26}"/>
              </a:ext>
            </a:extLst>
          </p:cNvPr>
          <p:cNvCxnSpPr>
            <a:stCxn id="69" idx="3"/>
            <a:endCxn id="38" idx="1"/>
          </p:cNvCxnSpPr>
          <p:nvPr/>
        </p:nvCxnSpPr>
        <p:spPr>
          <a:xfrm flipV="1">
            <a:off x="5491558" y="3941049"/>
            <a:ext cx="1782486" cy="661822"/>
          </a:xfrm>
          <a:prstGeom prst="curvedConnector3">
            <a:avLst>
              <a:gd name="adj1" fmla="val 358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F4AC4-C267-4358-B773-59E6669C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47B6D843-D863-45CE-836E-3BAFBA29BED6}" type="slidenum">
              <a:rPr lang="en-US" smtClean="0"/>
              <a:t>3</a:t>
            </a:fld>
            <a:r>
              <a:rPr lang="en-US" dirty="0"/>
              <a:t> 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03E3548A-0828-4F79-AD52-D72813332714}"/>
              </a:ext>
            </a:extLst>
          </p:cNvPr>
          <p:cNvSpPr/>
          <p:nvPr/>
        </p:nvSpPr>
        <p:spPr>
          <a:xfrm>
            <a:off x="9834882" y="3282737"/>
            <a:ext cx="262699" cy="15883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90205B-07EE-4AF2-BE9D-317F73D21F89}"/>
              </a:ext>
            </a:extLst>
          </p:cNvPr>
          <p:cNvSpPr txBox="1"/>
          <p:nvPr/>
        </p:nvSpPr>
        <p:spPr>
          <a:xfrm>
            <a:off x="10173459" y="3780448"/>
            <a:ext cx="1818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Delta chain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FAF7CA5-2330-4739-AB1C-7F89071553B2}"/>
              </a:ext>
            </a:extLst>
          </p:cNvPr>
          <p:cNvGrpSpPr/>
          <p:nvPr/>
        </p:nvGrpSpPr>
        <p:grpSpPr>
          <a:xfrm>
            <a:off x="840493" y="5547992"/>
            <a:ext cx="7787440" cy="532009"/>
            <a:chOff x="1288835" y="5312498"/>
            <a:chExt cx="7787440" cy="53200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7EDE8B3-B42E-440A-B677-8C5B714C22A6}"/>
                </a:ext>
              </a:extLst>
            </p:cNvPr>
            <p:cNvGrpSpPr/>
            <p:nvPr/>
          </p:nvGrpSpPr>
          <p:grpSpPr>
            <a:xfrm>
              <a:off x="6089207" y="5321287"/>
              <a:ext cx="2987068" cy="523220"/>
              <a:chOff x="5840050" y="5860978"/>
              <a:chExt cx="2987068" cy="523220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E18185B-78B2-4701-A9EC-EBAB3F807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5350" y="6122588"/>
                <a:ext cx="4817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FC0BBFB-4503-42C2-8AE0-122FC74769C8}"/>
                  </a:ext>
                </a:extLst>
              </p:cNvPr>
              <p:cNvSpPr txBox="1"/>
              <p:nvPr/>
            </p:nvSpPr>
            <p:spPr>
              <a:xfrm>
                <a:off x="5840050" y="5860978"/>
                <a:ext cx="24736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Physical Pointer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E2708ED-BF4E-43FA-A7E9-E0121313D131}"/>
                </a:ext>
              </a:extLst>
            </p:cNvPr>
            <p:cNvGrpSpPr/>
            <p:nvPr/>
          </p:nvGrpSpPr>
          <p:grpSpPr>
            <a:xfrm>
              <a:off x="3684078" y="5321287"/>
              <a:ext cx="2070140" cy="523220"/>
              <a:chOff x="3407240" y="5588215"/>
              <a:chExt cx="2070140" cy="523220"/>
            </a:xfrm>
          </p:grpSpPr>
          <p:sp>
            <p:nvSpPr>
              <p:cNvPr id="95" name="Rounded Rectangle 38">
                <a:extLst>
                  <a:ext uri="{FF2B5EF4-FFF2-40B4-BE49-F238E27FC236}">
                    <a16:creationId xmlns:a16="http://schemas.microsoft.com/office/drawing/2014/main" id="{19A0F5CA-7FFE-4A7C-89CA-2E7F3259BB02}"/>
                  </a:ext>
                </a:extLst>
              </p:cNvPr>
              <p:cNvSpPr/>
              <p:nvPr/>
            </p:nvSpPr>
            <p:spPr>
              <a:xfrm>
                <a:off x="5216446" y="5702422"/>
                <a:ext cx="260934" cy="2665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F5CE6D0-9006-4584-BC83-91A5F2E0118F}"/>
                  </a:ext>
                </a:extLst>
              </p:cNvPr>
              <p:cNvSpPr txBox="1"/>
              <p:nvPr/>
            </p:nvSpPr>
            <p:spPr>
              <a:xfrm>
                <a:off x="3407240" y="5588215"/>
                <a:ext cx="18233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Delta Node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3CD7E8C-25A5-47AD-8E1B-50235DA85798}"/>
                </a:ext>
              </a:extLst>
            </p:cNvPr>
            <p:cNvGrpSpPr/>
            <p:nvPr/>
          </p:nvGrpSpPr>
          <p:grpSpPr>
            <a:xfrm>
              <a:off x="1288835" y="5312498"/>
              <a:ext cx="2002116" cy="523220"/>
              <a:chOff x="1288835" y="5312498"/>
              <a:chExt cx="2002116" cy="523220"/>
            </a:xfrm>
          </p:grpSpPr>
          <p:sp>
            <p:nvSpPr>
              <p:cNvPr id="93" name="Rounded Rectangle 56">
                <a:extLst>
                  <a:ext uri="{FF2B5EF4-FFF2-40B4-BE49-F238E27FC236}">
                    <a16:creationId xmlns:a16="http://schemas.microsoft.com/office/drawing/2014/main" id="{91605589-9155-4E17-B805-96BECDC020F4}"/>
                  </a:ext>
                </a:extLst>
              </p:cNvPr>
              <p:cNvSpPr/>
              <p:nvPr/>
            </p:nvSpPr>
            <p:spPr>
              <a:xfrm>
                <a:off x="3030017" y="5431968"/>
                <a:ext cx="260934" cy="266592"/>
              </a:xfrm>
              <a:prstGeom prst="roundRect">
                <a:avLst/>
              </a:prstGeom>
              <a:solidFill>
                <a:schemeClr val="accent3"/>
              </a:solidFill>
              <a:ln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4991BA-ECFA-4B85-971C-3214D3B8B3CD}"/>
                  </a:ext>
                </a:extLst>
              </p:cNvPr>
              <p:cNvSpPr txBox="1"/>
              <p:nvPr/>
            </p:nvSpPr>
            <p:spPr>
              <a:xfrm>
                <a:off x="1288835" y="5312498"/>
                <a:ext cx="17411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Base Node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67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0B78-E209-4D24-A939-669913A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Update in </a:t>
            </a:r>
            <a:r>
              <a:rPr lang="en-US" dirty="0" err="1"/>
              <a:t>Bw</a:t>
            </a:r>
            <a:r>
              <a:rPr lang="en-US" dirty="0"/>
              <a:t>-Tree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ED345D-DC31-4EF9-93E7-502FBB5B3AB1}"/>
              </a:ext>
            </a:extLst>
          </p:cNvPr>
          <p:cNvGrpSpPr/>
          <p:nvPr/>
        </p:nvGrpSpPr>
        <p:grpSpPr>
          <a:xfrm>
            <a:off x="6190747" y="4315275"/>
            <a:ext cx="3344415" cy="591828"/>
            <a:chOff x="2502322" y="3456454"/>
            <a:chExt cx="3344415" cy="591828"/>
          </a:xfrm>
        </p:grpSpPr>
        <p:sp>
          <p:nvSpPr>
            <p:cNvPr id="18" name="Rounded Rectangle 56">
              <a:extLst>
                <a:ext uri="{FF2B5EF4-FFF2-40B4-BE49-F238E27FC236}">
                  <a16:creationId xmlns:a16="http://schemas.microsoft.com/office/drawing/2014/main" id="{0D491535-A7BE-42C6-87E7-2FC4EAA8EA4E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Leaf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B018A-0CEC-492C-B6FF-180D84C24490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29CDEB-596D-4CB3-84B8-30E3D304F0F9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658627-EAAE-4827-86AE-FF90936D3707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E0CAC-601D-4C3D-A305-6F67EE7B3B26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307487-F29A-4E0A-B244-93FC3536A86D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7967BE-B91F-42BB-804A-68590C6DC5F2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B974C3-38CB-4247-B65A-DE1ADD10BCFB}"/>
                </a:ext>
              </a:extLst>
            </p:cNvPr>
            <p:cNvSpPr txBox="1"/>
            <p:nvPr/>
          </p:nvSpPr>
          <p:spPr>
            <a:xfrm>
              <a:off x="3549350" y="345893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A0A1AA-BA71-4C75-8043-0617385A56DC}"/>
                </a:ext>
              </a:extLst>
            </p:cNvPr>
            <p:cNvSpPr txBox="1"/>
            <p:nvPr/>
          </p:nvSpPr>
          <p:spPr>
            <a:xfrm>
              <a:off x="3874723" y="345804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2E61AA-F563-4262-9799-A3880996F610}"/>
                </a:ext>
              </a:extLst>
            </p:cNvPr>
            <p:cNvSpPr txBox="1"/>
            <p:nvPr/>
          </p:nvSpPr>
          <p:spPr>
            <a:xfrm>
              <a:off x="4208933" y="3459488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CDAD82-8D7C-4B37-851B-E262EE3904B6}"/>
                </a:ext>
              </a:extLst>
            </p:cNvPr>
            <p:cNvSpPr txBox="1"/>
            <p:nvPr/>
          </p:nvSpPr>
          <p:spPr>
            <a:xfrm>
              <a:off x="4552843" y="3461076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AF8438-EEEC-4CAB-81C7-0D4F7D2F115D}"/>
                </a:ext>
              </a:extLst>
            </p:cNvPr>
            <p:cNvSpPr txBox="1"/>
            <p:nvPr/>
          </p:nvSpPr>
          <p:spPr>
            <a:xfrm>
              <a:off x="3550938" y="3737761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0F9B53-2432-4C6D-A8AD-D008C9F757EF}"/>
                </a:ext>
              </a:extLst>
            </p:cNvPr>
            <p:cNvSpPr txBox="1"/>
            <p:nvPr/>
          </p:nvSpPr>
          <p:spPr>
            <a:xfrm>
              <a:off x="3876311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4F8C16-70CC-47E2-85E0-51251A3AF657}"/>
                </a:ext>
              </a:extLst>
            </p:cNvPr>
            <p:cNvSpPr txBox="1"/>
            <p:nvPr/>
          </p:nvSpPr>
          <p:spPr>
            <a:xfrm>
              <a:off x="421052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A8045-CECD-4FCC-A7CF-84F7CBE2AC5C}"/>
                </a:ext>
              </a:extLst>
            </p:cNvPr>
            <p:cNvSpPr txBox="1"/>
            <p:nvPr/>
          </p:nvSpPr>
          <p:spPr>
            <a:xfrm>
              <a:off x="455443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92A008-5003-4E42-A49D-EB66FEB7966B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019D89-8631-4BFC-8ABC-7D2897BBE78B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008381-93BB-4D48-BA58-CFF773D69B73}"/>
                </a:ext>
              </a:extLst>
            </p:cNvPr>
            <p:cNvSpPr txBox="1"/>
            <p:nvPr/>
          </p:nvSpPr>
          <p:spPr>
            <a:xfrm>
              <a:off x="3215988" y="345645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3951A2-5C04-4913-82F1-40FD683E0449}"/>
                </a:ext>
              </a:extLst>
            </p:cNvPr>
            <p:cNvSpPr txBox="1"/>
            <p:nvPr/>
          </p:nvSpPr>
          <p:spPr>
            <a:xfrm>
              <a:off x="3217576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Rounded Rectangle 38">
            <a:extLst>
              <a:ext uri="{FF2B5EF4-FFF2-40B4-BE49-F238E27FC236}">
                <a16:creationId xmlns:a16="http://schemas.microsoft.com/office/drawing/2014/main" id="{0C17EB54-AD9F-4AD7-B3A9-E03C5452FB56}"/>
              </a:ext>
            </a:extLst>
          </p:cNvPr>
          <p:cNvSpPr/>
          <p:nvPr/>
        </p:nvSpPr>
        <p:spPr>
          <a:xfrm>
            <a:off x="7274044" y="3764068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C5F18A-42AE-40F7-B196-F6C5895187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886668" y="4118029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23113F-E418-438F-BD7E-711ADE9A0CC2}"/>
              </a:ext>
            </a:extLst>
          </p:cNvPr>
          <p:cNvGrpSpPr/>
          <p:nvPr/>
        </p:nvGrpSpPr>
        <p:grpSpPr>
          <a:xfrm>
            <a:off x="6225150" y="1731014"/>
            <a:ext cx="3344415" cy="591828"/>
            <a:chOff x="2502322" y="3456454"/>
            <a:chExt cx="3344415" cy="591828"/>
          </a:xfrm>
        </p:grpSpPr>
        <p:sp>
          <p:nvSpPr>
            <p:cNvPr id="41" name="Rounded Rectangle 56">
              <a:extLst>
                <a:ext uri="{FF2B5EF4-FFF2-40B4-BE49-F238E27FC236}">
                  <a16:creationId xmlns:a16="http://schemas.microsoft.com/office/drawing/2014/main" id="{D8144372-CAC4-4E0C-AED9-24292AC17E09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Inner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C1D76D-9579-4BDF-B436-36B6627E761E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8A687-C27C-4400-9B6D-68F5E9CA922F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25BF666-AF44-4152-AD40-C9A7D02AE810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81B20B-8C06-4EF0-ABC5-1C3932F44E84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0E6278-3E05-4DB6-9434-06E6B569366C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FA8343-06DC-4083-8277-74B73F1F3AF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DEBD7D-CE6B-4B3B-9C14-167AEB148E95}"/>
                </a:ext>
              </a:extLst>
            </p:cNvPr>
            <p:cNvSpPr txBox="1"/>
            <p:nvPr/>
          </p:nvSpPr>
          <p:spPr>
            <a:xfrm>
              <a:off x="3549350" y="345893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4E9E8-3EF6-4A99-A9C5-8C79AA70A61D}"/>
                </a:ext>
              </a:extLst>
            </p:cNvPr>
            <p:cNvSpPr txBox="1"/>
            <p:nvPr/>
          </p:nvSpPr>
          <p:spPr>
            <a:xfrm>
              <a:off x="3874723" y="345804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8888AE-31EF-4697-9936-3B4D931CA554}"/>
                </a:ext>
              </a:extLst>
            </p:cNvPr>
            <p:cNvSpPr txBox="1"/>
            <p:nvPr/>
          </p:nvSpPr>
          <p:spPr>
            <a:xfrm>
              <a:off x="4208933" y="345948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DAD72E-B4B8-45AB-B7CD-067212492032}"/>
                </a:ext>
              </a:extLst>
            </p:cNvPr>
            <p:cNvSpPr txBox="1"/>
            <p:nvPr/>
          </p:nvSpPr>
          <p:spPr>
            <a:xfrm>
              <a:off x="4552843" y="346107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BAB543-5BF7-43D0-9351-8FC256D0FC0C}"/>
                </a:ext>
              </a:extLst>
            </p:cNvPr>
            <p:cNvSpPr txBox="1"/>
            <p:nvPr/>
          </p:nvSpPr>
          <p:spPr>
            <a:xfrm>
              <a:off x="3550938" y="373776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FAA397-6392-435F-A2EF-FD0C8A04D7AA}"/>
                </a:ext>
              </a:extLst>
            </p:cNvPr>
            <p:cNvSpPr txBox="1"/>
            <p:nvPr/>
          </p:nvSpPr>
          <p:spPr>
            <a:xfrm>
              <a:off x="3876311" y="3735283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E87989-97B5-4C77-B3F2-FC06406413D2}"/>
                </a:ext>
              </a:extLst>
            </p:cNvPr>
            <p:cNvSpPr txBox="1"/>
            <p:nvPr/>
          </p:nvSpPr>
          <p:spPr>
            <a:xfrm>
              <a:off x="421052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7F75A5-C52E-4192-BDD0-B696EE3B7CCD}"/>
                </a:ext>
              </a:extLst>
            </p:cNvPr>
            <p:cNvSpPr txBox="1"/>
            <p:nvPr/>
          </p:nvSpPr>
          <p:spPr>
            <a:xfrm>
              <a:off x="455443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DC60D0-8864-4F9E-B3AF-D2B5E9CD6485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D5DF58-22DA-4508-A4D3-1835047F99E1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37478C-1D0E-4B23-BE5B-E9E21D76FEA0}"/>
                </a:ext>
              </a:extLst>
            </p:cNvPr>
            <p:cNvSpPr txBox="1"/>
            <p:nvPr/>
          </p:nvSpPr>
          <p:spPr>
            <a:xfrm>
              <a:off x="3215988" y="345645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B07E50-6C90-41AD-80AB-FC7C5E89A16E}"/>
                </a:ext>
              </a:extLst>
            </p:cNvPr>
            <p:cNvSpPr txBox="1"/>
            <p:nvPr/>
          </p:nvSpPr>
          <p:spPr>
            <a:xfrm>
              <a:off x="3217576" y="373528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699642-DABF-44AB-8D7B-5999DC0E11E5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441854" y="2164475"/>
            <a:ext cx="444814" cy="1050485"/>
          </a:xfrm>
          <a:prstGeom prst="line">
            <a:avLst/>
          </a:prstGeom>
          <a:ln w="254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56">
            <a:extLst>
              <a:ext uri="{FF2B5EF4-FFF2-40B4-BE49-F238E27FC236}">
                <a16:creationId xmlns:a16="http://schemas.microsoft.com/office/drawing/2014/main" id="{557FB627-3307-4AEA-8EBA-87C120FCEF0D}"/>
              </a:ext>
            </a:extLst>
          </p:cNvPr>
          <p:cNvSpPr/>
          <p:nvPr/>
        </p:nvSpPr>
        <p:spPr>
          <a:xfrm>
            <a:off x="4046464" y="4315277"/>
            <a:ext cx="1445094" cy="575187"/>
          </a:xfrm>
          <a:prstGeom prst="roundRect">
            <a:avLst/>
          </a:prstGeom>
          <a:solidFill>
            <a:schemeClr val="accent3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#104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38">
            <a:extLst>
              <a:ext uri="{FF2B5EF4-FFF2-40B4-BE49-F238E27FC236}">
                <a16:creationId xmlns:a16="http://schemas.microsoft.com/office/drawing/2014/main" id="{B6619FF4-5482-45D9-884D-4D4508154287}"/>
              </a:ext>
            </a:extLst>
          </p:cNvPr>
          <p:cNvSpPr/>
          <p:nvPr/>
        </p:nvSpPr>
        <p:spPr>
          <a:xfrm>
            <a:off x="7270922" y="3214960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DABFD-E999-4670-AB7B-E701CCDA78C9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7883546" y="3568921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0D08D35D-A4D2-424A-AE3B-C46E5407CB09}"/>
              </a:ext>
            </a:extLst>
          </p:cNvPr>
          <p:cNvCxnSpPr/>
          <p:nvPr/>
        </p:nvCxnSpPr>
        <p:spPr>
          <a:xfrm flipV="1">
            <a:off x="5491558" y="3941049"/>
            <a:ext cx="1782486" cy="661822"/>
          </a:xfrm>
          <a:prstGeom prst="curvedConnector3">
            <a:avLst>
              <a:gd name="adj1" fmla="val 358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44E0D-3635-4A5F-9B8D-0265DD0A3B99}"/>
              </a:ext>
            </a:extLst>
          </p:cNvPr>
          <p:cNvCxnSpPr>
            <a:cxnSpLocks/>
            <a:stCxn id="52" idx="3"/>
            <a:endCxn id="38" idx="0"/>
          </p:cNvCxnSpPr>
          <p:nvPr/>
        </p:nvCxnSpPr>
        <p:spPr>
          <a:xfrm>
            <a:off x="7458497" y="2150821"/>
            <a:ext cx="431293" cy="1613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BAFC90-400C-4216-876D-5A84241EFF00}"/>
              </a:ext>
            </a:extLst>
          </p:cNvPr>
          <p:cNvSpPr txBox="1"/>
          <p:nvPr/>
        </p:nvSpPr>
        <p:spPr>
          <a:xfrm>
            <a:off x="7824877" y="2572735"/>
            <a:ext cx="176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 </a:t>
            </a:r>
            <a:r>
              <a:rPr lang="en-US" sz="2000" b="1" dirty="0"/>
              <a:t>old</a:t>
            </a:r>
            <a:r>
              <a:rPr lang="en-US" sz="2000" dirty="0"/>
              <a:t> -&gt; </a:t>
            </a:r>
            <a:r>
              <a:rPr lang="en-US" sz="2000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BE65C-F208-4383-85CA-B9311D63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4</a:t>
            </a:fld>
            <a:endParaRPr lang="en-US" dirty="0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2853D95D-F76C-4BE9-80AF-A44C37BADAFB}"/>
              </a:ext>
            </a:extLst>
          </p:cNvPr>
          <p:cNvSpPr/>
          <p:nvPr/>
        </p:nvSpPr>
        <p:spPr>
          <a:xfrm>
            <a:off x="9834882" y="3282737"/>
            <a:ext cx="262699" cy="15883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D2D8A8-F1B7-4E50-AA05-C9524A9155A0}"/>
              </a:ext>
            </a:extLst>
          </p:cNvPr>
          <p:cNvSpPr txBox="1"/>
          <p:nvPr/>
        </p:nvSpPr>
        <p:spPr>
          <a:xfrm>
            <a:off x="10173459" y="3780448"/>
            <a:ext cx="1818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Delta chain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CE1D84C-8D1F-402D-9E1B-3AA6E67E256A}"/>
              </a:ext>
            </a:extLst>
          </p:cNvPr>
          <p:cNvGrpSpPr/>
          <p:nvPr/>
        </p:nvGrpSpPr>
        <p:grpSpPr>
          <a:xfrm>
            <a:off x="840493" y="5547992"/>
            <a:ext cx="7787440" cy="532009"/>
            <a:chOff x="1288835" y="5312498"/>
            <a:chExt cx="7787440" cy="53200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BEE9BF-DFE5-4F68-AD14-718A3FF97ACF}"/>
                </a:ext>
              </a:extLst>
            </p:cNvPr>
            <p:cNvGrpSpPr/>
            <p:nvPr/>
          </p:nvGrpSpPr>
          <p:grpSpPr>
            <a:xfrm>
              <a:off x="6089207" y="5321287"/>
              <a:ext cx="2987068" cy="523220"/>
              <a:chOff x="5840050" y="5860978"/>
              <a:chExt cx="2987068" cy="523220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14B2C8F-585F-4D8A-996B-D171165E2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5350" y="6122588"/>
                <a:ext cx="4817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DC484F2-4B67-41F1-81F5-503F35E1D44C}"/>
                  </a:ext>
                </a:extLst>
              </p:cNvPr>
              <p:cNvSpPr txBox="1"/>
              <p:nvPr/>
            </p:nvSpPr>
            <p:spPr>
              <a:xfrm>
                <a:off x="5840050" y="5860978"/>
                <a:ext cx="24736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Physical Pointer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F74D114-3AD2-46F4-A47B-FD01087FE8D1}"/>
                </a:ext>
              </a:extLst>
            </p:cNvPr>
            <p:cNvGrpSpPr/>
            <p:nvPr/>
          </p:nvGrpSpPr>
          <p:grpSpPr>
            <a:xfrm>
              <a:off x="3684078" y="5321287"/>
              <a:ext cx="2070140" cy="523220"/>
              <a:chOff x="3407240" y="5588215"/>
              <a:chExt cx="2070140" cy="523220"/>
            </a:xfrm>
          </p:grpSpPr>
          <p:sp>
            <p:nvSpPr>
              <p:cNvPr id="85" name="Rounded Rectangle 38">
                <a:extLst>
                  <a:ext uri="{FF2B5EF4-FFF2-40B4-BE49-F238E27FC236}">
                    <a16:creationId xmlns:a16="http://schemas.microsoft.com/office/drawing/2014/main" id="{8C885B0A-1DEA-4D18-9387-28EC8F335D49}"/>
                  </a:ext>
                </a:extLst>
              </p:cNvPr>
              <p:cNvSpPr/>
              <p:nvPr/>
            </p:nvSpPr>
            <p:spPr>
              <a:xfrm>
                <a:off x="5216446" y="5702422"/>
                <a:ext cx="260934" cy="2665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36DA37F-CDAE-45D9-8F46-9F2BD58EE299}"/>
                  </a:ext>
                </a:extLst>
              </p:cNvPr>
              <p:cNvSpPr txBox="1"/>
              <p:nvPr/>
            </p:nvSpPr>
            <p:spPr>
              <a:xfrm>
                <a:off x="3407240" y="5588215"/>
                <a:ext cx="18233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Delta Node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7F3173F-D2EF-4EC2-A00E-1AD3CD177DCD}"/>
                </a:ext>
              </a:extLst>
            </p:cNvPr>
            <p:cNvGrpSpPr/>
            <p:nvPr/>
          </p:nvGrpSpPr>
          <p:grpSpPr>
            <a:xfrm>
              <a:off x="1288835" y="5312498"/>
              <a:ext cx="2002116" cy="523220"/>
              <a:chOff x="1288835" y="5312498"/>
              <a:chExt cx="2002116" cy="523220"/>
            </a:xfrm>
          </p:grpSpPr>
          <p:sp>
            <p:nvSpPr>
              <p:cNvPr id="83" name="Rounded Rectangle 56">
                <a:extLst>
                  <a:ext uri="{FF2B5EF4-FFF2-40B4-BE49-F238E27FC236}">
                    <a16:creationId xmlns:a16="http://schemas.microsoft.com/office/drawing/2014/main" id="{6AE2A072-BA4B-42C5-83E4-EF01DA6AD833}"/>
                  </a:ext>
                </a:extLst>
              </p:cNvPr>
              <p:cNvSpPr/>
              <p:nvPr/>
            </p:nvSpPr>
            <p:spPr>
              <a:xfrm>
                <a:off x="3030017" y="5431968"/>
                <a:ext cx="260934" cy="266592"/>
              </a:xfrm>
              <a:prstGeom prst="roundRect">
                <a:avLst/>
              </a:prstGeom>
              <a:solidFill>
                <a:schemeClr val="accent3"/>
              </a:solidFill>
              <a:ln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EC3E741-9E23-4CFE-AE5A-4FD4628DB219}"/>
                  </a:ext>
                </a:extLst>
              </p:cNvPr>
              <p:cNvSpPr txBox="1"/>
              <p:nvPr/>
            </p:nvSpPr>
            <p:spPr>
              <a:xfrm>
                <a:off x="1288835" y="5312498"/>
                <a:ext cx="17411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Base Node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022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0B78-E209-4D24-A939-669913A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Update in </a:t>
            </a:r>
            <a:r>
              <a:rPr lang="en-US" dirty="0" err="1"/>
              <a:t>Bw</a:t>
            </a:r>
            <a:r>
              <a:rPr lang="en-US" dirty="0"/>
              <a:t>-Tree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ED345D-DC31-4EF9-93E7-502FBB5B3AB1}"/>
              </a:ext>
            </a:extLst>
          </p:cNvPr>
          <p:cNvGrpSpPr/>
          <p:nvPr/>
        </p:nvGrpSpPr>
        <p:grpSpPr>
          <a:xfrm>
            <a:off x="6190747" y="4315275"/>
            <a:ext cx="3344415" cy="591828"/>
            <a:chOff x="2502322" y="3456454"/>
            <a:chExt cx="3344415" cy="591828"/>
          </a:xfrm>
        </p:grpSpPr>
        <p:sp>
          <p:nvSpPr>
            <p:cNvPr id="18" name="Rounded Rectangle 56">
              <a:extLst>
                <a:ext uri="{FF2B5EF4-FFF2-40B4-BE49-F238E27FC236}">
                  <a16:creationId xmlns:a16="http://schemas.microsoft.com/office/drawing/2014/main" id="{0D491535-A7BE-42C6-87E7-2FC4EAA8EA4E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Leaf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B018A-0CEC-492C-B6FF-180D84C24490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29CDEB-596D-4CB3-84B8-30E3D304F0F9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658627-EAAE-4827-86AE-FF90936D3707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E0CAC-601D-4C3D-A305-6F67EE7B3B26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307487-F29A-4E0A-B244-93FC3536A86D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7967BE-B91F-42BB-804A-68590C6DC5F2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B974C3-38CB-4247-B65A-DE1ADD10BCFB}"/>
                </a:ext>
              </a:extLst>
            </p:cNvPr>
            <p:cNvSpPr txBox="1"/>
            <p:nvPr/>
          </p:nvSpPr>
          <p:spPr>
            <a:xfrm>
              <a:off x="3549350" y="345893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A0A1AA-BA71-4C75-8043-0617385A56DC}"/>
                </a:ext>
              </a:extLst>
            </p:cNvPr>
            <p:cNvSpPr txBox="1"/>
            <p:nvPr/>
          </p:nvSpPr>
          <p:spPr>
            <a:xfrm>
              <a:off x="3874723" y="345804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2E61AA-F563-4262-9799-A3880996F610}"/>
                </a:ext>
              </a:extLst>
            </p:cNvPr>
            <p:cNvSpPr txBox="1"/>
            <p:nvPr/>
          </p:nvSpPr>
          <p:spPr>
            <a:xfrm>
              <a:off x="4208933" y="3459488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CDAD82-8D7C-4B37-851B-E262EE3904B6}"/>
                </a:ext>
              </a:extLst>
            </p:cNvPr>
            <p:cNvSpPr txBox="1"/>
            <p:nvPr/>
          </p:nvSpPr>
          <p:spPr>
            <a:xfrm>
              <a:off x="4552843" y="3461076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AF8438-EEEC-4CAB-81C7-0D4F7D2F115D}"/>
                </a:ext>
              </a:extLst>
            </p:cNvPr>
            <p:cNvSpPr txBox="1"/>
            <p:nvPr/>
          </p:nvSpPr>
          <p:spPr>
            <a:xfrm>
              <a:off x="3550938" y="3737761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0F9B53-2432-4C6D-A8AD-D008C9F757EF}"/>
                </a:ext>
              </a:extLst>
            </p:cNvPr>
            <p:cNvSpPr txBox="1"/>
            <p:nvPr/>
          </p:nvSpPr>
          <p:spPr>
            <a:xfrm>
              <a:off x="3876311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4F8C16-70CC-47E2-85E0-51251A3AF657}"/>
                </a:ext>
              </a:extLst>
            </p:cNvPr>
            <p:cNvSpPr txBox="1"/>
            <p:nvPr/>
          </p:nvSpPr>
          <p:spPr>
            <a:xfrm>
              <a:off x="421052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A8045-CECD-4FCC-A7CF-84F7CBE2AC5C}"/>
                </a:ext>
              </a:extLst>
            </p:cNvPr>
            <p:cNvSpPr txBox="1"/>
            <p:nvPr/>
          </p:nvSpPr>
          <p:spPr>
            <a:xfrm>
              <a:off x="455443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92A008-5003-4E42-A49D-EB66FEB7966B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019D89-8631-4BFC-8ABC-7D2897BBE78B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008381-93BB-4D48-BA58-CFF773D69B73}"/>
                </a:ext>
              </a:extLst>
            </p:cNvPr>
            <p:cNvSpPr txBox="1"/>
            <p:nvPr/>
          </p:nvSpPr>
          <p:spPr>
            <a:xfrm>
              <a:off x="3215988" y="345645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3951A2-5C04-4913-82F1-40FD683E0449}"/>
                </a:ext>
              </a:extLst>
            </p:cNvPr>
            <p:cNvSpPr txBox="1"/>
            <p:nvPr/>
          </p:nvSpPr>
          <p:spPr>
            <a:xfrm>
              <a:off x="3217576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Rounded Rectangle 38">
            <a:extLst>
              <a:ext uri="{FF2B5EF4-FFF2-40B4-BE49-F238E27FC236}">
                <a16:creationId xmlns:a16="http://schemas.microsoft.com/office/drawing/2014/main" id="{0C17EB54-AD9F-4AD7-B3A9-E03C5452FB56}"/>
              </a:ext>
            </a:extLst>
          </p:cNvPr>
          <p:cNvSpPr/>
          <p:nvPr/>
        </p:nvSpPr>
        <p:spPr>
          <a:xfrm>
            <a:off x="7274044" y="3764068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C5F18A-42AE-40F7-B196-F6C5895187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886668" y="4118029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23113F-E418-438F-BD7E-711ADE9A0CC2}"/>
              </a:ext>
            </a:extLst>
          </p:cNvPr>
          <p:cNvGrpSpPr/>
          <p:nvPr/>
        </p:nvGrpSpPr>
        <p:grpSpPr>
          <a:xfrm>
            <a:off x="6225150" y="1731014"/>
            <a:ext cx="3344415" cy="591828"/>
            <a:chOff x="2502322" y="3456454"/>
            <a:chExt cx="3344415" cy="591828"/>
          </a:xfrm>
        </p:grpSpPr>
        <p:sp>
          <p:nvSpPr>
            <p:cNvPr id="41" name="Rounded Rectangle 56">
              <a:extLst>
                <a:ext uri="{FF2B5EF4-FFF2-40B4-BE49-F238E27FC236}">
                  <a16:creationId xmlns:a16="http://schemas.microsoft.com/office/drawing/2014/main" id="{D8144372-CAC4-4E0C-AED9-24292AC17E09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Inner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C1D76D-9579-4BDF-B436-36B6627E761E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8A687-C27C-4400-9B6D-68F5E9CA922F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25BF666-AF44-4152-AD40-C9A7D02AE810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81B20B-8C06-4EF0-ABC5-1C3932F44E84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0E6278-3E05-4DB6-9434-06E6B569366C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FA8343-06DC-4083-8277-74B73F1F3AF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DEBD7D-CE6B-4B3B-9C14-167AEB148E95}"/>
                </a:ext>
              </a:extLst>
            </p:cNvPr>
            <p:cNvSpPr txBox="1"/>
            <p:nvPr/>
          </p:nvSpPr>
          <p:spPr>
            <a:xfrm>
              <a:off x="3549350" y="345893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4E9E8-3EF6-4A99-A9C5-8C79AA70A61D}"/>
                </a:ext>
              </a:extLst>
            </p:cNvPr>
            <p:cNvSpPr txBox="1"/>
            <p:nvPr/>
          </p:nvSpPr>
          <p:spPr>
            <a:xfrm>
              <a:off x="3874723" y="345804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8888AE-31EF-4697-9936-3B4D931CA554}"/>
                </a:ext>
              </a:extLst>
            </p:cNvPr>
            <p:cNvSpPr txBox="1"/>
            <p:nvPr/>
          </p:nvSpPr>
          <p:spPr>
            <a:xfrm>
              <a:off x="4208933" y="345948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DAD72E-B4B8-45AB-B7CD-067212492032}"/>
                </a:ext>
              </a:extLst>
            </p:cNvPr>
            <p:cNvSpPr txBox="1"/>
            <p:nvPr/>
          </p:nvSpPr>
          <p:spPr>
            <a:xfrm>
              <a:off x="4552843" y="346107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BAB543-5BF7-43D0-9351-8FC256D0FC0C}"/>
                </a:ext>
              </a:extLst>
            </p:cNvPr>
            <p:cNvSpPr txBox="1"/>
            <p:nvPr/>
          </p:nvSpPr>
          <p:spPr>
            <a:xfrm>
              <a:off x="3550938" y="373776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FAA397-6392-435F-A2EF-FD0C8A04D7AA}"/>
                </a:ext>
              </a:extLst>
            </p:cNvPr>
            <p:cNvSpPr txBox="1"/>
            <p:nvPr/>
          </p:nvSpPr>
          <p:spPr>
            <a:xfrm>
              <a:off x="3876311" y="3735283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E87989-97B5-4C77-B3F2-FC06406413D2}"/>
                </a:ext>
              </a:extLst>
            </p:cNvPr>
            <p:cNvSpPr txBox="1"/>
            <p:nvPr/>
          </p:nvSpPr>
          <p:spPr>
            <a:xfrm>
              <a:off x="421052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7F75A5-C52E-4192-BDD0-B696EE3B7CCD}"/>
                </a:ext>
              </a:extLst>
            </p:cNvPr>
            <p:cNvSpPr txBox="1"/>
            <p:nvPr/>
          </p:nvSpPr>
          <p:spPr>
            <a:xfrm>
              <a:off x="455443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DC60D0-8864-4F9E-B3AF-D2B5E9CD6485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D5DF58-22DA-4508-A4D3-1835047F99E1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37478C-1D0E-4B23-BE5B-E9E21D76FEA0}"/>
                </a:ext>
              </a:extLst>
            </p:cNvPr>
            <p:cNvSpPr txBox="1"/>
            <p:nvPr/>
          </p:nvSpPr>
          <p:spPr>
            <a:xfrm>
              <a:off x="3215988" y="345645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B07E50-6C90-41AD-80AB-FC7C5E89A16E}"/>
                </a:ext>
              </a:extLst>
            </p:cNvPr>
            <p:cNvSpPr txBox="1"/>
            <p:nvPr/>
          </p:nvSpPr>
          <p:spPr>
            <a:xfrm>
              <a:off x="3217576" y="373528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699642-DABF-44AB-8D7B-5999DC0E11E5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441854" y="2164475"/>
            <a:ext cx="444814" cy="1050485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56">
            <a:extLst>
              <a:ext uri="{FF2B5EF4-FFF2-40B4-BE49-F238E27FC236}">
                <a16:creationId xmlns:a16="http://schemas.microsoft.com/office/drawing/2014/main" id="{557FB627-3307-4AEA-8EBA-87C120FCEF0D}"/>
              </a:ext>
            </a:extLst>
          </p:cNvPr>
          <p:cNvSpPr/>
          <p:nvPr/>
        </p:nvSpPr>
        <p:spPr>
          <a:xfrm>
            <a:off x="4046464" y="4315277"/>
            <a:ext cx="1445094" cy="575187"/>
          </a:xfrm>
          <a:prstGeom prst="roundRect">
            <a:avLst/>
          </a:prstGeom>
          <a:solidFill>
            <a:schemeClr val="accent3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#104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38">
            <a:extLst>
              <a:ext uri="{FF2B5EF4-FFF2-40B4-BE49-F238E27FC236}">
                <a16:creationId xmlns:a16="http://schemas.microsoft.com/office/drawing/2014/main" id="{B6619FF4-5482-45D9-884D-4D4508154287}"/>
              </a:ext>
            </a:extLst>
          </p:cNvPr>
          <p:cNvSpPr/>
          <p:nvPr/>
        </p:nvSpPr>
        <p:spPr>
          <a:xfrm>
            <a:off x="7270922" y="3214960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DABFD-E999-4670-AB7B-E701CCDA78C9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7883546" y="3568921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0D08D35D-A4D2-424A-AE3B-C46E5407CB09}"/>
              </a:ext>
            </a:extLst>
          </p:cNvPr>
          <p:cNvCxnSpPr/>
          <p:nvPr/>
        </p:nvCxnSpPr>
        <p:spPr>
          <a:xfrm flipV="1">
            <a:off x="5491558" y="3941049"/>
            <a:ext cx="1782486" cy="661822"/>
          </a:xfrm>
          <a:prstGeom prst="curvedConnector3">
            <a:avLst>
              <a:gd name="adj1" fmla="val 358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4237C2-ADB2-4721-9B40-3E52A19CBFA1}"/>
              </a:ext>
            </a:extLst>
          </p:cNvPr>
          <p:cNvSpPr txBox="1"/>
          <p:nvPr/>
        </p:nvSpPr>
        <p:spPr>
          <a:xfrm>
            <a:off x="5147940" y="3529393"/>
            <a:ext cx="1615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Wrong!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066B6E-22C0-4BF6-8B4A-54A0DB9D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47B6D843-D863-45CE-836E-3BAFBA29BED6}" type="slidenum">
              <a:rPr lang="en-US" smtClean="0"/>
              <a:t>5</a:t>
            </a:fld>
            <a:endParaRPr lang="en-US" dirty="0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877AC734-71D4-4C37-97B1-6A383E6AFE53}"/>
              </a:ext>
            </a:extLst>
          </p:cNvPr>
          <p:cNvSpPr/>
          <p:nvPr/>
        </p:nvSpPr>
        <p:spPr>
          <a:xfrm>
            <a:off x="9834882" y="3282737"/>
            <a:ext cx="262699" cy="15883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DB7AD22-691F-4B2B-9E7D-4DDEFCCE3D23}"/>
              </a:ext>
            </a:extLst>
          </p:cNvPr>
          <p:cNvSpPr txBox="1"/>
          <p:nvPr/>
        </p:nvSpPr>
        <p:spPr>
          <a:xfrm>
            <a:off x="10173459" y="3780448"/>
            <a:ext cx="1818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Delta chain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EAB5DDF-96D5-4EA2-B2C0-A1ADB52BEAE2}"/>
              </a:ext>
            </a:extLst>
          </p:cNvPr>
          <p:cNvGrpSpPr/>
          <p:nvPr/>
        </p:nvGrpSpPr>
        <p:grpSpPr>
          <a:xfrm>
            <a:off x="840493" y="5547992"/>
            <a:ext cx="7787440" cy="532009"/>
            <a:chOff x="1288835" y="5312498"/>
            <a:chExt cx="7787440" cy="53200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8E47A0C-1C57-45B7-9D11-5D768953C49E}"/>
                </a:ext>
              </a:extLst>
            </p:cNvPr>
            <p:cNvGrpSpPr/>
            <p:nvPr/>
          </p:nvGrpSpPr>
          <p:grpSpPr>
            <a:xfrm>
              <a:off x="6089207" y="5321287"/>
              <a:ext cx="2987068" cy="523220"/>
              <a:chOff x="5840050" y="5860978"/>
              <a:chExt cx="2987068" cy="523220"/>
            </a:xfrm>
          </p:grpSpPr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D6D8AF63-2E71-47FC-8834-4F5D4A732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5350" y="6122588"/>
                <a:ext cx="4817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D238584-2DDC-4C43-A6DE-444CBD24BDED}"/>
                  </a:ext>
                </a:extLst>
              </p:cNvPr>
              <p:cNvSpPr txBox="1"/>
              <p:nvPr/>
            </p:nvSpPr>
            <p:spPr>
              <a:xfrm>
                <a:off x="5840050" y="5860978"/>
                <a:ext cx="24736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Physical Pointer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28AAF97-F618-4190-AFC2-AD41D01FA2C1}"/>
                </a:ext>
              </a:extLst>
            </p:cNvPr>
            <p:cNvGrpSpPr/>
            <p:nvPr/>
          </p:nvGrpSpPr>
          <p:grpSpPr>
            <a:xfrm>
              <a:off x="3684078" y="5321287"/>
              <a:ext cx="2070140" cy="523220"/>
              <a:chOff x="3407240" y="5588215"/>
              <a:chExt cx="2070140" cy="523220"/>
            </a:xfrm>
          </p:grpSpPr>
          <p:sp>
            <p:nvSpPr>
              <p:cNvPr id="97" name="Rounded Rectangle 38">
                <a:extLst>
                  <a:ext uri="{FF2B5EF4-FFF2-40B4-BE49-F238E27FC236}">
                    <a16:creationId xmlns:a16="http://schemas.microsoft.com/office/drawing/2014/main" id="{1BF56AEC-EFEF-4337-BCA2-BD8AC405E720}"/>
                  </a:ext>
                </a:extLst>
              </p:cNvPr>
              <p:cNvSpPr/>
              <p:nvPr/>
            </p:nvSpPr>
            <p:spPr>
              <a:xfrm>
                <a:off x="5216446" y="5702422"/>
                <a:ext cx="260934" cy="2665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F9432E9-B0B4-4428-8137-05F054AA52F1}"/>
                  </a:ext>
                </a:extLst>
              </p:cNvPr>
              <p:cNvSpPr txBox="1"/>
              <p:nvPr/>
            </p:nvSpPr>
            <p:spPr>
              <a:xfrm>
                <a:off x="3407240" y="5588215"/>
                <a:ext cx="18233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Delta Node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4280DC4-7521-4EF2-8935-67D80D029763}"/>
                </a:ext>
              </a:extLst>
            </p:cNvPr>
            <p:cNvGrpSpPr/>
            <p:nvPr/>
          </p:nvGrpSpPr>
          <p:grpSpPr>
            <a:xfrm>
              <a:off x="1288835" y="5312498"/>
              <a:ext cx="2002116" cy="523220"/>
              <a:chOff x="1288835" y="5312498"/>
              <a:chExt cx="2002116" cy="523220"/>
            </a:xfrm>
          </p:grpSpPr>
          <p:sp>
            <p:nvSpPr>
              <p:cNvPr id="95" name="Rounded Rectangle 56">
                <a:extLst>
                  <a:ext uri="{FF2B5EF4-FFF2-40B4-BE49-F238E27FC236}">
                    <a16:creationId xmlns:a16="http://schemas.microsoft.com/office/drawing/2014/main" id="{7AB4AD14-403C-4B8C-A134-B496DD03C574}"/>
                  </a:ext>
                </a:extLst>
              </p:cNvPr>
              <p:cNvSpPr/>
              <p:nvPr/>
            </p:nvSpPr>
            <p:spPr>
              <a:xfrm>
                <a:off x="3030017" y="5431968"/>
                <a:ext cx="260934" cy="266592"/>
              </a:xfrm>
              <a:prstGeom prst="roundRect">
                <a:avLst/>
              </a:prstGeom>
              <a:solidFill>
                <a:schemeClr val="accent3"/>
              </a:solidFill>
              <a:ln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7855275-C7AE-4B89-9808-30BC5C2AA1F5}"/>
                  </a:ext>
                </a:extLst>
              </p:cNvPr>
              <p:cNvSpPr txBox="1"/>
              <p:nvPr/>
            </p:nvSpPr>
            <p:spPr>
              <a:xfrm>
                <a:off x="1288835" y="5312498"/>
                <a:ext cx="17411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Base Node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520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0B78-E209-4D24-A939-669913A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Delta Update in </a:t>
            </a:r>
            <a:r>
              <a:rPr lang="en-US" dirty="0" err="1"/>
              <a:t>Bw</a:t>
            </a:r>
            <a:r>
              <a:rPr lang="en-US" dirty="0"/>
              <a:t>-Tree (w/ Mapping Table)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A26D0-3BF3-4424-AADB-9396A7C0B32D}"/>
              </a:ext>
            </a:extLst>
          </p:cNvPr>
          <p:cNvSpPr/>
          <p:nvPr/>
        </p:nvSpPr>
        <p:spPr>
          <a:xfrm>
            <a:off x="1896323" y="2198688"/>
            <a:ext cx="1812757" cy="2703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ECD48B-FB38-4B52-8431-203E986FDF8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802700" y="2198688"/>
            <a:ext cx="0" cy="270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BB8D75-666F-4F64-8910-AFB28E165C88}"/>
              </a:ext>
            </a:extLst>
          </p:cNvPr>
          <p:cNvSpPr txBox="1"/>
          <p:nvPr/>
        </p:nvSpPr>
        <p:spPr>
          <a:xfrm>
            <a:off x="2151832" y="226150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002C4-4A3D-4B55-8B65-036B1BC11554}"/>
              </a:ext>
            </a:extLst>
          </p:cNvPr>
          <p:cNvSpPr txBox="1"/>
          <p:nvPr/>
        </p:nvSpPr>
        <p:spPr>
          <a:xfrm>
            <a:off x="2826345" y="2261503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ADDR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F4665D-7F14-4D57-B134-4DA59900C428}"/>
              </a:ext>
            </a:extLst>
          </p:cNvPr>
          <p:cNvCxnSpPr/>
          <p:nvPr/>
        </p:nvCxnSpPr>
        <p:spPr>
          <a:xfrm>
            <a:off x="1896323" y="27358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44B860-94C1-4A02-AC42-4E981B6F97FA}"/>
              </a:ext>
            </a:extLst>
          </p:cNvPr>
          <p:cNvCxnSpPr/>
          <p:nvPr/>
        </p:nvCxnSpPr>
        <p:spPr>
          <a:xfrm>
            <a:off x="1919966" y="31549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7CCC1-F6B9-46B9-B409-6E863F90F492}"/>
              </a:ext>
            </a:extLst>
          </p:cNvPr>
          <p:cNvCxnSpPr/>
          <p:nvPr/>
        </p:nvCxnSpPr>
        <p:spPr>
          <a:xfrm>
            <a:off x="1896322" y="35994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5E3318-45C1-4777-BF52-D692BFFAB9A9}"/>
              </a:ext>
            </a:extLst>
          </p:cNvPr>
          <p:cNvCxnSpPr/>
          <p:nvPr/>
        </p:nvCxnSpPr>
        <p:spPr>
          <a:xfrm>
            <a:off x="1896321" y="40312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05F52D-6553-41E4-A001-F3C1D832AD2B}"/>
              </a:ext>
            </a:extLst>
          </p:cNvPr>
          <p:cNvCxnSpPr/>
          <p:nvPr/>
        </p:nvCxnSpPr>
        <p:spPr>
          <a:xfrm>
            <a:off x="1896320" y="44630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D71253-2FC6-4E33-B28E-47453C875CB5}"/>
              </a:ext>
            </a:extLst>
          </p:cNvPr>
          <p:cNvSpPr txBox="1"/>
          <p:nvPr/>
        </p:nvSpPr>
        <p:spPr>
          <a:xfrm>
            <a:off x="2110558" y="2758212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EE9E9-E897-41B9-BA49-C15A71855C48}"/>
              </a:ext>
            </a:extLst>
          </p:cNvPr>
          <p:cNvSpPr txBox="1"/>
          <p:nvPr/>
        </p:nvSpPr>
        <p:spPr>
          <a:xfrm>
            <a:off x="2110558" y="3190011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6BB03-19D7-4E5C-AE11-257BB8DFD49B}"/>
              </a:ext>
            </a:extLst>
          </p:cNvPr>
          <p:cNvSpPr txBox="1"/>
          <p:nvPr/>
        </p:nvSpPr>
        <p:spPr>
          <a:xfrm>
            <a:off x="2110558" y="3619300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5E9B7-7884-4339-9751-B619C48BA13D}"/>
              </a:ext>
            </a:extLst>
          </p:cNvPr>
          <p:cNvSpPr txBox="1"/>
          <p:nvPr/>
        </p:nvSpPr>
        <p:spPr>
          <a:xfrm>
            <a:off x="2110558" y="4052356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ED345D-DC31-4EF9-93E7-502FBB5B3AB1}"/>
              </a:ext>
            </a:extLst>
          </p:cNvPr>
          <p:cNvGrpSpPr/>
          <p:nvPr/>
        </p:nvGrpSpPr>
        <p:grpSpPr>
          <a:xfrm>
            <a:off x="6190747" y="4315275"/>
            <a:ext cx="3344415" cy="591828"/>
            <a:chOff x="2502322" y="3456454"/>
            <a:chExt cx="3344415" cy="591828"/>
          </a:xfrm>
        </p:grpSpPr>
        <p:sp>
          <p:nvSpPr>
            <p:cNvPr id="18" name="Rounded Rectangle 56">
              <a:extLst>
                <a:ext uri="{FF2B5EF4-FFF2-40B4-BE49-F238E27FC236}">
                  <a16:creationId xmlns:a16="http://schemas.microsoft.com/office/drawing/2014/main" id="{0D491535-A7BE-42C6-87E7-2FC4EAA8EA4E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Leaf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B018A-0CEC-492C-B6FF-180D84C24490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29CDEB-596D-4CB3-84B8-30E3D304F0F9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658627-EAAE-4827-86AE-FF90936D3707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E0CAC-601D-4C3D-A305-6F67EE7B3B26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307487-F29A-4E0A-B244-93FC3536A86D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7967BE-B91F-42BB-804A-68590C6DC5F2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B974C3-38CB-4247-B65A-DE1ADD10BCFB}"/>
                </a:ext>
              </a:extLst>
            </p:cNvPr>
            <p:cNvSpPr txBox="1"/>
            <p:nvPr/>
          </p:nvSpPr>
          <p:spPr>
            <a:xfrm>
              <a:off x="3549350" y="345893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A0A1AA-BA71-4C75-8043-0617385A56DC}"/>
                </a:ext>
              </a:extLst>
            </p:cNvPr>
            <p:cNvSpPr txBox="1"/>
            <p:nvPr/>
          </p:nvSpPr>
          <p:spPr>
            <a:xfrm>
              <a:off x="3874723" y="345804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2E61AA-F563-4262-9799-A3880996F610}"/>
                </a:ext>
              </a:extLst>
            </p:cNvPr>
            <p:cNvSpPr txBox="1"/>
            <p:nvPr/>
          </p:nvSpPr>
          <p:spPr>
            <a:xfrm>
              <a:off x="4208933" y="3459488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CDAD82-8D7C-4B37-851B-E262EE3904B6}"/>
                </a:ext>
              </a:extLst>
            </p:cNvPr>
            <p:cNvSpPr txBox="1"/>
            <p:nvPr/>
          </p:nvSpPr>
          <p:spPr>
            <a:xfrm>
              <a:off x="4552843" y="3461076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AF8438-EEEC-4CAB-81C7-0D4F7D2F115D}"/>
                </a:ext>
              </a:extLst>
            </p:cNvPr>
            <p:cNvSpPr txBox="1"/>
            <p:nvPr/>
          </p:nvSpPr>
          <p:spPr>
            <a:xfrm>
              <a:off x="3550938" y="3737761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0F9B53-2432-4C6D-A8AD-D008C9F757EF}"/>
                </a:ext>
              </a:extLst>
            </p:cNvPr>
            <p:cNvSpPr txBox="1"/>
            <p:nvPr/>
          </p:nvSpPr>
          <p:spPr>
            <a:xfrm>
              <a:off x="3876311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4F8C16-70CC-47E2-85E0-51251A3AF657}"/>
                </a:ext>
              </a:extLst>
            </p:cNvPr>
            <p:cNvSpPr txBox="1"/>
            <p:nvPr/>
          </p:nvSpPr>
          <p:spPr>
            <a:xfrm>
              <a:off x="421052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A8045-CECD-4FCC-A7CF-84F7CBE2AC5C}"/>
                </a:ext>
              </a:extLst>
            </p:cNvPr>
            <p:cNvSpPr txBox="1"/>
            <p:nvPr/>
          </p:nvSpPr>
          <p:spPr>
            <a:xfrm>
              <a:off x="455443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92A008-5003-4E42-A49D-EB66FEB7966B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019D89-8631-4BFC-8ABC-7D2897BBE78B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008381-93BB-4D48-BA58-CFF773D69B73}"/>
                </a:ext>
              </a:extLst>
            </p:cNvPr>
            <p:cNvSpPr txBox="1"/>
            <p:nvPr/>
          </p:nvSpPr>
          <p:spPr>
            <a:xfrm>
              <a:off x="3215988" y="345645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3951A2-5C04-4913-82F1-40FD683E0449}"/>
                </a:ext>
              </a:extLst>
            </p:cNvPr>
            <p:cNvSpPr txBox="1"/>
            <p:nvPr/>
          </p:nvSpPr>
          <p:spPr>
            <a:xfrm>
              <a:off x="3217576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Rounded Rectangle 38">
            <a:extLst>
              <a:ext uri="{FF2B5EF4-FFF2-40B4-BE49-F238E27FC236}">
                <a16:creationId xmlns:a16="http://schemas.microsoft.com/office/drawing/2014/main" id="{0C17EB54-AD9F-4AD7-B3A9-E03C5452FB56}"/>
              </a:ext>
            </a:extLst>
          </p:cNvPr>
          <p:cNvSpPr/>
          <p:nvPr/>
        </p:nvSpPr>
        <p:spPr>
          <a:xfrm>
            <a:off x="7274044" y="3764068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C5F18A-42AE-40F7-B196-F6C5895187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886668" y="4118029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23113F-E418-438F-BD7E-711ADE9A0CC2}"/>
              </a:ext>
            </a:extLst>
          </p:cNvPr>
          <p:cNvGrpSpPr/>
          <p:nvPr/>
        </p:nvGrpSpPr>
        <p:grpSpPr>
          <a:xfrm>
            <a:off x="6225150" y="1731014"/>
            <a:ext cx="3344415" cy="591828"/>
            <a:chOff x="2502322" y="3456454"/>
            <a:chExt cx="3344415" cy="591828"/>
          </a:xfrm>
        </p:grpSpPr>
        <p:sp>
          <p:nvSpPr>
            <p:cNvPr id="41" name="Rounded Rectangle 56">
              <a:extLst>
                <a:ext uri="{FF2B5EF4-FFF2-40B4-BE49-F238E27FC236}">
                  <a16:creationId xmlns:a16="http://schemas.microsoft.com/office/drawing/2014/main" id="{D8144372-CAC4-4E0C-AED9-24292AC17E09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Inner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C1D76D-9579-4BDF-B436-36B6627E761E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8A687-C27C-4400-9B6D-68F5E9CA922F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25BF666-AF44-4152-AD40-C9A7D02AE810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81B20B-8C06-4EF0-ABC5-1C3932F44E84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0E6278-3E05-4DB6-9434-06E6B569366C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FA8343-06DC-4083-8277-74B73F1F3AF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DEBD7D-CE6B-4B3B-9C14-167AEB148E95}"/>
                </a:ext>
              </a:extLst>
            </p:cNvPr>
            <p:cNvSpPr txBox="1"/>
            <p:nvPr/>
          </p:nvSpPr>
          <p:spPr>
            <a:xfrm>
              <a:off x="3549350" y="345893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4E9E8-3EF6-4A99-A9C5-8C79AA70A61D}"/>
                </a:ext>
              </a:extLst>
            </p:cNvPr>
            <p:cNvSpPr txBox="1"/>
            <p:nvPr/>
          </p:nvSpPr>
          <p:spPr>
            <a:xfrm>
              <a:off x="3874723" y="345804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8888AE-31EF-4697-9936-3B4D931CA554}"/>
                </a:ext>
              </a:extLst>
            </p:cNvPr>
            <p:cNvSpPr txBox="1"/>
            <p:nvPr/>
          </p:nvSpPr>
          <p:spPr>
            <a:xfrm>
              <a:off x="4208933" y="345948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DAD72E-B4B8-45AB-B7CD-067212492032}"/>
                </a:ext>
              </a:extLst>
            </p:cNvPr>
            <p:cNvSpPr txBox="1"/>
            <p:nvPr/>
          </p:nvSpPr>
          <p:spPr>
            <a:xfrm>
              <a:off x="4552843" y="346107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BAB543-5BF7-43D0-9351-8FC256D0FC0C}"/>
                </a:ext>
              </a:extLst>
            </p:cNvPr>
            <p:cNvSpPr txBox="1"/>
            <p:nvPr/>
          </p:nvSpPr>
          <p:spPr>
            <a:xfrm>
              <a:off x="3550938" y="373776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FAA397-6392-435F-A2EF-FD0C8A04D7AA}"/>
                </a:ext>
              </a:extLst>
            </p:cNvPr>
            <p:cNvSpPr txBox="1"/>
            <p:nvPr/>
          </p:nvSpPr>
          <p:spPr>
            <a:xfrm>
              <a:off x="3876311" y="3735283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E87989-97B5-4C77-B3F2-FC06406413D2}"/>
                </a:ext>
              </a:extLst>
            </p:cNvPr>
            <p:cNvSpPr txBox="1"/>
            <p:nvPr/>
          </p:nvSpPr>
          <p:spPr>
            <a:xfrm>
              <a:off x="421052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7F75A5-C52E-4192-BDD0-B696EE3B7CCD}"/>
                </a:ext>
              </a:extLst>
            </p:cNvPr>
            <p:cNvSpPr txBox="1"/>
            <p:nvPr/>
          </p:nvSpPr>
          <p:spPr>
            <a:xfrm>
              <a:off x="455443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DC60D0-8864-4F9E-B3AF-D2B5E9CD6485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D5DF58-22DA-4508-A4D3-1835047F99E1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37478C-1D0E-4B23-BE5B-E9E21D76FEA0}"/>
                </a:ext>
              </a:extLst>
            </p:cNvPr>
            <p:cNvSpPr txBox="1"/>
            <p:nvPr/>
          </p:nvSpPr>
          <p:spPr>
            <a:xfrm>
              <a:off x="3215988" y="345645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B07E50-6C90-41AD-80AB-FC7C5E89A16E}"/>
                </a:ext>
              </a:extLst>
            </p:cNvPr>
            <p:cNvSpPr txBox="1"/>
            <p:nvPr/>
          </p:nvSpPr>
          <p:spPr>
            <a:xfrm>
              <a:off x="3217576" y="373528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2E1852D4-D1B6-4512-AC9E-42FE314BA413}"/>
              </a:ext>
            </a:extLst>
          </p:cNvPr>
          <p:cNvCxnSpPr>
            <a:cxnSpLocks/>
            <a:stCxn id="61" idx="6"/>
            <a:endCxn id="41" idx="1"/>
          </p:cNvCxnSpPr>
          <p:nvPr/>
        </p:nvCxnSpPr>
        <p:spPr>
          <a:xfrm flipV="1">
            <a:off x="3413566" y="2018608"/>
            <a:ext cx="2811582" cy="89875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178377A-6649-4AA6-B491-AA1EABCC531C}"/>
              </a:ext>
            </a:extLst>
          </p:cNvPr>
          <p:cNvSpPr/>
          <p:nvPr/>
        </p:nvSpPr>
        <p:spPr>
          <a:xfrm>
            <a:off x="3220913" y="2823870"/>
            <a:ext cx="192655" cy="1869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106A788-E4A7-4A53-B329-E81AD4086712}"/>
              </a:ext>
            </a:extLst>
          </p:cNvPr>
          <p:cNvSpPr/>
          <p:nvPr/>
        </p:nvSpPr>
        <p:spPr>
          <a:xfrm>
            <a:off x="3220913" y="3282739"/>
            <a:ext cx="192655" cy="1869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56">
            <a:extLst>
              <a:ext uri="{FF2B5EF4-FFF2-40B4-BE49-F238E27FC236}">
                <a16:creationId xmlns:a16="http://schemas.microsoft.com/office/drawing/2014/main" id="{557FB627-3307-4AEA-8EBA-87C120FCEF0D}"/>
              </a:ext>
            </a:extLst>
          </p:cNvPr>
          <p:cNvSpPr/>
          <p:nvPr/>
        </p:nvSpPr>
        <p:spPr>
          <a:xfrm>
            <a:off x="4046464" y="4315277"/>
            <a:ext cx="1445094" cy="575187"/>
          </a:xfrm>
          <a:prstGeom prst="roundRect">
            <a:avLst/>
          </a:prstGeom>
          <a:solidFill>
            <a:schemeClr val="accent3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#104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8F5D3D1B-D86C-414F-AE3E-BE57AB41BC27}"/>
              </a:ext>
            </a:extLst>
          </p:cNvPr>
          <p:cNvCxnSpPr>
            <a:cxnSpLocks/>
            <a:stCxn id="72" idx="6"/>
            <a:endCxn id="69" idx="1"/>
          </p:cNvCxnSpPr>
          <p:nvPr/>
        </p:nvCxnSpPr>
        <p:spPr>
          <a:xfrm>
            <a:off x="3413566" y="4252769"/>
            <a:ext cx="632898" cy="3501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2FAB99B0-1E41-414F-AA2B-3C70A4070285}"/>
              </a:ext>
            </a:extLst>
          </p:cNvPr>
          <p:cNvSpPr/>
          <p:nvPr/>
        </p:nvSpPr>
        <p:spPr>
          <a:xfrm>
            <a:off x="3220913" y="4159275"/>
            <a:ext cx="192655" cy="1869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29B2C503-41B8-4386-B8F3-206ECED31D23}"/>
              </a:ext>
            </a:extLst>
          </p:cNvPr>
          <p:cNvCxnSpPr>
            <a:cxnSpLocks/>
          </p:cNvCxnSpPr>
          <p:nvPr/>
        </p:nvCxnSpPr>
        <p:spPr>
          <a:xfrm>
            <a:off x="3290951" y="3392369"/>
            <a:ext cx="3983093" cy="548680"/>
          </a:xfrm>
          <a:prstGeom prst="curved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E03701C4-E598-4122-9178-8F32E884EA11}"/>
              </a:ext>
            </a:extLst>
          </p:cNvPr>
          <p:cNvCxnSpPr>
            <a:cxnSpLocks/>
            <a:stCxn id="69" idx="3"/>
            <a:endCxn id="14" idx="1"/>
          </p:cNvCxnSpPr>
          <p:nvPr/>
        </p:nvCxnSpPr>
        <p:spPr>
          <a:xfrm flipH="1" flipV="1">
            <a:off x="2110558" y="3377218"/>
            <a:ext cx="3381000" cy="1225653"/>
          </a:xfrm>
          <a:prstGeom prst="curvedConnector5">
            <a:avLst>
              <a:gd name="adj1" fmla="val -6761"/>
              <a:gd name="adj2" fmla="val 52230"/>
              <a:gd name="adj3" fmla="val 13042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8E279CFE-C80B-4908-91EF-020FE2E13367}"/>
              </a:ext>
            </a:extLst>
          </p:cNvPr>
          <p:cNvCxnSpPr>
            <a:cxnSpLocks/>
            <a:stCxn id="52" idx="3"/>
            <a:endCxn id="14" idx="1"/>
          </p:cNvCxnSpPr>
          <p:nvPr/>
        </p:nvCxnSpPr>
        <p:spPr>
          <a:xfrm flipH="1">
            <a:off x="2110558" y="2150821"/>
            <a:ext cx="5347939" cy="1226397"/>
          </a:xfrm>
          <a:prstGeom prst="curvedConnector5">
            <a:avLst>
              <a:gd name="adj1" fmla="val -4275"/>
              <a:gd name="adj2" fmla="val 32170"/>
              <a:gd name="adj3" fmla="val 11432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06B434-73EE-476C-9A6D-698851F7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6</a:t>
            </a:fld>
            <a:endParaRPr lang="en-US" dirty="0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9905414B-2164-429B-8AC7-7BC0200CFE30}"/>
              </a:ext>
            </a:extLst>
          </p:cNvPr>
          <p:cNvSpPr/>
          <p:nvPr/>
        </p:nvSpPr>
        <p:spPr>
          <a:xfrm>
            <a:off x="9834882" y="3282737"/>
            <a:ext cx="262699" cy="15883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94442DE-687E-463A-AC01-596495885F3A}"/>
              </a:ext>
            </a:extLst>
          </p:cNvPr>
          <p:cNvSpPr txBox="1"/>
          <p:nvPr/>
        </p:nvSpPr>
        <p:spPr>
          <a:xfrm>
            <a:off x="10173459" y="3780448"/>
            <a:ext cx="1818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Delta chain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1F0101-DF9A-4534-A8EE-5416C9510DFD}"/>
              </a:ext>
            </a:extLst>
          </p:cNvPr>
          <p:cNvGrpSpPr/>
          <p:nvPr/>
        </p:nvGrpSpPr>
        <p:grpSpPr>
          <a:xfrm>
            <a:off x="840493" y="5539148"/>
            <a:ext cx="10889943" cy="540853"/>
            <a:chOff x="1288835" y="5303654"/>
            <a:chExt cx="10889943" cy="54085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FE332AB-8AF3-49A3-A9FA-219BB4081CBF}"/>
                </a:ext>
              </a:extLst>
            </p:cNvPr>
            <p:cNvGrpSpPr/>
            <p:nvPr/>
          </p:nvGrpSpPr>
          <p:grpSpPr>
            <a:xfrm>
              <a:off x="9383235" y="5303654"/>
              <a:ext cx="2795543" cy="523220"/>
              <a:chOff x="4304747" y="6009090"/>
              <a:chExt cx="2795543" cy="523220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5146297-FF2A-4791-8F43-7DFEDB966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8522" y="6281430"/>
                <a:ext cx="4817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649F953-05CC-4DF9-9D67-FDA9657164D1}"/>
                  </a:ext>
                </a:extLst>
              </p:cNvPr>
              <p:cNvSpPr txBox="1"/>
              <p:nvPr/>
            </p:nvSpPr>
            <p:spPr>
              <a:xfrm>
                <a:off x="4304747" y="6009090"/>
                <a:ext cx="23137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Logical Pointer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E922324-1F3A-445C-AA6F-DA874FFEC0B3}"/>
                </a:ext>
              </a:extLst>
            </p:cNvPr>
            <p:cNvGrpSpPr/>
            <p:nvPr/>
          </p:nvGrpSpPr>
          <p:grpSpPr>
            <a:xfrm>
              <a:off x="6089207" y="5321287"/>
              <a:ext cx="2987068" cy="523220"/>
              <a:chOff x="5840050" y="5860978"/>
              <a:chExt cx="2987068" cy="523220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90A84BB-D210-4A7D-8219-C73BD868D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5350" y="6122588"/>
                <a:ext cx="4817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1050FD2-19C3-4C5E-B4E9-B64C64B1590D}"/>
                  </a:ext>
                </a:extLst>
              </p:cNvPr>
              <p:cNvSpPr txBox="1"/>
              <p:nvPr/>
            </p:nvSpPr>
            <p:spPr>
              <a:xfrm>
                <a:off x="5840050" y="5860978"/>
                <a:ext cx="24736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Physical Pointer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9959DE6-0AD4-4352-84D1-84036E4896C0}"/>
                </a:ext>
              </a:extLst>
            </p:cNvPr>
            <p:cNvGrpSpPr/>
            <p:nvPr/>
          </p:nvGrpSpPr>
          <p:grpSpPr>
            <a:xfrm>
              <a:off x="3684078" y="5321287"/>
              <a:ext cx="2070140" cy="523220"/>
              <a:chOff x="3407240" y="5588215"/>
              <a:chExt cx="2070140" cy="523220"/>
            </a:xfrm>
          </p:grpSpPr>
          <p:sp>
            <p:nvSpPr>
              <p:cNvPr id="93" name="Rounded Rectangle 38">
                <a:extLst>
                  <a:ext uri="{FF2B5EF4-FFF2-40B4-BE49-F238E27FC236}">
                    <a16:creationId xmlns:a16="http://schemas.microsoft.com/office/drawing/2014/main" id="{2811CB82-47F5-4981-9F0E-3806DE3EFCC1}"/>
                  </a:ext>
                </a:extLst>
              </p:cNvPr>
              <p:cNvSpPr/>
              <p:nvPr/>
            </p:nvSpPr>
            <p:spPr>
              <a:xfrm>
                <a:off x="5216446" y="5702422"/>
                <a:ext cx="260934" cy="2665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16331FA-9E48-48E3-8550-8EF1F99EC986}"/>
                  </a:ext>
                </a:extLst>
              </p:cNvPr>
              <p:cNvSpPr txBox="1"/>
              <p:nvPr/>
            </p:nvSpPr>
            <p:spPr>
              <a:xfrm>
                <a:off x="3407240" y="5588215"/>
                <a:ext cx="18233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Delta Node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967E7B1-E95F-4E30-99B6-58935475B9FF}"/>
                </a:ext>
              </a:extLst>
            </p:cNvPr>
            <p:cNvGrpSpPr/>
            <p:nvPr/>
          </p:nvGrpSpPr>
          <p:grpSpPr>
            <a:xfrm>
              <a:off x="1288835" y="5312498"/>
              <a:ext cx="2002116" cy="523220"/>
              <a:chOff x="1288835" y="5312498"/>
              <a:chExt cx="2002116" cy="523220"/>
            </a:xfrm>
          </p:grpSpPr>
          <p:sp>
            <p:nvSpPr>
              <p:cNvPr id="91" name="Rounded Rectangle 56">
                <a:extLst>
                  <a:ext uri="{FF2B5EF4-FFF2-40B4-BE49-F238E27FC236}">
                    <a16:creationId xmlns:a16="http://schemas.microsoft.com/office/drawing/2014/main" id="{1651E86C-DECC-4284-AEB5-928E8977FD12}"/>
                  </a:ext>
                </a:extLst>
              </p:cNvPr>
              <p:cNvSpPr/>
              <p:nvPr/>
            </p:nvSpPr>
            <p:spPr>
              <a:xfrm>
                <a:off x="3030017" y="5431968"/>
                <a:ext cx="260934" cy="266592"/>
              </a:xfrm>
              <a:prstGeom prst="roundRect">
                <a:avLst/>
              </a:prstGeom>
              <a:solidFill>
                <a:schemeClr val="accent3"/>
              </a:solidFill>
              <a:ln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EA9422B-FF0E-4E22-802B-C799FA450388}"/>
                  </a:ext>
                </a:extLst>
              </p:cNvPr>
              <p:cNvSpPr txBox="1"/>
              <p:nvPr/>
            </p:nvSpPr>
            <p:spPr>
              <a:xfrm>
                <a:off x="1288835" y="5312498"/>
                <a:ext cx="17411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Base Node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39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0B78-E209-4D24-A939-669913A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Delta Update in </a:t>
            </a:r>
            <a:r>
              <a:rPr lang="en-US" dirty="0" err="1"/>
              <a:t>Bw</a:t>
            </a:r>
            <a:r>
              <a:rPr lang="en-US" dirty="0"/>
              <a:t>-Tree (w/ Mapping Table)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A26D0-3BF3-4424-AADB-9396A7C0B32D}"/>
              </a:ext>
            </a:extLst>
          </p:cNvPr>
          <p:cNvSpPr/>
          <p:nvPr/>
        </p:nvSpPr>
        <p:spPr>
          <a:xfrm>
            <a:off x="1896323" y="2198688"/>
            <a:ext cx="1812757" cy="2703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ECD48B-FB38-4B52-8431-203E986FDF8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802700" y="2198688"/>
            <a:ext cx="0" cy="270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BB8D75-666F-4F64-8910-AFB28E165C88}"/>
              </a:ext>
            </a:extLst>
          </p:cNvPr>
          <p:cNvSpPr txBox="1"/>
          <p:nvPr/>
        </p:nvSpPr>
        <p:spPr>
          <a:xfrm>
            <a:off x="2151832" y="2261503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002C4-4A3D-4B55-8B65-036B1BC11554}"/>
              </a:ext>
            </a:extLst>
          </p:cNvPr>
          <p:cNvSpPr txBox="1"/>
          <p:nvPr/>
        </p:nvSpPr>
        <p:spPr>
          <a:xfrm>
            <a:off x="2826345" y="2261503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ADDR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F4665D-7F14-4D57-B134-4DA59900C428}"/>
              </a:ext>
            </a:extLst>
          </p:cNvPr>
          <p:cNvCxnSpPr/>
          <p:nvPr/>
        </p:nvCxnSpPr>
        <p:spPr>
          <a:xfrm>
            <a:off x="1896323" y="27358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44B860-94C1-4A02-AC42-4E981B6F97FA}"/>
              </a:ext>
            </a:extLst>
          </p:cNvPr>
          <p:cNvCxnSpPr/>
          <p:nvPr/>
        </p:nvCxnSpPr>
        <p:spPr>
          <a:xfrm>
            <a:off x="1919966" y="31549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7CCC1-F6B9-46B9-B409-6E863F90F492}"/>
              </a:ext>
            </a:extLst>
          </p:cNvPr>
          <p:cNvCxnSpPr/>
          <p:nvPr/>
        </p:nvCxnSpPr>
        <p:spPr>
          <a:xfrm>
            <a:off x="1896322" y="35994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5E3318-45C1-4777-BF52-D692BFFAB9A9}"/>
              </a:ext>
            </a:extLst>
          </p:cNvPr>
          <p:cNvCxnSpPr/>
          <p:nvPr/>
        </p:nvCxnSpPr>
        <p:spPr>
          <a:xfrm>
            <a:off x="1896321" y="40312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05F52D-6553-41E4-A001-F3C1D832AD2B}"/>
              </a:ext>
            </a:extLst>
          </p:cNvPr>
          <p:cNvCxnSpPr/>
          <p:nvPr/>
        </p:nvCxnSpPr>
        <p:spPr>
          <a:xfrm>
            <a:off x="1896320" y="4463066"/>
            <a:ext cx="1812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D71253-2FC6-4E33-B28E-47453C875CB5}"/>
              </a:ext>
            </a:extLst>
          </p:cNvPr>
          <p:cNvSpPr txBox="1"/>
          <p:nvPr/>
        </p:nvSpPr>
        <p:spPr>
          <a:xfrm>
            <a:off x="2110558" y="2758212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EE9E9-E897-41B9-BA49-C15A71855C48}"/>
              </a:ext>
            </a:extLst>
          </p:cNvPr>
          <p:cNvSpPr txBox="1"/>
          <p:nvPr/>
        </p:nvSpPr>
        <p:spPr>
          <a:xfrm>
            <a:off x="2110558" y="3190011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6BB03-19D7-4E5C-AE11-257BB8DFD49B}"/>
              </a:ext>
            </a:extLst>
          </p:cNvPr>
          <p:cNvSpPr txBox="1"/>
          <p:nvPr/>
        </p:nvSpPr>
        <p:spPr>
          <a:xfrm>
            <a:off x="2110558" y="3619300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5E9B7-7884-4339-9751-B619C48BA13D}"/>
              </a:ext>
            </a:extLst>
          </p:cNvPr>
          <p:cNvSpPr txBox="1"/>
          <p:nvPr/>
        </p:nvSpPr>
        <p:spPr>
          <a:xfrm>
            <a:off x="2110558" y="4052356"/>
            <a:ext cx="596901" cy="3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ED345D-DC31-4EF9-93E7-502FBB5B3AB1}"/>
              </a:ext>
            </a:extLst>
          </p:cNvPr>
          <p:cNvGrpSpPr/>
          <p:nvPr/>
        </p:nvGrpSpPr>
        <p:grpSpPr>
          <a:xfrm>
            <a:off x="6190747" y="4315275"/>
            <a:ext cx="3344415" cy="591828"/>
            <a:chOff x="2502322" y="3456454"/>
            <a:chExt cx="3344415" cy="591828"/>
          </a:xfrm>
        </p:grpSpPr>
        <p:sp>
          <p:nvSpPr>
            <p:cNvPr id="18" name="Rounded Rectangle 56">
              <a:extLst>
                <a:ext uri="{FF2B5EF4-FFF2-40B4-BE49-F238E27FC236}">
                  <a16:creationId xmlns:a16="http://schemas.microsoft.com/office/drawing/2014/main" id="{0D491535-A7BE-42C6-87E7-2FC4EAA8EA4E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Leaf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#102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B018A-0CEC-492C-B6FF-180D84C24490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29CDEB-596D-4CB3-84B8-30E3D304F0F9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658627-EAAE-4827-86AE-FF90936D3707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E0CAC-601D-4C3D-A305-6F67EE7B3B26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307487-F29A-4E0A-B244-93FC3536A86D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7967BE-B91F-42BB-804A-68590C6DC5F2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B974C3-38CB-4247-B65A-DE1ADD10BCFB}"/>
                </a:ext>
              </a:extLst>
            </p:cNvPr>
            <p:cNvSpPr txBox="1"/>
            <p:nvPr/>
          </p:nvSpPr>
          <p:spPr>
            <a:xfrm>
              <a:off x="3549350" y="345893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A0A1AA-BA71-4C75-8043-0617385A56DC}"/>
                </a:ext>
              </a:extLst>
            </p:cNvPr>
            <p:cNvSpPr txBox="1"/>
            <p:nvPr/>
          </p:nvSpPr>
          <p:spPr>
            <a:xfrm>
              <a:off x="3874723" y="345804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2E61AA-F563-4262-9799-A3880996F610}"/>
                </a:ext>
              </a:extLst>
            </p:cNvPr>
            <p:cNvSpPr txBox="1"/>
            <p:nvPr/>
          </p:nvSpPr>
          <p:spPr>
            <a:xfrm>
              <a:off x="4208933" y="3459488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CDAD82-8D7C-4B37-851B-E262EE3904B6}"/>
                </a:ext>
              </a:extLst>
            </p:cNvPr>
            <p:cNvSpPr txBox="1"/>
            <p:nvPr/>
          </p:nvSpPr>
          <p:spPr>
            <a:xfrm>
              <a:off x="4552843" y="3461076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AF8438-EEEC-4CAB-81C7-0D4F7D2F115D}"/>
                </a:ext>
              </a:extLst>
            </p:cNvPr>
            <p:cNvSpPr txBox="1"/>
            <p:nvPr/>
          </p:nvSpPr>
          <p:spPr>
            <a:xfrm>
              <a:off x="3550938" y="3737761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0F9B53-2432-4C6D-A8AD-D008C9F757EF}"/>
                </a:ext>
              </a:extLst>
            </p:cNvPr>
            <p:cNvSpPr txBox="1"/>
            <p:nvPr/>
          </p:nvSpPr>
          <p:spPr>
            <a:xfrm>
              <a:off x="3876311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4F8C16-70CC-47E2-85E0-51251A3AF657}"/>
                </a:ext>
              </a:extLst>
            </p:cNvPr>
            <p:cNvSpPr txBox="1"/>
            <p:nvPr/>
          </p:nvSpPr>
          <p:spPr>
            <a:xfrm>
              <a:off x="421052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3A8045-CECD-4FCC-A7CF-84F7CBE2AC5C}"/>
                </a:ext>
              </a:extLst>
            </p:cNvPr>
            <p:cNvSpPr txBox="1"/>
            <p:nvPr/>
          </p:nvSpPr>
          <p:spPr>
            <a:xfrm>
              <a:off x="4554431" y="373672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92A008-5003-4E42-A49D-EB66FEB7966B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019D89-8631-4BFC-8ABC-7D2897BBE78B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008381-93BB-4D48-BA58-CFF773D69B73}"/>
                </a:ext>
              </a:extLst>
            </p:cNvPr>
            <p:cNvSpPr txBox="1"/>
            <p:nvPr/>
          </p:nvSpPr>
          <p:spPr>
            <a:xfrm>
              <a:off x="3215988" y="345645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3951A2-5C04-4913-82F1-40FD683E0449}"/>
                </a:ext>
              </a:extLst>
            </p:cNvPr>
            <p:cNvSpPr txBox="1"/>
            <p:nvPr/>
          </p:nvSpPr>
          <p:spPr>
            <a:xfrm>
              <a:off x="3217576" y="3735283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A5535BEE-0036-4A60-A95A-9F0A61D24DE3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3290951" y="3391939"/>
            <a:ext cx="3979973" cy="430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8">
            <a:extLst>
              <a:ext uri="{FF2B5EF4-FFF2-40B4-BE49-F238E27FC236}">
                <a16:creationId xmlns:a16="http://schemas.microsoft.com/office/drawing/2014/main" id="{0C17EB54-AD9F-4AD7-B3A9-E03C5452FB56}"/>
              </a:ext>
            </a:extLst>
          </p:cNvPr>
          <p:cNvSpPr/>
          <p:nvPr/>
        </p:nvSpPr>
        <p:spPr>
          <a:xfrm>
            <a:off x="7274044" y="3764068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C5F18A-42AE-40F7-B196-F6C5895187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886668" y="4118029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23113F-E418-438F-BD7E-711ADE9A0CC2}"/>
              </a:ext>
            </a:extLst>
          </p:cNvPr>
          <p:cNvGrpSpPr/>
          <p:nvPr/>
        </p:nvGrpSpPr>
        <p:grpSpPr>
          <a:xfrm>
            <a:off x="6225150" y="1731014"/>
            <a:ext cx="3344415" cy="591828"/>
            <a:chOff x="2502322" y="3456454"/>
            <a:chExt cx="3344415" cy="591828"/>
          </a:xfrm>
        </p:grpSpPr>
        <p:sp>
          <p:nvSpPr>
            <p:cNvPr id="41" name="Rounded Rectangle 56">
              <a:extLst>
                <a:ext uri="{FF2B5EF4-FFF2-40B4-BE49-F238E27FC236}">
                  <a16:creationId xmlns:a16="http://schemas.microsoft.com/office/drawing/2014/main" id="{D8144372-CAC4-4E0C-AED9-24292AC17E09}"/>
                </a:ext>
              </a:extLst>
            </p:cNvPr>
            <p:cNvSpPr/>
            <p:nvPr/>
          </p:nvSpPr>
          <p:spPr>
            <a:xfrm>
              <a:off x="2502322" y="3456454"/>
              <a:ext cx="3344415" cy="575187"/>
            </a:xfrm>
            <a:prstGeom prst="roundRect">
              <a:avLst/>
            </a:prstGeom>
            <a:solidFill>
              <a:schemeClr val="accent3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Inner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#101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C1D76D-9579-4BDF-B436-36B6627E761E}"/>
                </a:ext>
              </a:extLst>
            </p:cNvPr>
            <p:cNvCxnSpPr/>
            <p:nvPr/>
          </p:nvCxnSpPr>
          <p:spPr>
            <a:xfrm>
              <a:off x="3524441" y="3460970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58A687-C27C-4400-9B6D-68F5E9CA922F}"/>
                </a:ext>
              </a:extLst>
            </p:cNvPr>
            <p:cNvCxnSpPr/>
            <p:nvPr/>
          </p:nvCxnSpPr>
          <p:spPr>
            <a:xfrm>
              <a:off x="387192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25BF666-AF44-4152-AD40-C9A7D02AE810}"/>
                </a:ext>
              </a:extLst>
            </p:cNvPr>
            <p:cNvCxnSpPr/>
            <p:nvPr/>
          </p:nvCxnSpPr>
          <p:spPr>
            <a:xfrm>
              <a:off x="4219045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81B20B-8C06-4EF0-ABC5-1C3932F44E84}"/>
                </a:ext>
              </a:extLst>
            </p:cNvPr>
            <p:cNvCxnSpPr/>
            <p:nvPr/>
          </p:nvCxnSpPr>
          <p:spPr>
            <a:xfrm>
              <a:off x="4556574" y="3473095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0E6278-3E05-4DB6-9434-06E6B569366C}"/>
                </a:ext>
              </a:extLst>
            </p:cNvPr>
            <p:cNvCxnSpPr/>
            <p:nvPr/>
          </p:nvCxnSpPr>
          <p:spPr>
            <a:xfrm>
              <a:off x="4900847" y="3460969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FA8343-06DC-4083-8277-74B73F1F3AF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466" y="3748560"/>
              <a:ext cx="2016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DEBD7D-CE6B-4B3B-9C14-167AEB148E95}"/>
                </a:ext>
              </a:extLst>
            </p:cNvPr>
            <p:cNvSpPr txBox="1"/>
            <p:nvPr/>
          </p:nvSpPr>
          <p:spPr>
            <a:xfrm>
              <a:off x="3549350" y="345893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4E9E8-3EF6-4A99-A9C5-8C79AA70A61D}"/>
                </a:ext>
              </a:extLst>
            </p:cNvPr>
            <p:cNvSpPr txBox="1"/>
            <p:nvPr/>
          </p:nvSpPr>
          <p:spPr>
            <a:xfrm>
              <a:off x="3874723" y="345804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8888AE-31EF-4697-9936-3B4D931CA554}"/>
                </a:ext>
              </a:extLst>
            </p:cNvPr>
            <p:cNvSpPr txBox="1"/>
            <p:nvPr/>
          </p:nvSpPr>
          <p:spPr>
            <a:xfrm>
              <a:off x="4208933" y="345948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DAD72E-B4B8-45AB-B7CD-067212492032}"/>
                </a:ext>
              </a:extLst>
            </p:cNvPr>
            <p:cNvSpPr txBox="1"/>
            <p:nvPr/>
          </p:nvSpPr>
          <p:spPr>
            <a:xfrm>
              <a:off x="4552843" y="346107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BAB543-5BF7-43D0-9351-8FC256D0FC0C}"/>
                </a:ext>
              </a:extLst>
            </p:cNvPr>
            <p:cNvSpPr txBox="1"/>
            <p:nvPr/>
          </p:nvSpPr>
          <p:spPr>
            <a:xfrm>
              <a:off x="3550938" y="373776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FAA397-6392-435F-A2EF-FD0C8A04D7AA}"/>
                </a:ext>
              </a:extLst>
            </p:cNvPr>
            <p:cNvSpPr txBox="1"/>
            <p:nvPr/>
          </p:nvSpPr>
          <p:spPr>
            <a:xfrm>
              <a:off x="3876311" y="3735283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E87989-97B5-4C77-B3F2-FC06406413D2}"/>
                </a:ext>
              </a:extLst>
            </p:cNvPr>
            <p:cNvSpPr txBox="1"/>
            <p:nvPr/>
          </p:nvSpPr>
          <p:spPr>
            <a:xfrm>
              <a:off x="421052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7F75A5-C52E-4192-BDD0-B696EE3B7CCD}"/>
                </a:ext>
              </a:extLst>
            </p:cNvPr>
            <p:cNvSpPr txBox="1"/>
            <p:nvPr/>
          </p:nvSpPr>
          <p:spPr>
            <a:xfrm>
              <a:off x="4554431" y="373672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DC60D0-8864-4F9E-B3AF-D2B5E9CD6485}"/>
                </a:ext>
              </a:extLst>
            </p:cNvPr>
            <p:cNvCxnSpPr/>
            <p:nvPr/>
          </p:nvCxnSpPr>
          <p:spPr>
            <a:xfrm>
              <a:off x="5232634" y="3460801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D5DF58-22DA-4508-A4D3-1835047F99E1}"/>
                </a:ext>
              </a:extLst>
            </p:cNvPr>
            <p:cNvCxnSpPr/>
            <p:nvPr/>
          </p:nvCxnSpPr>
          <p:spPr>
            <a:xfrm>
              <a:off x="3216466" y="3458042"/>
              <a:ext cx="0" cy="57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37478C-1D0E-4B23-BE5B-E9E21D76FEA0}"/>
                </a:ext>
              </a:extLst>
            </p:cNvPr>
            <p:cNvSpPr txBox="1"/>
            <p:nvPr/>
          </p:nvSpPr>
          <p:spPr>
            <a:xfrm>
              <a:off x="3215988" y="345645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B07E50-6C90-41AD-80AB-FC7C5E89A16E}"/>
                </a:ext>
              </a:extLst>
            </p:cNvPr>
            <p:cNvSpPr txBox="1"/>
            <p:nvPr/>
          </p:nvSpPr>
          <p:spPr>
            <a:xfrm>
              <a:off x="3217576" y="373528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2E1852D4-D1B6-4512-AC9E-42FE314BA413}"/>
              </a:ext>
            </a:extLst>
          </p:cNvPr>
          <p:cNvCxnSpPr>
            <a:cxnSpLocks/>
            <a:stCxn id="61" idx="6"/>
            <a:endCxn id="41" idx="1"/>
          </p:cNvCxnSpPr>
          <p:nvPr/>
        </p:nvCxnSpPr>
        <p:spPr>
          <a:xfrm flipV="1">
            <a:off x="3413566" y="2018608"/>
            <a:ext cx="2811582" cy="89875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178377A-6649-4AA6-B491-AA1EABCC531C}"/>
              </a:ext>
            </a:extLst>
          </p:cNvPr>
          <p:cNvSpPr/>
          <p:nvPr/>
        </p:nvSpPr>
        <p:spPr>
          <a:xfrm>
            <a:off x="3220913" y="2823870"/>
            <a:ext cx="192655" cy="1869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106A788-E4A7-4A53-B329-E81AD4086712}"/>
              </a:ext>
            </a:extLst>
          </p:cNvPr>
          <p:cNvSpPr/>
          <p:nvPr/>
        </p:nvSpPr>
        <p:spPr>
          <a:xfrm>
            <a:off x="3220913" y="3282739"/>
            <a:ext cx="192655" cy="1869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56">
            <a:extLst>
              <a:ext uri="{FF2B5EF4-FFF2-40B4-BE49-F238E27FC236}">
                <a16:creationId xmlns:a16="http://schemas.microsoft.com/office/drawing/2014/main" id="{557FB627-3307-4AEA-8EBA-87C120FCEF0D}"/>
              </a:ext>
            </a:extLst>
          </p:cNvPr>
          <p:cNvSpPr/>
          <p:nvPr/>
        </p:nvSpPr>
        <p:spPr>
          <a:xfrm>
            <a:off x="4046464" y="4315277"/>
            <a:ext cx="1445094" cy="575187"/>
          </a:xfrm>
          <a:prstGeom prst="roundRect">
            <a:avLst/>
          </a:prstGeom>
          <a:solidFill>
            <a:schemeClr val="accent3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#104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8F5D3D1B-D86C-414F-AE3E-BE57AB41BC27}"/>
              </a:ext>
            </a:extLst>
          </p:cNvPr>
          <p:cNvCxnSpPr>
            <a:cxnSpLocks/>
            <a:stCxn id="72" idx="6"/>
            <a:endCxn id="69" idx="1"/>
          </p:cNvCxnSpPr>
          <p:nvPr/>
        </p:nvCxnSpPr>
        <p:spPr>
          <a:xfrm>
            <a:off x="3413566" y="4252769"/>
            <a:ext cx="632898" cy="3501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2FAB99B0-1E41-414F-AA2B-3C70A4070285}"/>
              </a:ext>
            </a:extLst>
          </p:cNvPr>
          <p:cNvSpPr/>
          <p:nvPr/>
        </p:nvSpPr>
        <p:spPr>
          <a:xfrm>
            <a:off x="3220913" y="4159275"/>
            <a:ext cx="192655" cy="1869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38">
            <a:extLst>
              <a:ext uri="{FF2B5EF4-FFF2-40B4-BE49-F238E27FC236}">
                <a16:creationId xmlns:a16="http://schemas.microsoft.com/office/drawing/2014/main" id="{B4BC0697-39A7-4F4A-8222-74AC2EFCEE55}"/>
              </a:ext>
            </a:extLst>
          </p:cNvPr>
          <p:cNvSpPr/>
          <p:nvPr/>
        </p:nvSpPr>
        <p:spPr>
          <a:xfrm>
            <a:off x="7270922" y="3214960"/>
            <a:ext cx="1231492" cy="353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insert K</a:t>
            </a:r>
            <a:r>
              <a:rPr lang="en-US" altLang="zh-CN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C0D6C9-3F3C-4FA3-9CA8-811447B9308B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7883546" y="3568921"/>
            <a:ext cx="3122" cy="187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CAA034E2-BB47-4DB0-8ADA-C2ECF62EF432}"/>
              </a:ext>
            </a:extLst>
          </p:cNvPr>
          <p:cNvSpPr/>
          <p:nvPr/>
        </p:nvSpPr>
        <p:spPr>
          <a:xfrm>
            <a:off x="9834882" y="3282737"/>
            <a:ext cx="262699" cy="15883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56CA778-0F23-4D60-80D1-1C9497F9BEC9}"/>
              </a:ext>
            </a:extLst>
          </p:cNvPr>
          <p:cNvSpPr txBox="1"/>
          <p:nvPr/>
        </p:nvSpPr>
        <p:spPr>
          <a:xfrm>
            <a:off x="10173459" y="3780448"/>
            <a:ext cx="1818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Delta chain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29B2C503-41B8-4386-B8F3-206ECED31D23}"/>
              </a:ext>
            </a:extLst>
          </p:cNvPr>
          <p:cNvCxnSpPr>
            <a:cxnSpLocks/>
          </p:cNvCxnSpPr>
          <p:nvPr/>
        </p:nvCxnSpPr>
        <p:spPr>
          <a:xfrm>
            <a:off x="3290951" y="3392369"/>
            <a:ext cx="3983093" cy="548680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8215831-0A13-461C-AAE8-7CD204FA5AD2}"/>
              </a:ext>
            </a:extLst>
          </p:cNvPr>
          <p:cNvSpPr txBox="1"/>
          <p:nvPr/>
        </p:nvSpPr>
        <p:spPr>
          <a:xfrm>
            <a:off x="5388204" y="3415893"/>
            <a:ext cx="176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 </a:t>
            </a:r>
            <a:r>
              <a:rPr lang="en-US" sz="2000" b="1" dirty="0"/>
              <a:t>old</a:t>
            </a:r>
            <a:r>
              <a:rPr lang="en-US" sz="2000" dirty="0"/>
              <a:t> -&gt; </a:t>
            </a:r>
            <a:r>
              <a:rPr lang="en-US" sz="2000" b="1" dirty="0">
                <a:solidFill>
                  <a:srgbClr val="FF0000"/>
                </a:solidFill>
              </a:rPr>
              <a:t>new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E03701C4-E598-4122-9178-8F32E884EA11}"/>
              </a:ext>
            </a:extLst>
          </p:cNvPr>
          <p:cNvCxnSpPr>
            <a:cxnSpLocks/>
            <a:stCxn id="69" idx="3"/>
            <a:endCxn id="14" idx="1"/>
          </p:cNvCxnSpPr>
          <p:nvPr/>
        </p:nvCxnSpPr>
        <p:spPr>
          <a:xfrm flipH="1" flipV="1">
            <a:off x="2110558" y="3377218"/>
            <a:ext cx="3381000" cy="1225653"/>
          </a:xfrm>
          <a:prstGeom prst="curvedConnector5">
            <a:avLst>
              <a:gd name="adj1" fmla="val -6761"/>
              <a:gd name="adj2" fmla="val 52230"/>
              <a:gd name="adj3" fmla="val 13042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8E279CFE-C80B-4908-91EF-020FE2E13367}"/>
              </a:ext>
            </a:extLst>
          </p:cNvPr>
          <p:cNvCxnSpPr>
            <a:cxnSpLocks/>
            <a:stCxn id="52" idx="3"/>
            <a:endCxn id="14" idx="1"/>
          </p:cNvCxnSpPr>
          <p:nvPr/>
        </p:nvCxnSpPr>
        <p:spPr>
          <a:xfrm flipH="1">
            <a:off x="2110558" y="2150821"/>
            <a:ext cx="5347939" cy="1226397"/>
          </a:xfrm>
          <a:prstGeom prst="curvedConnector5">
            <a:avLst>
              <a:gd name="adj1" fmla="val -4275"/>
              <a:gd name="adj2" fmla="val 32170"/>
              <a:gd name="adj3" fmla="val 11432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6920831-0593-43B6-8E3F-02C11A1943F7}"/>
              </a:ext>
            </a:extLst>
          </p:cNvPr>
          <p:cNvGrpSpPr/>
          <p:nvPr/>
        </p:nvGrpSpPr>
        <p:grpSpPr>
          <a:xfrm>
            <a:off x="840493" y="5539148"/>
            <a:ext cx="10889943" cy="540853"/>
            <a:chOff x="1288835" y="5303654"/>
            <a:chExt cx="10889943" cy="54085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EAFAE67-B370-489D-9E44-54D5964DB4D1}"/>
                </a:ext>
              </a:extLst>
            </p:cNvPr>
            <p:cNvGrpSpPr/>
            <p:nvPr/>
          </p:nvGrpSpPr>
          <p:grpSpPr>
            <a:xfrm>
              <a:off x="9383235" y="5303654"/>
              <a:ext cx="2795543" cy="523220"/>
              <a:chOff x="4304747" y="6009090"/>
              <a:chExt cx="2795543" cy="523220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2773253-6B3F-4EDF-A85B-2F9CEC7C3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8522" y="6281430"/>
                <a:ext cx="4817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5DB031B-FEB4-4FEF-BDD8-7A4FC76B8379}"/>
                  </a:ext>
                </a:extLst>
              </p:cNvPr>
              <p:cNvSpPr txBox="1"/>
              <p:nvPr/>
            </p:nvSpPr>
            <p:spPr>
              <a:xfrm>
                <a:off x="4304747" y="6009090"/>
                <a:ext cx="23137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Logical Pointer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4388308-13BE-4A58-8E0E-0E908BA6706C}"/>
                </a:ext>
              </a:extLst>
            </p:cNvPr>
            <p:cNvGrpSpPr/>
            <p:nvPr/>
          </p:nvGrpSpPr>
          <p:grpSpPr>
            <a:xfrm>
              <a:off x="6089207" y="5321287"/>
              <a:ext cx="2987068" cy="523220"/>
              <a:chOff x="5840050" y="5860978"/>
              <a:chExt cx="2987068" cy="523220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E2438FB-A404-4765-82FF-6F922D51E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5350" y="6122588"/>
                <a:ext cx="4817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7D3D82D-577F-4650-A6EC-010B2D67C005}"/>
                  </a:ext>
                </a:extLst>
              </p:cNvPr>
              <p:cNvSpPr txBox="1"/>
              <p:nvPr/>
            </p:nvSpPr>
            <p:spPr>
              <a:xfrm>
                <a:off x="5840050" y="5860978"/>
                <a:ext cx="24736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Physical Pointer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4D2A76A-77FD-4B8E-AA13-89D8AAC1C7A4}"/>
                </a:ext>
              </a:extLst>
            </p:cNvPr>
            <p:cNvGrpSpPr/>
            <p:nvPr/>
          </p:nvGrpSpPr>
          <p:grpSpPr>
            <a:xfrm>
              <a:off x="3684078" y="5321287"/>
              <a:ext cx="2070140" cy="523220"/>
              <a:chOff x="3407240" y="5588215"/>
              <a:chExt cx="2070140" cy="523220"/>
            </a:xfrm>
          </p:grpSpPr>
          <p:sp>
            <p:nvSpPr>
              <p:cNvPr id="82" name="Rounded Rectangle 38">
                <a:extLst>
                  <a:ext uri="{FF2B5EF4-FFF2-40B4-BE49-F238E27FC236}">
                    <a16:creationId xmlns:a16="http://schemas.microsoft.com/office/drawing/2014/main" id="{3A6590C6-BDE3-4920-B7C4-E68700A244EE}"/>
                  </a:ext>
                </a:extLst>
              </p:cNvPr>
              <p:cNvSpPr/>
              <p:nvPr/>
            </p:nvSpPr>
            <p:spPr>
              <a:xfrm>
                <a:off x="5216446" y="5702422"/>
                <a:ext cx="260934" cy="2665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A056122-6E81-4F61-933E-CB8119DD6582}"/>
                  </a:ext>
                </a:extLst>
              </p:cNvPr>
              <p:cNvSpPr txBox="1"/>
              <p:nvPr/>
            </p:nvSpPr>
            <p:spPr>
              <a:xfrm>
                <a:off x="3407240" y="5588215"/>
                <a:ext cx="18233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Delta Node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708588-9DCF-4B7A-9B40-3712244140EA}"/>
                </a:ext>
              </a:extLst>
            </p:cNvPr>
            <p:cNvGrpSpPr/>
            <p:nvPr/>
          </p:nvGrpSpPr>
          <p:grpSpPr>
            <a:xfrm>
              <a:off x="1288835" y="5312498"/>
              <a:ext cx="2002116" cy="523220"/>
              <a:chOff x="1288835" y="5312498"/>
              <a:chExt cx="2002116" cy="523220"/>
            </a:xfrm>
          </p:grpSpPr>
          <p:sp>
            <p:nvSpPr>
              <p:cNvPr id="102" name="Rounded Rectangle 56">
                <a:extLst>
                  <a:ext uri="{FF2B5EF4-FFF2-40B4-BE49-F238E27FC236}">
                    <a16:creationId xmlns:a16="http://schemas.microsoft.com/office/drawing/2014/main" id="{2D7A7E2D-43A2-4600-98C4-E3EBB401AF80}"/>
                  </a:ext>
                </a:extLst>
              </p:cNvPr>
              <p:cNvSpPr/>
              <p:nvPr/>
            </p:nvSpPr>
            <p:spPr>
              <a:xfrm>
                <a:off x="3030017" y="5431968"/>
                <a:ext cx="260934" cy="266592"/>
              </a:xfrm>
              <a:prstGeom prst="roundRect">
                <a:avLst/>
              </a:prstGeom>
              <a:solidFill>
                <a:schemeClr val="accent3"/>
              </a:solidFill>
              <a:ln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53A56C-4882-4AB5-8E47-D4432F08F369}"/>
                  </a:ext>
                </a:extLst>
              </p:cNvPr>
              <p:cNvSpPr txBox="1"/>
              <p:nvPr/>
            </p:nvSpPr>
            <p:spPr>
              <a:xfrm>
                <a:off x="1288835" y="5312498"/>
                <a:ext cx="17411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Base Node</a:t>
                </a:r>
              </a:p>
            </p:txBody>
          </p:sp>
        </p:grpSp>
      </p:grpSp>
      <p:sp>
        <p:nvSpPr>
          <p:cNvPr id="108" name="Slide Number Placeholder 107">
            <a:extLst>
              <a:ext uri="{FF2B5EF4-FFF2-40B4-BE49-F238E27FC236}">
                <a16:creationId xmlns:a16="http://schemas.microsoft.com/office/drawing/2014/main" id="{644CA657-9D13-435F-A03F-4663A59B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4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9879-E4B2-4B6E-91A6-24034F74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OpenBw</a:t>
            </a:r>
            <a:r>
              <a:rPr lang="en-US" dirty="0"/>
              <a:t>-Tree at Carnegie Mellon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588-1D1E-409D-B41A-6F0C1EB9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version</a:t>
            </a:r>
          </a:p>
          <a:p>
            <a:pPr lvl="1"/>
            <a:r>
              <a:rPr lang="en-US" dirty="0"/>
              <a:t>No optimization</a:t>
            </a:r>
          </a:p>
          <a:p>
            <a:pPr lvl="1"/>
            <a:r>
              <a:rPr lang="en-US" dirty="0"/>
              <a:t>Poor performance</a:t>
            </a:r>
          </a:p>
          <a:p>
            <a:r>
              <a:rPr lang="en-US" dirty="0"/>
              <a:t>Current version</a:t>
            </a:r>
          </a:p>
          <a:p>
            <a:pPr lvl="1"/>
            <a:r>
              <a:rPr lang="en-US" dirty="0"/>
              <a:t>Optimization enabled</a:t>
            </a:r>
          </a:p>
          <a:p>
            <a:pPr lvl="1"/>
            <a:r>
              <a:rPr lang="en-US" dirty="0"/>
              <a:t>In-memory index of Peloton</a:t>
            </a:r>
          </a:p>
          <a:p>
            <a:pPr lvl="1"/>
            <a:r>
              <a:rPr lang="en-US" dirty="0"/>
              <a:t>Open sourced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https://github.com/wangziqi2013/BwTree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9160B-5DD2-4C81-897E-473640B6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00F46-C580-4D0E-ADDF-60DD9E45FD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1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06F6-8C2A-45ED-A03D-BD135518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F7CA-ABCC-456D-B486-5467CDC9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#1: </a:t>
            </a:r>
            <a:r>
              <a:rPr lang="en-US" dirty="0"/>
              <a:t>How does </a:t>
            </a:r>
            <a:r>
              <a:rPr lang="en-US" dirty="0" err="1"/>
              <a:t>OpenBw</a:t>
            </a:r>
            <a:r>
              <a:rPr lang="en-US" dirty="0"/>
              <a:t>-Tree compare with other indices?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Question #2: </a:t>
            </a:r>
            <a:r>
              <a:rPr lang="en-US" dirty="0"/>
              <a:t>Does lock-free features in </a:t>
            </a:r>
            <a:r>
              <a:rPr lang="en-US" dirty="0" err="1"/>
              <a:t>Bw</a:t>
            </a:r>
            <a:r>
              <a:rPr lang="en-US" dirty="0"/>
              <a:t>-Tree cause noticeable slowdown?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2ABBF-5009-4848-9720-69130010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D843-D863-45CE-836E-3BAFBA29BED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7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4376</TotalTime>
  <Words>1175</Words>
  <Application>Microsoft Office PowerPoint</Application>
  <PresentationFormat>Widescreen</PresentationFormat>
  <Paragraphs>324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Office Theme</vt:lpstr>
      <vt:lpstr>Building a Bw-Tree Takes More than Just Buzz Words</vt:lpstr>
      <vt:lpstr>The Bw-Tree: Microsoft’s Lock-Free B+Tree</vt:lpstr>
      <vt:lpstr>Delta Update in Bw-Tree</vt:lpstr>
      <vt:lpstr>Delta Update in Bw-Tree</vt:lpstr>
      <vt:lpstr>Delta Update in Bw-Tree</vt:lpstr>
      <vt:lpstr>Delta Update in Bw-Tree (w/ Mapping Table)</vt:lpstr>
      <vt:lpstr>Delta Update in Bw-Tree (w/ Mapping Table)</vt:lpstr>
      <vt:lpstr>OpenBw-Tree at Carnegie Mellon</vt:lpstr>
      <vt:lpstr>Today’s Question</vt:lpstr>
      <vt:lpstr>About Our Paper</vt:lpstr>
      <vt:lpstr>We Compare OpenBw-Tree Against…</vt:lpstr>
      <vt:lpstr>Configuration</vt:lpstr>
      <vt:lpstr>Insert Only Benchmark</vt:lpstr>
      <vt:lpstr>Read Update Benchmark</vt:lpstr>
      <vt:lpstr>Why OpenBw-Tree Inserts Faster than BTreeOLC?</vt:lpstr>
      <vt:lpstr>Why OpenBw-Tree Inserts Faster than BTreeOLC?</vt:lpstr>
      <vt:lpstr>Why OpenBw-Tree Reads Slower than BTreeOLC?</vt:lpstr>
      <vt:lpstr>Recall the Two Questions…</vt:lpstr>
      <vt:lpstr>More Observations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Bw-Tree Takes More than Just Buzz Words</dc:title>
  <dc:creator>Ziqi Wang</dc:creator>
  <cp:lastModifiedBy>Ziqi Wang</cp:lastModifiedBy>
  <cp:revision>147</cp:revision>
  <cp:lastPrinted>2018-06-07T16:09:07Z</cp:lastPrinted>
  <dcterms:created xsi:type="dcterms:W3CDTF">2018-06-03T20:48:59Z</dcterms:created>
  <dcterms:modified xsi:type="dcterms:W3CDTF">2018-06-12T19:56:29Z</dcterms:modified>
</cp:coreProperties>
</file>