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98207"/>
              </p:ext>
            </p:extLst>
          </p:nvPr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catches two types of exceptions and uses a finally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75897"/>
              </p:ext>
            </p:extLst>
          </p:nvPr>
        </p:nvGraphicFramePr>
        <p:xfrm>
          <a:off x="922338" y="12954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48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catches two types of exceptions and uses a finally clause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971515"/>
              </p:ext>
            </p:extLst>
          </p:nvPr>
        </p:nvGraphicFramePr>
        <p:xfrm>
          <a:off x="922338" y="12954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90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try-with-resources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59995"/>
              </p:ext>
            </p:extLst>
          </p:nvPr>
        </p:nvGraphicFramePr>
        <p:xfrm>
          <a:off x="928688" y="1143000"/>
          <a:ext cx="745331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454871" imgH="1163733" progId="Word.Document.12">
                  <p:embed/>
                </p:oleObj>
              </mc:Choice>
              <mc:Fallback>
                <p:oleObj name="Document" r:id="rId3" imgW="7454871" imgH="1163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43000"/>
                        <a:ext cx="7453312" cy="116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42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catches two types of exceptions and automatically closes the specified resource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08546"/>
              </p:ext>
            </p:extLst>
          </p:nvPr>
        </p:nvGraphicFramePr>
        <p:xfrm>
          <a:off x="922338" y="12668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68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0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methods available from all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05686"/>
              </p:ext>
            </p:extLst>
          </p:nvPr>
        </p:nvGraphicFramePr>
        <p:xfrm>
          <a:off x="922338" y="11365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65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2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print exception data </a:t>
            </a:r>
            <a:br>
              <a:rPr lang="en-US" dirty="0"/>
            </a:br>
            <a:r>
              <a:rPr lang="en-US" dirty="0"/>
              <a:t>to the error output stream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19592"/>
              </p:ext>
            </p:extLst>
          </p:nvPr>
        </p:nvGraphicFramePr>
        <p:xfrm>
          <a:off x="922338" y="12954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16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Resulting output for a </a:t>
            </a:r>
            <a:r>
              <a:rPr lang="en-US" dirty="0" err="1"/>
              <a:t>FileNotFoundException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668538"/>
              </p:ext>
            </p:extLst>
          </p:nvPr>
        </p:nvGraphicFramePr>
        <p:xfrm>
          <a:off x="922338" y="1143000"/>
          <a:ext cx="7300912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7301323" imgH="3027794" progId="Word.Document.12">
                  <p:embed/>
                </p:oleObj>
              </mc:Choice>
              <mc:Fallback>
                <p:oleObj name="Document" r:id="rId3" imgW="7301323" imgH="3027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11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print exception data </a:t>
            </a:r>
            <a:br>
              <a:rPr lang="en-US" dirty="0"/>
            </a:br>
            <a:r>
              <a:rPr lang="en-US" dirty="0"/>
              <a:t>to the standard output stream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51022"/>
              </p:ext>
            </p:extLst>
          </p:nvPr>
        </p:nvGraphicFramePr>
        <p:xfrm>
          <a:off x="922338" y="12954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10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multi-catch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23755"/>
              </p:ext>
            </p:extLst>
          </p:nvPr>
        </p:nvGraphicFramePr>
        <p:xfrm>
          <a:off x="928688" y="1108075"/>
          <a:ext cx="74533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454871" imgH="644518" progId="Word.Document.12">
                  <p:embed/>
                </p:oleObj>
              </mc:Choice>
              <mc:Fallback>
                <p:oleObj name="Document" r:id="rId3" imgW="7454871" imgH="644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08075"/>
                        <a:ext cx="7453312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67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does not use a multi-catch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3176"/>
              </p:ext>
            </p:extLst>
          </p:nvPr>
        </p:nvGraphicFramePr>
        <p:xfrm>
          <a:off x="922338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43930"/>
              </p:ext>
            </p:extLst>
          </p:nvPr>
        </p:nvGraphicFramePr>
        <p:xfrm>
          <a:off x="922338" y="939253"/>
          <a:ext cx="7301323" cy="38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861347" progId="Word.Document.12">
                  <p:embed/>
                </p:oleObj>
              </mc:Choice>
              <mc:Fallback>
                <p:oleObj name="Document" r:id="rId3" imgW="7301323" imgH="3861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39253"/>
                        <a:ext cx="7301323" cy="3861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uses a multi-catch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601647"/>
              </p:ext>
            </p:extLst>
          </p:nvPr>
        </p:nvGraphicFramePr>
        <p:xfrm>
          <a:off x="922338" y="10668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04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 method </a:t>
            </a:r>
            <a:br>
              <a:rPr lang="en-US" dirty="0"/>
            </a:br>
            <a:r>
              <a:rPr lang="en-US" dirty="0"/>
              <a:t>that throws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68327"/>
              </p:ext>
            </p:extLst>
          </p:nvPr>
        </p:nvGraphicFramePr>
        <p:xfrm>
          <a:off x="922338" y="1266825"/>
          <a:ext cx="730091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2696174" progId="Word.Document.12">
                  <p:embed/>
                </p:oleObj>
              </mc:Choice>
              <mc:Fallback>
                <p:oleObj name="Document" r:id="rId3" imgW="7301323" imgH="2696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6825"/>
                        <a:ext cx="7300912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39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throws two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13753"/>
              </p:ext>
            </p:extLst>
          </p:nvPr>
        </p:nvGraphicFramePr>
        <p:xfrm>
          <a:off x="922338" y="1024220"/>
          <a:ext cx="7301323" cy="316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3166780" progId="Word.Document.12">
                  <p:embed/>
                </p:oleObj>
              </mc:Choice>
              <mc:Fallback>
                <p:oleObj name="Document" r:id="rId3" imgW="7301323" imgH="3166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4220"/>
                        <a:ext cx="7301323" cy="316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25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throw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98414"/>
              </p:ext>
            </p:extLst>
          </p:nvPr>
        </p:nvGraphicFramePr>
        <p:xfrm>
          <a:off x="922338" y="1054173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4173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40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throws an unchecked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56350"/>
              </p:ext>
            </p:extLst>
          </p:nvPr>
        </p:nvGraphicFramePr>
        <p:xfrm>
          <a:off x="922338" y="1066800"/>
          <a:ext cx="7301323" cy="399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3990251" progId="Word.Document.12">
                  <p:embed/>
                </p:oleObj>
              </mc:Choice>
              <mc:Fallback>
                <p:oleObj name="Document" r:id="rId3" imgW="7301323" imgH="3990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99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34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throws an </a:t>
            </a:r>
            <a:r>
              <a:rPr lang="en-US" dirty="0" err="1"/>
              <a:t>IOException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testing purposes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76182"/>
              </p:ext>
            </p:extLst>
          </p:nvPr>
        </p:nvGraphicFramePr>
        <p:xfrm>
          <a:off x="922338" y="1279004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2378596" progId="Word.Document.12">
                  <p:embed/>
                </p:oleObj>
              </mc:Choice>
              <mc:Fallback>
                <p:oleObj name="Document" r:id="rId3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9004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95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rethrows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72242"/>
              </p:ext>
            </p:extLst>
          </p:nvPr>
        </p:nvGraphicFramePr>
        <p:xfrm>
          <a:off x="925513" y="1069975"/>
          <a:ext cx="7251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69975"/>
                        <a:ext cx="72517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0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DAOException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07205"/>
              </p:ext>
            </p:extLst>
          </p:nvPr>
        </p:nvGraphicFramePr>
        <p:xfrm>
          <a:off x="922338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32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throws the </a:t>
            </a:r>
            <a:r>
              <a:rPr lang="en-US" dirty="0" err="1"/>
              <a:t>DAOException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91366"/>
              </p:ext>
            </p:extLst>
          </p:nvPr>
        </p:nvGraphicFramePr>
        <p:xfrm>
          <a:off x="922338" y="10668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3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catches the </a:t>
            </a:r>
            <a:r>
              <a:rPr lang="en-US" dirty="0" err="1"/>
              <a:t>DAOException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59254"/>
              </p:ext>
            </p:extLst>
          </p:nvPr>
        </p:nvGraphicFramePr>
        <p:xfrm>
          <a:off x="922338" y="1074571"/>
          <a:ext cx="7301323" cy="21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01323" imgH="2125829" progId="Word.Document.12">
                  <p:embed/>
                </p:oleObj>
              </mc:Choice>
              <mc:Fallback>
                <p:oleObj name="Document" r:id="rId3" imgW="7301323" imgH="2125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571"/>
                        <a:ext cx="7301323" cy="21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15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67183"/>
              </p:ext>
            </p:extLst>
          </p:nvPr>
        </p:nvGraphicFramePr>
        <p:xfrm>
          <a:off x="922338" y="977345"/>
          <a:ext cx="7301323" cy="48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4890055" progId="Word.Document.12">
                  <p:embed/>
                </p:oleObj>
              </mc:Choice>
              <mc:Fallback>
                <p:oleObj name="Document" r:id="rId3" imgW="7301323" imgH="489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77345"/>
                        <a:ext cx="7301323" cy="48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688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When to define your own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45992"/>
              </p:ext>
            </p:extLst>
          </p:nvPr>
        </p:nvGraphicFramePr>
        <p:xfrm>
          <a:off x="922338" y="10668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03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constructor of the Throwable class </a:t>
            </a:r>
            <a:br>
              <a:rPr lang="en-US" dirty="0"/>
            </a:br>
            <a:r>
              <a:rPr lang="en-US" dirty="0"/>
              <a:t>for exception chaining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76764"/>
              </p:ext>
            </p:extLst>
          </p:nvPr>
        </p:nvGraphicFramePr>
        <p:xfrm>
          <a:off x="922338" y="12954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60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throws a </a:t>
            </a:r>
            <a:r>
              <a:rPr lang="en-US" dirty="0" err="1"/>
              <a:t>DAOException</a:t>
            </a:r>
            <a:r>
              <a:rPr lang="en-US" dirty="0"/>
              <a:t> with chaining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41735"/>
              </p:ext>
            </p:extLst>
          </p:nvPr>
        </p:nvGraphicFramePr>
        <p:xfrm>
          <a:off x="922338" y="1062211"/>
          <a:ext cx="7301323" cy="343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01323" imgH="3433589" progId="Word.Document.12">
                  <p:embed/>
                </p:oleObj>
              </mc:Choice>
              <mc:Fallback>
                <p:oleObj name="Document" r:id="rId3" imgW="7301323" imgH="3433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2211"/>
                        <a:ext cx="7301323" cy="3433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86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interface that uses a custom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31537"/>
              </p:ext>
            </p:extLst>
          </p:nvPr>
        </p:nvGraphicFramePr>
        <p:xfrm>
          <a:off x="922338" y="10668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50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55592"/>
              </p:ext>
            </p:extLst>
          </p:nvPr>
        </p:nvGraphicFramePr>
        <p:xfrm>
          <a:off x="922338" y="10668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9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59341"/>
              </p:ext>
            </p:extLst>
          </p:nvPr>
        </p:nvGraphicFramePr>
        <p:xfrm>
          <a:off x="922338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433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52711"/>
              </p:ext>
            </p:extLst>
          </p:nvPr>
        </p:nvGraphicFramePr>
        <p:xfrm>
          <a:off x="922338" y="11049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49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390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38713"/>
              </p:ext>
            </p:extLst>
          </p:nvPr>
        </p:nvGraphicFramePr>
        <p:xfrm>
          <a:off x="922338" y="10668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7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56795"/>
              </p:ext>
            </p:extLst>
          </p:nvPr>
        </p:nvGraphicFramePr>
        <p:xfrm>
          <a:off x="922338" y="10668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846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custom exceptions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62262"/>
              </p:ext>
            </p:extLst>
          </p:nvPr>
        </p:nvGraphicFramePr>
        <p:xfrm>
          <a:off x="922338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30104"/>
              </p:ext>
            </p:extLst>
          </p:nvPr>
        </p:nvGraphicFramePr>
        <p:xfrm>
          <a:off x="922338" y="1142623"/>
          <a:ext cx="7301323" cy="205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2057777" progId="Word.Document.12">
                  <p:embed/>
                </p:oleObj>
              </mc:Choice>
              <mc:Fallback>
                <p:oleObj name="Document" r:id="rId3" imgW="7301323" imgH="20577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2623"/>
                        <a:ext cx="7301323" cy="205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2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Throwable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5-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371600"/>
            <a:ext cx="7284720" cy="3451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88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checked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920943"/>
              </p:ext>
            </p:extLst>
          </p:nvPr>
        </p:nvGraphicFramePr>
        <p:xfrm>
          <a:off x="922338" y="1031875"/>
          <a:ext cx="7300912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3616862" progId="Word.Document.12">
                  <p:embed/>
                </p:oleObj>
              </mc:Choice>
              <mc:Fallback>
                <p:oleObj name="Document" r:id="rId3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1875"/>
                        <a:ext cx="7300912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6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Java propagates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6-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05" y="1143000"/>
            <a:ext cx="4087495" cy="455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handle checked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18699"/>
              </p:ext>
            </p:extLst>
          </p:nvPr>
        </p:nvGraphicFramePr>
        <p:xfrm>
          <a:off x="922338" y="10668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34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try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49041"/>
              </p:ext>
            </p:extLst>
          </p:nvPr>
        </p:nvGraphicFramePr>
        <p:xfrm>
          <a:off x="922338" y="11303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03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006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1072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16</vt:lpstr>
      <vt:lpstr>Objectives</vt:lpstr>
      <vt:lpstr>Objectives (cont.)</vt:lpstr>
      <vt:lpstr>Objectives (cont.)</vt:lpstr>
      <vt:lpstr>The Throwable hierarchy</vt:lpstr>
      <vt:lpstr>Common checked exceptions</vt:lpstr>
      <vt:lpstr>How Java propagates exceptions</vt:lpstr>
      <vt:lpstr>Two ways to handle checked exceptions</vt:lpstr>
      <vt:lpstr>The syntax of the try statement</vt:lpstr>
      <vt:lpstr>A method that catches two types of exceptions and uses a finally clause</vt:lpstr>
      <vt:lpstr>A method that catches two types of exceptions and uses a finally clause (cont.)</vt:lpstr>
      <vt:lpstr>The syntax of the try-with-resources statement</vt:lpstr>
      <vt:lpstr>A method that catches two types of exceptions and automatically closes the specified resource</vt:lpstr>
      <vt:lpstr>Four methods available from all exceptions</vt:lpstr>
      <vt:lpstr>How to print exception data  to the error output stream</vt:lpstr>
      <vt:lpstr>Resulting output for a FileNotFoundException</vt:lpstr>
      <vt:lpstr>How to print exception data  to the standard output stream</vt:lpstr>
      <vt:lpstr>The syntax of the multi-catch block</vt:lpstr>
      <vt:lpstr>A method that does not use a multi-catch block</vt:lpstr>
      <vt:lpstr>A method that uses a multi-catch block</vt:lpstr>
      <vt:lpstr>The syntax for declaring a method  that throws exceptions</vt:lpstr>
      <vt:lpstr>A method that throws two exceptions</vt:lpstr>
      <vt:lpstr>The syntax of the throw statement</vt:lpstr>
      <vt:lpstr>A method that throws an unchecked exception</vt:lpstr>
      <vt:lpstr>Code that throws an IOException  for testing purposes</vt:lpstr>
      <vt:lpstr>Code that rethrows an exception</vt:lpstr>
      <vt:lpstr>Code for the DAOException class</vt:lpstr>
      <vt:lpstr>A method that throws the DAOException</vt:lpstr>
      <vt:lpstr>Code that catches the DAOException</vt:lpstr>
      <vt:lpstr>When to define your own exceptions</vt:lpstr>
      <vt:lpstr>A constructor of the Throwable class  for exception chaining</vt:lpstr>
      <vt:lpstr>Code that throws a DAOException with chaining</vt:lpstr>
      <vt:lpstr>An interface that uses a custom exception</vt:lpstr>
      <vt:lpstr>A class that uses custom exceptions</vt:lpstr>
      <vt:lpstr>A class that uses custom exceptions (cont.)</vt:lpstr>
      <vt:lpstr>A class that uses custom exceptions (cont.)</vt:lpstr>
      <vt:lpstr>A class that uses custom exceptions (cont.)</vt:lpstr>
      <vt:lpstr>A class that uses custom exceptions (cont.)</vt:lpstr>
      <vt:lpstr>A class that uses custom exceptions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15</cp:revision>
  <cp:lastPrinted>2016-01-14T23:03:16Z</cp:lastPrinted>
  <dcterms:created xsi:type="dcterms:W3CDTF">2016-10-24T17:55:21Z</dcterms:created>
  <dcterms:modified xsi:type="dcterms:W3CDTF">2017-06-13T23:11:18Z</dcterms:modified>
</cp:coreProperties>
</file>