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27567"/>
              </p:ext>
            </p:extLst>
          </p:nvPr>
        </p:nvGraphicFramePr>
        <p:xfrm>
          <a:off x="922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class that creates and displays </a:t>
            </a:r>
            <a:br>
              <a:rPr lang="en-US" dirty="0"/>
            </a:br>
            <a:r>
              <a:rPr lang="en-US" dirty="0"/>
              <a:t>an empty window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6835"/>
              </p:ext>
            </p:extLst>
          </p:nvPr>
        </p:nvGraphicFramePr>
        <p:xfrm>
          <a:off x="922338" y="1260298"/>
          <a:ext cx="7301323" cy="361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3616502" progId="Word.Document.12">
                  <p:embed/>
                </p:oleObj>
              </mc:Choice>
              <mc:Fallback>
                <p:oleObj name="Document" r:id="rId3" imgW="7301323" imgH="3616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0298"/>
                        <a:ext cx="7301323" cy="361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50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for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29790"/>
              </p:ext>
            </p:extLst>
          </p:nvPr>
        </p:nvGraphicFramePr>
        <p:xfrm>
          <a:off x="922338" y="1066800"/>
          <a:ext cx="7301323" cy="257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2579872" progId="Word.Document.12">
                  <p:embed/>
                </p:oleObj>
              </mc:Choice>
              <mc:Fallback>
                <p:oleObj name="Document" r:id="rId3" imgW="7301323" imgH="25798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579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16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of the </a:t>
            </a:r>
            <a:r>
              <a:rPr lang="en-US" dirty="0" err="1"/>
              <a:t>GridPane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for adding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865099"/>
              </p:ext>
            </p:extLst>
          </p:nvPr>
        </p:nvGraphicFramePr>
        <p:xfrm>
          <a:off x="922338" y="1241425"/>
          <a:ext cx="730091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1806811" progId="Word.Document.12">
                  <p:embed/>
                </p:oleObj>
              </mc:Choice>
              <mc:Fallback>
                <p:oleObj name="Document" r:id="rId3" imgW="7301323" imgH="18068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1425"/>
                        <a:ext cx="7300912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8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four labels to a grid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04380"/>
              </p:ext>
            </p:extLst>
          </p:nvPr>
        </p:nvGraphicFramePr>
        <p:xfrm>
          <a:off x="922338" y="1083832"/>
          <a:ext cx="7301323" cy="463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4631168" progId="Word.Document.12">
                  <p:embed/>
                </p:oleObj>
              </mc:Choice>
              <mc:Fallback>
                <p:oleObj name="Document" r:id="rId3" imgW="7301323" imgH="4631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3832"/>
                        <a:ext cx="7301323" cy="4631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1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package for working with alignment </a:t>
            </a:r>
            <a:br>
              <a:rPr lang="en-US" dirty="0"/>
            </a:br>
            <a:r>
              <a:rPr lang="en-US" dirty="0"/>
              <a:t>and padding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63955"/>
              </p:ext>
            </p:extLst>
          </p:nvPr>
        </p:nvGraphicFramePr>
        <p:xfrm>
          <a:off x="922338" y="1241425"/>
          <a:ext cx="7300912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4550513" progId="Word.Document.12">
                  <p:embed/>
                </p:oleObj>
              </mc:Choice>
              <mc:Fallback>
                <p:oleObj name="Document" r:id="rId3" imgW="7301323" imgH="4550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1425"/>
                        <a:ext cx="7300912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87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sets the alignment and padding </a:t>
            </a:r>
            <a:br>
              <a:rPr lang="en-US" dirty="0"/>
            </a:br>
            <a:r>
              <a:rPr lang="en-US" dirty="0"/>
              <a:t>for a </a:t>
            </a:r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75703"/>
              </p:ext>
            </p:extLst>
          </p:nvPr>
        </p:nvGraphicFramePr>
        <p:xfrm>
          <a:off x="922338" y="1240997"/>
          <a:ext cx="7301323" cy="416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4169203" progId="Word.Document.12">
                  <p:embed/>
                </p:oleObj>
              </mc:Choice>
              <mc:Fallback>
                <p:oleObj name="Document" r:id="rId3" imgW="7301323" imgH="4169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0997"/>
                        <a:ext cx="7301323" cy="4169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7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TextField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04368"/>
              </p:ext>
            </p:extLst>
          </p:nvPr>
        </p:nvGraphicFramePr>
        <p:xfrm>
          <a:off x="922337" y="1083757"/>
          <a:ext cx="7301323" cy="242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2421443" progId="Word.Document.12">
                  <p:embed/>
                </p:oleObj>
              </mc:Choice>
              <mc:Fallback>
                <p:oleObj name="Document" r:id="rId3" imgW="7301323" imgH="242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7" y="1083757"/>
                        <a:ext cx="7301323" cy="242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19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text field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808736"/>
              </p:ext>
            </p:extLst>
          </p:nvPr>
        </p:nvGraphicFramePr>
        <p:xfrm>
          <a:off x="922338" y="1066800"/>
          <a:ext cx="730091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1932474" progId="Word.Document.12">
                  <p:embed/>
                </p:oleObj>
              </mc:Choice>
              <mc:Fallback>
                <p:oleObj name="Document" r:id="rId3" imgW="7301323" imgH="1932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93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four text fields to a grid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959972"/>
              </p:ext>
            </p:extLst>
          </p:nvPr>
        </p:nvGraphicFramePr>
        <p:xfrm>
          <a:off x="922338" y="1066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8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resulting window with four text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168400"/>
            <a:ext cx="3538855" cy="218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8071"/>
              </p:ext>
            </p:extLst>
          </p:nvPr>
        </p:nvGraphicFramePr>
        <p:xfrm>
          <a:off x="922338" y="939253"/>
          <a:ext cx="7301323" cy="386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3861347" progId="Word.Document.12">
                  <p:embed/>
                </p:oleObj>
              </mc:Choice>
              <mc:Fallback>
                <p:oleObj name="Document" r:id="rId3" imgW="7301323" imgH="3861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39253"/>
                        <a:ext cx="7301323" cy="3861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for working with column widths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60445"/>
              </p:ext>
            </p:extLst>
          </p:nvPr>
        </p:nvGraphicFramePr>
        <p:xfrm>
          <a:off x="922338" y="1071263"/>
          <a:ext cx="7301323" cy="380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3805537" progId="Word.Document.12">
                  <p:embed/>
                </p:oleObj>
              </mc:Choice>
              <mc:Fallback>
                <p:oleObj name="Document" r:id="rId3" imgW="7301323" imgH="3805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1263"/>
                        <a:ext cx="7301323" cy="380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20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of the </a:t>
            </a:r>
            <a:r>
              <a:rPr lang="en-US" dirty="0" err="1"/>
              <a:t>GridPane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for getting column constraints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41424"/>
              </p:ext>
            </p:extLst>
          </p:nvPr>
        </p:nvGraphicFramePr>
        <p:xfrm>
          <a:off x="922338" y="1241425"/>
          <a:ext cx="7300912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4245897" progId="Word.Document.12">
                  <p:embed/>
                </p:oleObj>
              </mc:Choice>
              <mc:Fallback>
                <p:oleObj name="Document" r:id="rId3" imgW="7301323" imgH="4245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1425"/>
                        <a:ext cx="7300912" cy="424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94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Button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290195"/>
              </p:ext>
            </p:extLst>
          </p:nvPr>
        </p:nvGraphicFramePr>
        <p:xfrm>
          <a:off x="914400" y="1012765"/>
          <a:ext cx="7301323" cy="150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1501835" progId="Word.Document.12">
                  <p:embed/>
                </p:oleObj>
              </mc:Choice>
              <mc:Fallback>
                <p:oleObj name="Document" r:id="rId3" imgW="7301323" imgH="1501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12765"/>
                        <a:ext cx="7301323" cy="150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00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HBox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42948"/>
              </p:ext>
            </p:extLst>
          </p:nvPr>
        </p:nvGraphicFramePr>
        <p:xfrm>
          <a:off x="922338" y="1066800"/>
          <a:ext cx="7301323" cy="180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1808611" progId="Word.Document.12">
                  <p:embed/>
                </p:oleObj>
              </mc:Choice>
              <mc:Fallback>
                <p:oleObj name="Document" r:id="rId3" imgW="7301323" imgH="180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0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37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Another method of the </a:t>
            </a:r>
            <a:r>
              <a:rPr lang="en-US" dirty="0" err="1"/>
              <a:t>GridPane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for adding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1982"/>
              </p:ext>
            </p:extLst>
          </p:nvPr>
        </p:nvGraphicFramePr>
        <p:xfrm>
          <a:off x="922338" y="1219200"/>
          <a:ext cx="7300912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3967927" progId="Word.Document.12">
                  <p:embed/>
                </p:oleObj>
              </mc:Choice>
              <mc:Fallback>
                <p:oleObj name="Document" r:id="rId3" imgW="7301323" imgH="3967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96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81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resulting window with the two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219200"/>
            <a:ext cx="3577590" cy="264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152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for working with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226145"/>
              </p:ext>
            </p:extLst>
          </p:nvPr>
        </p:nvGraphicFramePr>
        <p:xfrm>
          <a:off x="922338" y="1066800"/>
          <a:ext cx="7301323" cy="96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963536" progId="Word.Document.12">
                  <p:embed/>
                </p:oleObj>
              </mc:Choice>
              <mc:Fallback>
                <p:oleObj name="Document" r:id="rId3" imgW="7301323" imgH="9635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963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404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an event handler to a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308410"/>
              </p:ext>
            </p:extLst>
          </p:nvPr>
        </p:nvGraphicFramePr>
        <p:xfrm>
          <a:off x="922338" y="990600"/>
          <a:ext cx="7300912" cy="465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4657093" progId="Word.Document.12">
                  <p:embed/>
                </p:oleObj>
              </mc:Choice>
              <mc:Fallback>
                <p:oleObj name="Document" r:id="rId3" imgW="7301323" imgH="4657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65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285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an event handler to a button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06415"/>
              </p:ext>
            </p:extLst>
          </p:nvPr>
        </p:nvGraphicFramePr>
        <p:xfrm>
          <a:off x="922338" y="1066800"/>
          <a:ext cx="73009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1179576" progId="Word.Document.12">
                  <p:embed/>
                </p:oleObj>
              </mc:Choice>
              <mc:Fallback>
                <p:oleObj name="Document" r:id="rId3" imgW="7301323" imgH="1179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96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GUI for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70" y="1219200"/>
            <a:ext cx="3529330" cy="271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9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84389"/>
              </p:ext>
            </p:extLst>
          </p:nvPr>
        </p:nvGraphicFramePr>
        <p:xfrm>
          <a:off x="922338" y="964784"/>
          <a:ext cx="7301323" cy="467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4674016" progId="Word.Document.12">
                  <p:embed/>
                </p:oleObj>
              </mc:Choice>
              <mc:Fallback>
                <p:oleObj name="Document" r:id="rId3" imgW="7301323" imgH="4674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64784"/>
                        <a:ext cx="7301323" cy="467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950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FutureValueApplication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42142"/>
              </p:ext>
            </p:extLst>
          </p:nvPr>
        </p:nvGraphicFramePr>
        <p:xfrm>
          <a:off x="922338" y="10668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02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FutureValueApplication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88439"/>
              </p:ext>
            </p:extLst>
          </p:nvPr>
        </p:nvGraphicFramePr>
        <p:xfrm>
          <a:off x="922338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73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FutureValueApplication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89869"/>
              </p:ext>
            </p:extLst>
          </p:nvPr>
        </p:nvGraphicFramePr>
        <p:xfrm>
          <a:off x="922338" y="1108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8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689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FutureValueApplication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59551"/>
              </p:ext>
            </p:extLst>
          </p:nvPr>
        </p:nvGraphicFramePr>
        <p:xfrm>
          <a:off x="922338" y="11049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49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7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FutureValueApplication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29894"/>
              </p:ext>
            </p:extLst>
          </p:nvPr>
        </p:nvGraphicFramePr>
        <p:xfrm>
          <a:off x="922338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05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class for working with dialog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26235"/>
              </p:ext>
            </p:extLst>
          </p:nvPr>
        </p:nvGraphicFramePr>
        <p:xfrm>
          <a:off x="922338" y="1052512"/>
          <a:ext cx="7300912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4891856" progId="Word.Document.12">
                  <p:embed/>
                </p:oleObj>
              </mc:Choice>
              <mc:Fallback>
                <p:oleObj name="Document" r:id="rId3" imgW="7301323" imgH="48918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2512"/>
                        <a:ext cx="7300912" cy="489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894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displays a dialog box </a:t>
            </a:r>
            <a:br>
              <a:rPr lang="en-US" dirty="0"/>
            </a:br>
            <a:r>
              <a:rPr lang="en-US" dirty="0"/>
              <a:t>with an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52133"/>
              </p:ext>
            </p:extLst>
          </p:nvPr>
        </p:nvGraphicFramePr>
        <p:xfrm>
          <a:off x="922338" y="1239556"/>
          <a:ext cx="7301323" cy="417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4170644" progId="Word.Document.12">
                  <p:embed/>
                </p:oleObj>
              </mc:Choice>
              <mc:Fallback>
                <p:oleObj name="Document" r:id="rId3" imgW="7301323" imgH="4170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39556"/>
                        <a:ext cx="7301323" cy="417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09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if an entry has been made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44515"/>
              </p:ext>
            </p:extLst>
          </p:nvPr>
        </p:nvGraphicFramePr>
        <p:xfrm>
          <a:off x="922338" y="11176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176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40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if an entry is a valid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25689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19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Validation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29996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13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GUI that displays 10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0" y="1143000"/>
            <a:ext cx="4230370" cy="3263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147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Validation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27417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98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dialog box that displays three error messages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95" y="1244600"/>
            <a:ext cx="4218305" cy="241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013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validates multiple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26698"/>
              </p:ext>
            </p:extLst>
          </p:nvPr>
        </p:nvGraphicFramePr>
        <p:xfrm>
          <a:off x="922338" y="10668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210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validates multiple entries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50528"/>
              </p:ext>
            </p:extLst>
          </p:nvPr>
        </p:nvGraphicFramePr>
        <p:xfrm>
          <a:off x="922338" y="1066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383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products.xml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665672"/>
              </p:ext>
            </p:extLst>
          </p:nvPr>
        </p:nvGraphicFramePr>
        <p:xfrm>
          <a:off x="922338" y="1066800"/>
          <a:ext cx="73009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3285242" progId="Word.Document.12">
                  <p:embed/>
                </p:oleObj>
              </mc:Choice>
              <mc:Fallback>
                <p:oleObj name="Document" r:id="rId3" imgW="7301323" imgH="3285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28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969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885492"/>
              </p:ext>
            </p:extLst>
          </p:nvPr>
        </p:nvGraphicFramePr>
        <p:xfrm>
          <a:off x="922338" y="1066800"/>
          <a:ext cx="7301323" cy="425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4252379" progId="Word.Document.12">
                  <p:embed/>
                </p:oleObj>
              </mc:Choice>
              <mc:Fallback>
                <p:oleObj name="Document" r:id="rId3" imgW="7301323" imgH="4252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252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172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files for an application that uses FXML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17009"/>
              </p:ext>
            </p:extLst>
          </p:nvPr>
        </p:nvGraphicFramePr>
        <p:xfrm>
          <a:off x="884239" y="1066800"/>
          <a:ext cx="7301323" cy="277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2774308" progId="Word.Document.12">
                  <p:embed/>
                </p:oleObj>
              </mc:Choice>
              <mc:Fallback>
                <p:oleObj name="Document" r:id="rId3" imgW="7301323" imgH="2774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239" y="1066800"/>
                        <a:ext cx="7301323" cy="277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940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the FXML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97518"/>
              </p:ext>
            </p:extLst>
          </p:nvPr>
        </p:nvGraphicFramePr>
        <p:xfrm>
          <a:off x="922338" y="990600"/>
          <a:ext cx="7300912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4471299" progId="Word.Document.12">
                  <p:embed/>
                </p:oleObj>
              </mc:Choice>
              <mc:Fallback>
                <p:oleObj name="Document" r:id="rId3" imgW="7301323" imgH="44712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036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access controls and supply event handlers in the controller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42529"/>
              </p:ext>
            </p:extLst>
          </p:nvPr>
        </p:nvGraphicFramePr>
        <p:xfrm>
          <a:off x="922338" y="12192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2586354" progId="Word.Document.12">
                  <p:embed/>
                </p:oleObj>
              </mc:Choice>
              <mc:Fallback>
                <p:oleObj name="Document" r:id="rId3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130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29609"/>
              </p:ext>
            </p:extLst>
          </p:nvPr>
        </p:nvGraphicFramePr>
        <p:xfrm>
          <a:off x="922338" y="10668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2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GUI APIs for 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2172"/>
              </p:ext>
            </p:extLst>
          </p:nvPr>
        </p:nvGraphicFramePr>
        <p:xfrm>
          <a:off x="922338" y="10668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912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FXML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39818"/>
              </p:ext>
            </p:extLst>
          </p:nvPr>
        </p:nvGraphicFramePr>
        <p:xfrm>
          <a:off x="922338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66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FXML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9395"/>
              </p:ext>
            </p:extLst>
          </p:nvPr>
        </p:nvGraphicFramePr>
        <p:xfrm>
          <a:off x="922338" y="11191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191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127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controller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95408"/>
              </p:ext>
            </p:extLst>
          </p:nvPr>
        </p:nvGraphicFramePr>
        <p:xfrm>
          <a:off x="922338" y="10668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959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controller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24668"/>
              </p:ext>
            </p:extLst>
          </p:nvPr>
        </p:nvGraphicFramePr>
        <p:xfrm>
          <a:off x="922338" y="11287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87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553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application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97391"/>
              </p:ext>
            </p:extLst>
          </p:nvPr>
        </p:nvGraphicFramePr>
        <p:xfrm>
          <a:off x="922338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376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application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44000"/>
              </p:ext>
            </p:extLst>
          </p:nvPr>
        </p:nvGraphicFramePr>
        <p:xfrm>
          <a:off x="922338" y="11303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03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inheritance hierarchy for JavaFX nodes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2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1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 managers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14641"/>
              </p:ext>
            </p:extLst>
          </p:nvPr>
        </p:nvGraphicFramePr>
        <p:xfrm>
          <a:off x="922338" y="1134919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4919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GridPane</a:t>
            </a:r>
            <a:r>
              <a:rPr lang="en-US" dirty="0"/>
              <a:t> and Scene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98830"/>
              </p:ext>
            </p:extLst>
          </p:nvPr>
        </p:nvGraphicFramePr>
        <p:xfrm>
          <a:off x="922338" y="1066800"/>
          <a:ext cx="7301323" cy="207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2073260" progId="Word.Document.12">
                  <p:embed/>
                </p:oleObj>
              </mc:Choice>
              <mc:Fallback>
                <p:oleObj name="Document" r:id="rId3" imgW="7301323" imgH="2073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07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3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class that creates and displays </a:t>
            </a:r>
            <a:br>
              <a:rPr lang="en-US" dirty="0"/>
            </a:br>
            <a:r>
              <a:rPr lang="en-US" dirty="0"/>
              <a:t>an empty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589254"/>
              </p:ext>
            </p:extLst>
          </p:nvPr>
        </p:nvGraphicFramePr>
        <p:xfrm>
          <a:off x="922338" y="12557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557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290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1481</Words>
  <Application>Microsoft Office PowerPoint</Application>
  <PresentationFormat>On-screen Show (4:3)</PresentationFormat>
  <Paragraphs>275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Narrow</vt:lpstr>
      <vt:lpstr>Times New Roman</vt:lpstr>
      <vt:lpstr>Master slides_with_titles_logo</vt:lpstr>
      <vt:lpstr>Document</vt:lpstr>
      <vt:lpstr>Chapter 17</vt:lpstr>
      <vt:lpstr>Objectives</vt:lpstr>
      <vt:lpstr>Objectives (cont.)</vt:lpstr>
      <vt:lpstr>A GUI that displays 10 controls</vt:lpstr>
      <vt:lpstr>Common GUI APIs for Java</vt:lpstr>
      <vt:lpstr>The inheritance hierarchy for JavaFX nodes</vt:lpstr>
      <vt:lpstr>The layout managers</vt:lpstr>
      <vt:lpstr>Constructors of the GridPane and Scene classes</vt:lpstr>
      <vt:lpstr>A class that creates and displays  an empty window</vt:lpstr>
      <vt:lpstr>A class that creates and displays  an empty window (cont.)</vt:lpstr>
      <vt:lpstr>The package for controls</vt:lpstr>
      <vt:lpstr>A method of the GridPane class  for adding controls</vt:lpstr>
      <vt:lpstr>Code that adds four labels to a grid</vt:lpstr>
      <vt:lpstr>The package for working with alignment  and padding</vt:lpstr>
      <vt:lpstr>Code that sets the alignment and padding  for a grid</vt:lpstr>
      <vt:lpstr>The TextField class</vt:lpstr>
      <vt:lpstr>How to create a text field</vt:lpstr>
      <vt:lpstr>Code that adds four text fields to a grid</vt:lpstr>
      <vt:lpstr>The resulting window with four text fields</vt:lpstr>
      <vt:lpstr>The package for working with column widths</vt:lpstr>
      <vt:lpstr>A method of the GridPane class  for getting column constraints</vt:lpstr>
      <vt:lpstr>The Button class</vt:lpstr>
      <vt:lpstr>The HBox class</vt:lpstr>
      <vt:lpstr>Another method of the GridPane class  for adding controls</vt:lpstr>
      <vt:lpstr>The resulting window with the two buttons</vt:lpstr>
      <vt:lpstr>The package for working with events</vt:lpstr>
      <vt:lpstr>How to add an event handler to a button</vt:lpstr>
      <vt:lpstr>How to add an event handler to a button (cont.)</vt:lpstr>
      <vt:lpstr>The GUI for the Future Value application</vt:lpstr>
      <vt:lpstr>The FutureValueApplication class</vt:lpstr>
      <vt:lpstr>The FutureValueApplication class (cont.)</vt:lpstr>
      <vt:lpstr>The FutureValueApplication class (cont.)</vt:lpstr>
      <vt:lpstr>The FutureValueApplication class (cont.)</vt:lpstr>
      <vt:lpstr>The FutureValueApplication class (cont.)</vt:lpstr>
      <vt:lpstr>The class for working with dialog boxes</vt:lpstr>
      <vt:lpstr>Code that displays a dialog box  with an error message</vt:lpstr>
      <vt:lpstr>Code that checks if an entry has been made</vt:lpstr>
      <vt:lpstr>Code that checks if an entry is a valid number</vt:lpstr>
      <vt:lpstr>The code for the Validation class</vt:lpstr>
      <vt:lpstr>The code for the Validation class (cont.)</vt:lpstr>
      <vt:lpstr>A dialog box that displays three error messages</vt:lpstr>
      <vt:lpstr>Code that validates multiple entries</vt:lpstr>
      <vt:lpstr>Code that validates multiple entries (cont.)</vt:lpstr>
      <vt:lpstr>The products.xml document</vt:lpstr>
      <vt:lpstr>Terms</vt:lpstr>
      <vt:lpstr>Three files for an application that uses FXML</vt:lpstr>
      <vt:lpstr>How to code the FXML file</vt:lpstr>
      <vt:lpstr>How to access controls and supply event handlers in the controller class</vt:lpstr>
      <vt:lpstr>The FXML file</vt:lpstr>
      <vt:lpstr>The FXML file (cont.)</vt:lpstr>
      <vt:lpstr>The FXML file (cont.)</vt:lpstr>
      <vt:lpstr>The controller class</vt:lpstr>
      <vt:lpstr>The controller class (cont.)</vt:lpstr>
      <vt:lpstr>The application class</vt:lpstr>
      <vt:lpstr>The application class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14</cp:revision>
  <cp:lastPrinted>2016-01-14T23:03:16Z</cp:lastPrinted>
  <dcterms:created xsi:type="dcterms:W3CDTF">2016-10-24T17:55:21Z</dcterms:created>
  <dcterms:modified xsi:type="dcterms:W3CDTF">2017-06-13T23:30:32Z</dcterms:modified>
</cp:coreProperties>
</file>