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47784"/>
              </p:ext>
            </p:extLst>
          </p:nvPr>
        </p:nvGraphicFramePr>
        <p:xfrm>
          <a:off x="927100" y="1600200"/>
          <a:ext cx="7409006" cy="242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409006" imgH="2420723" progId="Word.Document.12">
                  <p:embed/>
                </p:oleObj>
              </mc:Choice>
              <mc:Fallback>
                <p:oleObj name="Document" r:id="rId3" imgW="7409006" imgH="2420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600200"/>
                        <a:ext cx="7409006" cy="2420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creates and displays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67203"/>
              </p:ext>
            </p:extLst>
          </p:nvPr>
        </p:nvGraphicFramePr>
        <p:xfrm>
          <a:off x="922338" y="10668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56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creates and displays a frame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693104"/>
              </p:ext>
            </p:extLst>
          </p:nvPr>
        </p:nvGraphicFramePr>
        <p:xfrm>
          <a:off x="922338" y="1082383"/>
          <a:ext cx="7301323" cy="4023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4023017" progId="Word.Document.12">
                  <p:embed/>
                </p:oleObj>
              </mc:Choice>
              <mc:Fallback>
                <p:oleObj name="Document" r:id="rId3" imgW="7301323" imgH="4023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82383"/>
                        <a:ext cx="7301323" cy="4023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22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Metal look and feel on Windows 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8-04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09" y="1219200"/>
            <a:ext cx="3792921" cy="2286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09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sets the look and feel the same </a:t>
            </a:r>
            <a:br>
              <a:rPr lang="en-US" dirty="0"/>
            </a:br>
            <a:r>
              <a:rPr lang="en-US" dirty="0"/>
              <a:t>as the current operating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989011"/>
              </p:ext>
            </p:extLst>
          </p:nvPr>
        </p:nvGraphicFramePr>
        <p:xfrm>
          <a:off x="922338" y="12954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8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Windows 10 look and feel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8-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219200"/>
            <a:ext cx="4064000" cy="2438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546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of the </a:t>
            </a:r>
            <a:r>
              <a:rPr lang="en-US" dirty="0" err="1"/>
              <a:t>JFrame</a:t>
            </a:r>
            <a:r>
              <a:rPr lang="en-US" dirty="0"/>
              <a:t> and </a:t>
            </a:r>
            <a:r>
              <a:rPr lang="en-US" dirty="0" err="1"/>
              <a:t>JPanel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20459"/>
              </p:ext>
            </p:extLst>
          </p:nvPr>
        </p:nvGraphicFramePr>
        <p:xfrm>
          <a:off x="922338" y="1066800"/>
          <a:ext cx="7301323" cy="288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2886289" progId="Word.Document.12">
                  <p:embed/>
                </p:oleObj>
              </mc:Choice>
              <mc:Fallback>
                <p:oleObj name="Document" r:id="rId3" imgW="7301323" imgH="2886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886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87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a panel to a frame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88969"/>
              </p:ext>
            </p:extLst>
          </p:nvPr>
        </p:nvGraphicFramePr>
        <p:xfrm>
          <a:off x="914400" y="1041244"/>
          <a:ext cx="7301323" cy="391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3911756" progId="Word.Document.12">
                  <p:embed/>
                </p:oleObj>
              </mc:Choice>
              <mc:Fallback>
                <p:oleObj name="Document" r:id="rId3" imgW="7301323" imgH="391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41244"/>
                        <a:ext cx="7301323" cy="391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05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that contains the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03887"/>
              </p:ext>
            </p:extLst>
          </p:nvPr>
        </p:nvGraphicFramePr>
        <p:xfrm>
          <a:off x="922338" y="1066800"/>
          <a:ext cx="7301323" cy="115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1154011" progId="Word.Document.12">
                  <p:embed/>
                </p:oleObj>
              </mc:Choice>
              <mc:Fallback>
                <p:oleObj name="Document" r:id="rId3" imgW="7301323" imgH="11540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154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53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an action listener to a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21462"/>
              </p:ext>
            </p:extLst>
          </p:nvPr>
        </p:nvGraphicFramePr>
        <p:xfrm>
          <a:off x="922338" y="1060450"/>
          <a:ext cx="7300912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4426651" progId="Word.Document.12">
                  <p:embed/>
                </p:oleObj>
              </mc:Choice>
              <mc:Fallback>
                <p:oleObj name="Document" r:id="rId3" imgW="7301323" imgH="44266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0450"/>
                        <a:ext cx="7300912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2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an action listener to a button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3834"/>
              </p:ext>
            </p:extLst>
          </p:nvPr>
        </p:nvGraphicFramePr>
        <p:xfrm>
          <a:off x="922338" y="1066800"/>
          <a:ext cx="73009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1179576" progId="Word.Document.12">
                  <p:embed/>
                </p:oleObj>
              </mc:Choice>
              <mc:Fallback>
                <p:oleObj name="Document" r:id="rId3" imgW="7301323" imgH="117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04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67893"/>
              </p:ext>
            </p:extLst>
          </p:nvPr>
        </p:nvGraphicFramePr>
        <p:xfrm>
          <a:off x="922338" y="990600"/>
          <a:ext cx="7301323" cy="422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4229695" progId="Word.Document.12">
                  <p:embed/>
                </p:oleObj>
              </mc:Choice>
              <mc:Fallback>
                <p:oleObj name="Document" r:id="rId3" imgW="7301323" imgH="422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22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JLabel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05099"/>
              </p:ext>
            </p:extLst>
          </p:nvPr>
        </p:nvGraphicFramePr>
        <p:xfrm>
          <a:off x="914400" y="1066800"/>
          <a:ext cx="7301323" cy="180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1808611" progId="Word.Document.12">
                  <p:embed/>
                </p:oleObj>
              </mc:Choice>
              <mc:Fallback>
                <p:oleObj name="Document" r:id="rId3" imgW="7301323" imgH="18086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80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98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JLabel</a:t>
            </a:r>
            <a:r>
              <a:rPr lang="en-US" dirty="0"/>
              <a:t> and add it to a container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7366"/>
              </p:ext>
            </p:extLst>
          </p:nvPr>
        </p:nvGraphicFramePr>
        <p:xfrm>
          <a:off x="922338" y="10668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54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four labels to a panel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6830"/>
              </p:ext>
            </p:extLst>
          </p:nvPr>
        </p:nvGraphicFramePr>
        <p:xfrm>
          <a:off x="922338" y="1041470"/>
          <a:ext cx="7301323" cy="39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3987730" progId="Word.Document.12">
                  <p:embed/>
                </p:oleObj>
              </mc:Choice>
              <mc:Fallback>
                <p:oleObj name="Document" r:id="rId3" imgW="7301323" imgH="3987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1470"/>
                        <a:ext cx="7301323" cy="398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9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JTextField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50785"/>
              </p:ext>
            </p:extLst>
          </p:nvPr>
        </p:nvGraphicFramePr>
        <p:xfrm>
          <a:off x="922338" y="1066800"/>
          <a:ext cx="7301323" cy="303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3034276" progId="Word.Document.12">
                  <p:embed/>
                </p:oleObj>
              </mc:Choice>
              <mc:Fallback>
                <p:oleObj name="Document" r:id="rId3" imgW="7301323" imgH="30342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034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85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 text box </a:t>
            </a:r>
            <a:br>
              <a:rPr lang="en-US" dirty="0"/>
            </a:br>
            <a:r>
              <a:rPr lang="en-US" dirty="0"/>
              <a:t>for approximately 20 characters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98110"/>
              </p:ext>
            </p:extLst>
          </p:nvPr>
        </p:nvGraphicFramePr>
        <p:xfrm>
          <a:off x="922338" y="1249363"/>
          <a:ext cx="7300912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3628024" progId="Word.Document.12">
                  <p:embed/>
                </p:oleObj>
              </mc:Choice>
              <mc:Fallback>
                <p:oleObj name="Document" r:id="rId3" imgW="7301323" imgH="36280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9363"/>
                        <a:ext cx="7300912" cy="362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94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two labels and two text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9885"/>
              </p:ext>
            </p:extLst>
          </p:nvPr>
        </p:nvGraphicFramePr>
        <p:xfrm>
          <a:off x="922338" y="1066800"/>
          <a:ext cx="7301323" cy="354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543769" progId="Word.Document.12">
                  <p:embed/>
                </p:oleObj>
              </mc:Choice>
              <mc:Fallback>
                <p:oleObj name="Document" r:id="rId3" imgW="7301323" imgH="3543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54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22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that contains the layout managers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82140"/>
              </p:ext>
            </p:extLst>
          </p:nvPr>
        </p:nvGraphicFramePr>
        <p:xfrm>
          <a:off x="922338" y="1066800"/>
          <a:ext cx="7300912" cy="45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542592" progId="Word.Document.12">
                  <p:embed/>
                </p:oleObj>
              </mc:Choice>
              <mc:Fallback>
                <p:oleObj name="Document" r:id="rId3" imgW="7301323" imgH="45425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54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63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constructor of the </a:t>
            </a:r>
            <a:r>
              <a:rPr lang="en-US" dirty="0" err="1"/>
              <a:t>FlowLayout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539702"/>
              </p:ext>
            </p:extLst>
          </p:nvPr>
        </p:nvGraphicFramePr>
        <p:xfrm>
          <a:off x="922338" y="1066800"/>
          <a:ext cx="7300912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2623080" progId="Word.Document.12">
                  <p:embed/>
                </p:oleObj>
              </mc:Choice>
              <mc:Fallback>
                <p:oleObj name="Document" r:id="rId3" imgW="7301323" imgH="2623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62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77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FlowLayout</a:t>
            </a:r>
            <a:r>
              <a:rPr lang="en-US" dirty="0"/>
              <a:t> when all components fit on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56680"/>
              </p:ext>
            </p:extLst>
          </p:nvPr>
        </p:nvGraphicFramePr>
        <p:xfrm>
          <a:off x="914400" y="1066800"/>
          <a:ext cx="7301323" cy="324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3246715" progId="Word.Document.12">
                  <p:embed/>
                </p:oleObj>
              </mc:Choice>
              <mc:Fallback>
                <p:oleObj name="Document" r:id="rId3" imgW="7301323" imgH="32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4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34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method of the </a:t>
            </a:r>
            <a:r>
              <a:rPr lang="en-US" dirty="0" err="1"/>
              <a:t>BorderLayout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904"/>
              </p:ext>
            </p:extLst>
          </p:nvPr>
        </p:nvGraphicFramePr>
        <p:xfrm>
          <a:off x="922338" y="1066800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36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94705"/>
              </p:ext>
            </p:extLst>
          </p:nvPr>
        </p:nvGraphicFramePr>
        <p:xfrm>
          <a:off x="922338" y="992188"/>
          <a:ext cx="7301323" cy="504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5042363" progId="Word.Document.12">
                  <p:embed/>
                </p:oleObj>
              </mc:Choice>
              <mc:Fallback>
                <p:oleObj name="Document" r:id="rId3" imgW="7301323" imgH="5042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2188"/>
                        <a:ext cx="7301323" cy="504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688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resulting </a:t>
            </a:r>
            <a:r>
              <a:rPr lang="en-US" dirty="0" err="1"/>
              <a:t>BorderLayout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8-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206500"/>
            <a:ext cx="3937000" cy="2755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689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GridBagConstraints</a:t>
            </a:r>
            <a:r>
              <a:rPr lang="en-US" dirty="0"/>
              <a:t> fields for controlling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50109"/>
              </p:ext>
            </p:extLst>
          </p:nvPr>
        </p:nvGraphicFramePr>
        <p:xfrm>
          <a:off x="922338" y="10668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1532081" progId="Word.Document.12">
                  <p:embed/>
                </p:oleObj>
              </mc:Choice>
              <mc:Fallback>
                <p:oleObj name="Document" r:id="rId3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11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a </a:t>
            </a:r>
            <a:r>
              <a:rPr lang="en-US" dirty="0" err="1"/>
              <a:t>GridBagConstraints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to control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9057"/>
              </p:ext>
            </p:extLst>
          </p:nvPr>
        </p:nvGraphicFramePr>
        <p:xfrm>
          <a:off x="922338" y="12557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557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2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a </a:t>
            </a:r>
            <a:r>
              <a:rPr lang="en-US" dirty="0" err="1"/>
              <a:t>GridBagConstraints</a:t>
            </a:r>
            <a:r>
              <a:rPr lang="en-US" dirty="0"/>
              <a:t> object </a:t>
            </a:r>
            <a:br>
              <a:rPr lang="en-US" dirty="0"/>
            </a:br>
            <a:r>
              <a:rPr lang="en-US" dirty="0"/>
              <a:t>to control layout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53066"/>
              </p:ext>
            </p:extLst>
          </p:nvPr>
        </p:nvGraphicFramePr>
        <p:xfrm>
          <a:off x="922338" y="1219200"/>
          <a:ext cx="7301323" cy="413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4135717" progId="Word.Document.12">
                  <p:embed/>
                </p:oleObj>
              </mc:Choice>
              <mc:Fallback>
                <p:oleObj name="Document" r:id="rId3" imgW="7301323" imgH="4135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4135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71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err="1"/>
              <a:t>GridBagConstraints</a:t>
            </a:r>
            <a:r>
              <a:rPr lang="en-US" dirty="0"/>
              <a:t> fields for controlling padding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05766"/>
              </p:ext>
            </p:extLst>
          </p:nvPr>
        </p:nvGraphicFramePr>
        <p:xfrm>
          <a:off x="922338" y="1066800"/>
          <a:ext cx="7301323" cy="176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1766844" progId="Word.Document.12">
                  <p:embed/>
                </p:oleObj>
              </mc:Choice>
              <mc:Fallback>
                <p:oleObj name="Document" r:id="rId3" imgW="7301323" imgH="1766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766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582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insets to add padding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84615"/>
              </p:ext>
            </p:extLst>
          </p:nvPr>
        </p:nvGraphicFramePr>
        <p:xfrm>
          <a:off x="914400" y="1039813"/>
          <a:ext cx="7297738" cy="505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5075849" progId="Word.Document.12">
                  <p:embed/>
                </p:oleObj>
              </mc:Choice>
              <mc:Fallback>
                <p:oleObj name="Document" r:id="rId3" imgW="7301323" imgH="5075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39813"/>
                        <a:ext cx="7297738" cy="505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4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common problem after horizontal resizing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51039"/>
              </p:ext>
            </p:extLst>
          </p:nvPr>
        </p:nvGraphicFramePr>
        <p:xfrm>
          <a:off x="922338" y="990600"/>
          <a:ext cx="7301323" cy="40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4097550" progId="Word.Document.12">
                  <p:embed/>
                </p:oleObj>
              </mc:Choice>
              <mc:Fallback>
                <p:oleObj name="Document" r:id="rId3" imgW="7301323" imgH="4097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0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72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sets the preferred and maximum sizes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15702"/>
              </p:ext>
            </p:extLst>
          </p:nvPr>
        </p:nvGraphicFramePr>
        <p:xfrm>
          <a:off x="922338" y="1066800"/>
          <a:ext cx="7301323" cy="447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4477060" progId="Word.Document.12">
                  <p:embed/>
                </p:oleObj>
              </mc:Choice>
              <mc:Fallback>
                <p:oleObj name="Document" r:id="rId3" imgW="7301323" imgH="44770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47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96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ways to fix this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272802"/>
              </p:ext>
            </p:extLst>
          </p:nvPr>
        </p:nvGraphicFramePr>
        <p:xfrm>
          <a:off x="914400" y="1117285"/>
          <a:ext cx="7301323" cy="215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2159315" progId="Word.Document.12">
                  <p:embed/>
                </p:oleObj>
              </mc:Choice>
              <mc:Fallback>
                <p:oleObj name="Document" r:id="rId3" imgW="7301323" imgH="21593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7285"/>
                        <a:ext cx="7301323" cy="215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991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Calculator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8-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10" y="1219199"/>
            <a:ext cx="3717290" cy="21028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06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56775"/>
              </p:ext>
            </p:extLst>
          </p:nvPr>
        </p:nvGraphicFramePr>
        <p:xfrm>
          <a:off x="914400" y="1181092"/>
          <a:ext cx="7301323" cy="102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1028708" progId="Word.Document.12">
                  <p:embed/>
                </p:oleObj>
              </mc:Choice>
              <mc:Fallback>
                <p:oleObj name="Document" r:id="rId3" imgW="7301323" imgH="1028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1092"/>
                        <a:ext cx="7301323" cy="102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52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54927"/>
              </p:ext>
            </p:extLst>
          </p:nvPr>
        </p:nvGraphicFramePr>
        <p:xfrm>
          <a:off x="922338" y="114935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935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457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703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185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3344"/>
              </p:ext>
            </p:extLst>
          </p:nvPr>
        </p:nvGraphicFramePr>
        <p:xfrm>
          <a:off x="922338" y="11430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31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93857"/>
              </p:ext>
            </p:extLst>
          </p:nvPr>
        </p:nvGraphicFramePr>
        <p:xfrm>
          <a:off x="922338" y="11430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870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36570"/>
              </p:ext>
            </p:extLst>
          </p:nvPr>
        </p:nvGraphicFramePr>
        <p:xfrm>
          <a:off x="928688" y="1152525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52525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884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416064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3" imgW="7301323" imgH="4952347" progId="Word.Document.12">
                  <p:embed/>
                </p:oleObj>
              </mc:Choice>
              <mc:Fallback>
                <p:oleObj name="Document" r:id="rId3" imgW="7301323" imgH="4952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615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FutureValueFrame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49069"/>
              </p:ext>
            </p:extLst>
          </p:nvPr>
        </p:nvGraphicFramePr>
        <p:xfrm>
          <a:off x="922338" y="1143000"/>
          <a:ext cx="7300912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3" imgW="7301323" imgH="3799416" progId="Word.Document.12">
                  <p:embed/>
                </p:oleObj>
              </mc:Choice>
              <mc:Fallback>
                <p:oleObj name="Document" r:id="rId3" imgW="7301323" imgH="3799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79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17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showMessageDialog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JOptionPane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378016"/>
              </p:ext>
            </p:extLst>
          </p:nvPr>
        </p:nvGraphicFramePr>
        <p:xfrm>
          <a:off x="922338" y="1201079"/>
          <a:ext cx="7301323" cy="4590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301323" imgH="4590121" progId="Word.Document.12">
                  <p:embed/>
                </p:oleObj>
              </mc:Choice>
              <mc:Fallback>
                <p:oleObj name="Document" r:id="rId3" imgW="7301323" imgH="4590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01079"/>
                        <a:ext cx="7301323" cy="4590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111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error message in a </a:t>
            </a:r>
            <a:r>
              <a:rPr lang="en-US" dirty="0" err="1"/>
              <a:t>JOptionPane</a:t>
            </a:r>
            <a:r>
              <a:rPr lang="en-US" dirty="0"/>
              <a:t>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70192"/>
              </p:ext>
            </p:extLst>
          </p:nvPr>
        </p:nvGraphicFramePr>
        <p:xfrm>
          <a:off x="922338" y="1066800"/>
          <a:ext cx="7301323" cy="37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3" imgW="7301323" imgH="3713360" progId="Word.Document.12">
                  <p:embed/>
                </p:oleObj>
              </mc:Choice>
              <mc:Fallback>
                <p:oleObj name="Document" r:id="rId3" imgW="7301323" imgH="3713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71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13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if an entry has been made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532342"/>
              </p:ext>
            </p:extLst>
          </p:nvPr>
        </p:nvGraphicFramePr>
        <p:xfrm>
          <a:off x="922338" y="11144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44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3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Swing GUI that displays 10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8-04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57300"/>
            <a:ext cx="4508500" cy="2705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865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checks if an entry is a valid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81947"/>
              </p:ext>
            </p:extLst>
          </p:nvPr>
        </p:nvGraphicFramePr>
        <p:xfrm>
          <a:off x="922338" y="10318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18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986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Validation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00038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085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Validation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40427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512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validation dialog box with three error messages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65" y="1143000"/>
            <a:ext cx="3759057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5179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validates multiple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34725"/>
              </p:ext>
            </p:extLst>
          </p:nvPr>
        </p:nvGraphicFramePr>
        <p:xfrm>
          <a:off x="922338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3" imgW="7301323" imgH="4151920" progId="Word.Document.12">
                  <p:embed/>
                </p:oleObj>
              </mc:Choice>
              <mc:Fallback>
                <p:oleObj name="Document" r:id="rId3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142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validates multiple entries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60754"/>
              </p:ext>
            </p:extLst>
          </p:nvPr>
        </p:nvGraphicFramePr>
        <p:xfrm>
          <a:off x="922338" y="11144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44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1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GUI libraries for 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11122"/>
              </p:ext>
            </p:extLst>
          </p:nvPr>
        </p:nvGraphicFramePr>
        <p:xfrm>
          <a:off x="922338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09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Swing inheritance 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20-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3691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3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for most AWT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41186"/>
              </p:ext>
            </p:extLst>
          </p:nvPr>
        </p:nvGraphicFramePr>
        <p:xfrm>
          <a:off x="922338" y="1031848"/>
          <a:ext cx="7301323" cy="475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4759352" progId="Word.Document.12">
                  <p:embed/>
                </p:oleObj>
              </mc:Choice>
              <mc:Fallback>
                <p:oleObj name="Document" r:id="rId3" imgW="7301323" imgH="4759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1848"/>
                        <a:ext cx="7301323" cy="4759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16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JFrame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84618"/>
              </p:ext>
            </p:extLst>
          </p:nvPr>
        </p:nvGraphicFramePr>
        <p:xfrm>
          <a:off x="922338" y="11333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1838497" progId="Word.Document.12">
                  <p:embed/>
                </p:oleObj>
              </mc:Choice>
              <mc:Fallback>
                <p:oleObj name="Document" r:id="rId3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33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3600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1511</Words>
  <Application>Microsoft Office PowerPoint</Application>
  <PresentationFormat>On-screen Show (4:3)</PresentationFormat>
  <Paragraphs>221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18</vt:lpstr>
      <vt:lpstr>Objectives</vt:lpstr>
      <vt:lpstr>Objectives (cont.)</vt:lpstr>
      <vt:lpstr>Objectives (cont.)</vt:lpstr>
      <vt:lpstr>A Swing GUI that displays 10 controls</vt:lpstr>
      <vt:lpstr>Common GUI libraries for Java</vt:lpstr>
      <vt:lpstr>The Swing inheritance hierarchy</vt:lpstr>
      <vt:lpstr>The package for most AWT classes</vt:lpstr>
      <vt:lpstr>Common methods of the JFrame class</vt:lpstr>
      <vt:lpstr>A class that creates and displays a frame</vt:lpstr>
      <vt:lpstr>A class that creates and displays a frame (cont.)</vt:lpstr>
      <vt:lpstr>The Metal look and feel on Windows 10</vt:lpstr>
      <vt:lpstr>Code that sets the look and feel the same  as the current operating system</vt:lpstr>
      <vt:lpstr>The Windows 10 look and feel</vt:lpstr>
      <vt:lpstr>A method of the JFrame and JPanel classes</vt:lpstr>
      <vt:lpstr>Code that adds a panel to a frame</vt:lpstr>
      <vt:lpstr>The package that contains the events</vt:lpstr>
      <vt:lpstr>How to add an action listener to a button</vt:lpstr>
      <vt:lpstr>How to add an action listener to a button (cont.)</vt:lpstr>
      <vt:lpstr>The JLabel class</vt:lpstr>
      <vt:lpstr>How to create a JLabel and add it to a container</vt:lpstr>
      <vt:lpstr>Code that adds four labels to a panel</vt:lpstr>
      <vt:lpstr>The JTextField class</vt:lpstr>
      <vt:lpstr>How to create a text box  for approximately 20 characters</vt:lpstr>
      <vt:lpstr>Code that adds two labels and two text fields</vt:lpstr>
      <vt:lpstr>The package that contains the layout managers</vt:lpstr>
      <vt:lpstr>A common constructor of the FlowLayout class</vt:lpstr>
      <vt:lpstr>FlowLayout when all components fit on one line</vt:lpstr>
      <vt:lpstr>A common method of the BorderLayout class</vt:lpstr>
      <vt:lpstr>The resulting BorderLayout</vt:lpstr>
      <vt:lpstr>GridBagConstraints fields for controlling layout</vt:lpstr>
      <vt:lpstr>Code that uses a GridBagConstraints object  to control layout</vt:lpstr>
      <vt:lpstr>Code that uses a GridBagConstraints object  to control layout (cont.)</vt:lpstr>
      <vt:lpstr>GridBagConstraints fields for controlling padding</vt:lpstr>
      <vt:lpstr>How to use insets to add padding</vt:lpstr>
      <vt:lpstr>A common problem after horizontal resizing</vt:lpstr>
      <vt:lpstr>Code that sets the preferred and maximum sizes</vt:lpstr>
      <vt:lpstr>Three ways to fix this problem</vt:lpstr>
      <vt:lpstr>The Future Value Calculator form</vt:lpstr>
      <vt:lpstr>The FutureValueFrame class</vt:lpstr>
      <vt:lpstr>The FutureValueFrame class (cont.)</vt:lpstr>
      <vt:lpstr>The FutureValueFrame class (cont.)</vt:lpstr>
      <vt:lpstr>The FutureValueFrame class (cont.)</vt:lpstr>
      <vt:lpstr>The FutureValueFrame class (cont.)</vt:lpstr>
      <vt:lpstr>The FutureValueFrame class (cont.)</vt:lpstr>
      <vt:lpstr>The FutureValueFrame class (cont.)</vt:lpstr>
      <vt:lpstr>The showMessageDialog() method  of the JOptionPane class</vt:lpstr>
      <vt:lpstr>An error message in a JOptionPane dialog box</vt:lpstr>
      <vt:lpstr>Code that checks if an entry has been made</vt:lpstr>
      <vt:lpstr>Code that checks if an entry is a valid number</vt:lpstr>
      <vt:lpstr>The code for the Validation class</vt:lpstr>
      <vt:lpstr>The code for the Validation class (cont.)</vt:lpstr>
      <vt:lpstr>A validation dialog box with three error messages</vt:lpstr>
      <vt:lpstr>Code that validates multiple entries</vt:lpstr>
      <vt:lpstr>Code that validates multiple entries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15</cp:revision>
  <cp:lastPrinted>2016-01-14T23:03:16Z</cp:lastPrinted>
  <dcterms:created xsi:type="dcterms:W3CDTF">2016-10-24T17:55:21Z</dcterms:created>
  <dcterms:modified xsi:type="dcterms:W3CDTF">2017-06-13T23:30:10Z</dcterms:modified>
</cp:coreProperties>
</file>