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28"/>
  </p:notesMasterIdLst>
  <p:handoutMasterIdLst>
    <p:handoutMasterId r:id="rId29"/>
  </p:handout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52" autoAdjust="0"/>
  </p:normalViewPr>
  <p:slideViewPr>
    <p:cSldViewPr>
      <p:cViewPr varScale="1">
        <p:scale>
          <a:sx n="97" d="100"/>
          <a:sy n="97" d="100"/>
        </p:scale>
        <p:origin x="69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6/13/2017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1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3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5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26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2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20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8675839"/>
              </p:ext>
            </p:extLst>
          </p:nvPr>
        </p:nvGraphicFramePr>
        <p:xfrm>
          <a:off x="921338" y="1600200"/>
          <a:ext cx="7301323" cy="2484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Document" r:id="rId3" imgW="7301323" imgH="2484455" progId="Word.Document.12">
                  <p:embed/>
                </p:oleObj>
              </mc:Choice>
              <mc:Fallback>
                <p:oleObj name="Document" r:id="rId3" imgW="7301323" imgH="24844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1338" y="1600200"/>
                        <a:ext cx="7301323" cy="2484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SELECT statement that gets all columns </a:t>
            </a:r>
            <a:br>
              <a:rPr lang="en-US" dirty="0"/>
            </a:br>
            <a:r>
              <a:rPr lang="en-US" dirty="0"/>
              <a:t>and rows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3189788"/>
              </p:ext>
            </p:extLst>
          </p:nvPr>
        </p:nvGraphicFramePr>
        <p:xfrm>
          <a:off x="922338" y="1247775"/>
          <a:ext cx="7300912" cy="362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Document" r:id="rId3" imgW="7301323" imgH="3629825" progId="Word.Document.12">
                  <p:embed/>
                </p:oleObj>
              </mc:Choice>
              <mc:Fallback>
                <p:oleObj name="Document" r:id="rId3" imgW="7301323" imgH="36298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247775"/>
                        <a:ext cx="7300912" cy="3629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0606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SELECT statement that gets selected columns </a:t>
            </a:r>
            <a:br>
              <a:rPr lang="en-US" dirty="0"/>
            </a:br>
            <a:r>
              <a:rPr lang="en-US" dirty="0"/>
              <a:t>and rows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7137151"/>
              </p:ext>
            </p:extLst>
          </p:nvPr>
        </p:nvGraphicFramePr>
        <p:xfrm>
          <a:off x="922338" y="1219200"/>
          <a:ext cx="7300912" cy="286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Document" r:id="rId3" imgW="7301323" imgH="2864325" progId="Word.Document.12">
                  <p:embed/>
                </p:oleObj>
              </mc:Choice>
              <mc:Fallback>
                <p:oleObj name="Document" r:id="rId3" imgW="7301323" imgH="28643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219200"/>
                        <a:ext cx="7300912" cy="2863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4628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SELECT syntax for joining two tables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9538418"/>
              </p:ext>
            </p:extLst>
          </p:nvPr>
        </p:nvGraphicFramePr>
        <p:xfrm>
          <a:off x="922338" y="1066800"/>
          <a:ext cx="7301323" cy="1687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Document" r:id="rId3" imgW="7301323" imgH="1687989" progId="Word.Document.12">
                  <p:embed/>
                </p:oleObj>
              </mc:Choice>
              <mc:Fallback>
                <p:oleObj name="Document" r:id="rId3" imgW="7301323" imgH="16879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1323" cy="16879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5333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SELECT statement </a:t>
            </a:r>
            <a:br>
              <a:rPr lang="en-US" dirty="0"/>
            </a:br>
            <a:r>
              <a:rPr lang="en-US" dirty="0"/>
              <a:t>that doesn’t use table aliases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5370488"/>
              </p:ext>
            </p:extLst>
          </p:nvPr>
        </p:nvGraphicFramePr>
        <p:xfrm>
          <a:off x="925513" y="1246188"/>
          <a:ext cx="7251700" cy="299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Document" r:id="rId3" imgW="7301323" imgH="3018433" progId="Word.Document.12">
                  <p:embed/>
                </p:oleObj>
              </mc:Choice>
              <mc:Fallback>
                <p:oleObj name="Document" r:id="rId3" imgW="7301323" imgH="301843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5513" y="1246188"/>
                        <a:ext cx="7251700" cy="299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8313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SELECT statement that uses table aliases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7896057"/>
              </p:ext>
            </p:extLst>
          </p:nvPr>
        </p:nvGraphicFramePr>
        <p:xfrm>
          <a:off x="922338" y="1066800"/>
          <a:ext cx="7300912" cy="308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Document" r:id="rId3" imgW="7301323" imgH="3083605" progId="Word.Document.12">
                  <p:embed/>
                </p:oleObj>
              </mc:Choice>
              <mc:Fallback>
                <p:oleObj name="Document" r:id="rId3" imgW="7301323" imgH="308360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308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9909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work with aliases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6918953"/>
              </p:ext>
            </p:extLst>
          </p:nvPr>
        </p:nvGraphicFramePr>
        <p:xfrm>
          <a:off x="922338" y="1066800"/>
          <a:ext cx="7301323" cy="2912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Document" r:id="rId3" imgW="7301323" imgH="2912573" progId="Word.Document.12">
                  <p:embed/>
                </p:oleObj>
              </mc:Choice>
              <mc:Fallback>
                <p:oleObj name="Document" r:id="rId3" imgW="7301323" imgH="29125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1323" cy="29125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4157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add rows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9535266"/>
              </p:ext>
            </p:extLst>
          </p:nvPr>
        </p:nvGraphicFramePr>
        <p:xfrm>
          <a:off x="922338" y="1056668"/>
          <a:ext cx="7301323" cy="29057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Document" r:id="rId3" imgW="7301323" imgH="2905732" progId="Word.Document.12">
                  <p:embed/>
                </p:oleObj>
              </mc:Choice>
              <mc:Fallback>
                <p:oleObj name="Document" r:id="rId3" imgW="7301323" imgH="29057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56668"/>
                        <a:ext cx="7301323" cy="29057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6787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update rows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1835128"/>
              </p:ext>
            </p:extLst>
          </p:nvPr>
        </p:nvGraphicFramePr>
        <p:xfrm>
          <a:off x="922338" y="1050379"/>
          <a:ext cx="7301323" cy="3826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Document" r:id="rId3" imgW="7301323" imgH="3826421" progId="Word.Document.12">
                  <p:embed/>
                </p:oleObj>
              </mc:Choice>
              <mc:Fallback>
                <p:oleObj name="Document" r:id="rId3" imgW="7301323" imgH="382642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50379"/>
                        <a:ext cx="7301323" cy="38264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0458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delete rows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997843"/>
              </p:ext>
            </p:extLst>
          </p:nvPr>
        </p:nvGraphicFramePr>
        <p:xfrm>
          <a:off x="922338" y="1032862"/>
          <a:ext cx="7301323" cy="315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Document" r:id="rId3" imgW="7301323" imgH="3158138" progId="Word.Document.12">
                  <p:embed/>
                </p:oleObj>
              </mc:Choice>
              <mc:Fallback>
                <p:oleObj name="Document" r:id="rId3" imgW="7301323" imgH="31581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32862"/>
                        <a:ext cx="7301323" cy="3158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9055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SQLite is…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708466"/>
              </p:ext>
            </p:extLst>
          </p:nvPr>
        </p:nvGraphicFramePr>
        <p:xfrm>
          <a:off x="922338" y="1066800"/>
          <a:ext cx="7301323" cy="4751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Document" r:id="rId3" imgW="7301323" imgH="4751070" progId="Word.Document.12">
                  <p:embed/>
                </p:oleObj>
              </mc:Choice>
              <mc:Fallback>
                <p:oleObj name="Document" r:id="rId3" imgW="7301323" imgH="475107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1323" cy="4751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7535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8038068"/>
              </p:ext>
            </p:extLst>
          </p:nvPr>
        </p:nvGraphicFramePr>
        <p:xfrm>
          <a:off x="922338" y="990600"/>
          <a:ext cx="7301323" cy="2248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Document" r:id="rId3" imgW="7301323" imgH="2248252" progId="Word.Document.12">
                  <p:embed/>
                </p:oleObj>
              </mc:Choice>
              <mc:Fallback>
                <p:oleObj name="Document" r:id="rId3" imgW="7301323" imgH="224825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990600"/>
                        <a:ext cx="7301323" cy="22482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3648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Data types supported by SQLite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3292055"/>
              </p:ext>
            </p:extLst>
          </p:nvPr>
        </p:nvGraphicFramePr>
        <p:xfrm>
          <a:off x="922338" y="1112837"/>
          <a:ext cx="7300912" cy="140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Document" r:id="rId3" imgW="7301323" imgH="1402097" progId="Word.Document.12">
                  <p:embed/>
                </p:oleObj>
              </mc:Choice>
              <mc:Fallback>
                <p:oleObj name="Document" r:id="rId3" imgW="7301323" imgH="140209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112837"/>
                        <a:ext cx="7300912" cy="1401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5888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SQLite Manager after using Browse &amp; Search </a:t>
            </a:r>
            <a:br>
              <a:rPr lang="en-US" dirty="0"/>
            </a:br>
            <a:r>
              <a:rPr lang="en-US" dirty="0"/>
              <a:t>to view a table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95400"/>
            <a:ext cx="7315200" cy="46265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4135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connect to a SQLite database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0089135"/>
              </p:ext>
            </p:extLst>
          </p:nvPr>
        </p:nvGraphicFramePr>
        <p:xfrm>
          <a:off x="922338" y="1066800"/>
          <a:ext cx="7301323" cy="3691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Document" r:id="rId3" imgW="7301323" imgH="3691036" progId="Word.Document.12">
                  <p:embed/>
                </p:oleObj>
              </mc:Choice>
              <mc:Fallback>
                <p:oleObj name="Document" r:id="rId3" imgW="7301323" imgH="36910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1323" cy="36910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67120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Execute SQL tab after a SQL statement </a:t>
            </a:r>
            <a:br>
              <a:rPr lang="en-US" dirty="0"/>
            </a:br>
            <a:r>
              <a:rPr lang="en-US" dirty="0"/>
              <a:t>has been executed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00" y="1295400"/>
            <a:ext cx="7289800" cy="46097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7625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script that creates a SQLite database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90806"/>
              </p:ext>
            </p:extLst>
          </p:nvPr>
        </p:nvGraphicFramePr>
        <p:xfrm>
          <a:off x="922338" y="1066800"/>
          <a:ext cx="7300912" cy="389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Document" r:id="rId3" imgW="7301323" imgH="3893393" progId="Word.Document.12">
                  <p:embed/>
                </p:oleObj>
              </mc:Choice>
              <mc:Fallback>
                <p:oleObj name="Document" r:id="rId3" imgW="7301323" imgH="389339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3892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98089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script that creates a SQLite database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9997128"/>
              </p:ext>
            </p:extLst>
          </p:nvPr>
        </p:nvGraphicFramePr>
        <p:xfrm>
          <a:off x="922338" y="1096962"/>
          <a:ext cx="7300912" cy="469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Document" r:id="rId3" imgW="7301323" imgH="4695260" progId="Word.Document.12">
                  <p:embed/>
                </p:oleObj>
              </mc:Choice>
              <mc:Fallback>
                <p:oleObj name="Document" r:id="rId3" imgW="7301323" imgH="46952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96962"/>
                        <a:ext cx="7300912" cy="4694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23776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create a SQLite database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6559366"/>
              </p:ext>
            </p:extLst>
          </p:nvPr>
        </p:nvGraphicFramePr>
        <p:xfrm>
          <a:off x="922338" y="1066800"/>
          <a:ext cx="7301323" cy="27815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name="Document" r:id="rId3" imgW="7301323" imgH="2781509" progId="Word.Document.12">
                  <p:embed/>
                </p:oleObj>
              </mc:Choice>
              <mc:Fallback>
                <p:oleObj name="Document" r:id="rId3" imgW="7301323" imgH="278150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1323" cy="27815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4046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Objectives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7306618"/>
              </p:ext>
            </p:extLst>
          </p:nvPr>
        </p:nvGraphicFramePr>
        <p:xfrm>
          <a:off x="922338" y="992188"/>
          <a:ext cx="7301323" cy="504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Document" r:id="rId3" imgW="7301323" imgH="5042363" progId="Word.Document.12">
                  <p:embed/>
                </p:oleObj>
              </mc:Choice>
              <mc:Fallback>
                <p:oleObj name="Document" r:id="rId3" imgW="7301323" imgH="50423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992188"/>
                        <a:ext cx="7301323" cy="5042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1222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Products table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9389777"/>
              </p:ext>
            </p:extLst>
          </p:nvPr>
        </p:nvGraphicFramePr>
        <p:xfrm>
          <a:off x="922338" y="1066800"/>
          <a:ext cx="7300912" cy="262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Document" r:id="rId3" imgW="7301323" imgH="2627761" progId="Word.Document.12">
                  <p:embed/>
                </p:oleObj>
              </mc:Choice>
              <mc:Fallback>
                <p:oleObj name="Document" r:id="rId3" imgW="7301323" imgH="262776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2627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1193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a table is organized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9387770"/>
              </p:ext>
            </p:extLst>
          </p:nvPr>
        </p:nvGraphicFramePr>
        <p:xfrm>
          <a:off x="922338" y="1066800"/>
          <a:ext cx="7301323" cy="3685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Document" r:id="rId3" imgW="7301323" imgH="3685635" progId="Word.Document.12">
                  <p:embed/>
                </p:oleObj>
              </mc:Choice>
              <mc:Fallback>
                <p:oleObj name="Document" r:id="rId3" imgW="7301323" imgH="368563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1323" cy="3685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8373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design of the Products table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0705232"/>
              </p:ext>
            </p:extLst>
          </p:nvPr>
        </p:nvGraphicFramePr>
        <p:xfrm>
          <a:off x="922338" y="1068249"/>
          <a:ext cx="7301323" cy="3884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Document" r:id="rId3" imgW="7301323" imgH="3884751" progId="Word.Document.12">
                  <p:embed/>
                </p:oleObj>
              </mc:Choice>
              <mc:Fallback>
                <p:oleObj name="Document" r:id="rId3" imgW="7301323" imgH="388475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8249"/>
                        <a:ext cx="7301323" cy="38847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085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Two related tables: Products and </a:t>
            </a:r>
            <a:r>
              <a:rPr lang="en-US" dirty="0" err="1"/>
              <a:t>LineItems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3727524"/>
              </p:ext>
            </p:extLst>
          </p:nvPr>
        </p:nvGraphicFramePr>
        <p:xfrm>
          <a:off x="925513" y="1060450"/>
          <a:ext cx="7301323" cy="5039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Document" r:id="rId3" imgW="7301323" imgH="5039483" progId="Word.Document.12">
                  <p:embed/>
                </p:oleObj>
              </mc:Choice>
              <mc:Fallback>
                <p:oleObj name="Document" r:id="rId3" imgW="7301323" imgH="50394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5513" y="1060450"/>
                        <a:ext cx="7301323" cy="50394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8653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the tables in a database are related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9522083"/>
              </p:ext>
            </p:extLst>
          </p:nvPr>
        </p:nvGraphicFramePr>
        <p:xfrm>
          <a:off x="922338" y="1118951"/>
          <a:ext cx="7301323" cy="2233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Document" r:id="rId3" imgW="7301323" imgH="2233849" progId="Word.Document.12">
                  <p:embed/>
                </p:oleObj>
              </mc:Choice>
              <mc:Fallback>
                <p:oleObj name="Document" r:id="rId3" imgW="7301323" imgH="22338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118951"/>
                        <a:ext cx="7301323" cy="22338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4579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SELECT syntax for selecting from one table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6508290"/>
              </p:ext>
            </p:extLst>
          </p:nvPr>
        </p:nvGraphicFramePr>
        <p:xfrm>
          <a:off x="922338" y="1143000"/>
          <a:ext cx="7301323" cy="1227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Document" r:id="rId3" imgW="7301323" imgH="1227465" progId="Word.Document.12">
                  <p:embed/>
                </p:oleObj>
              </mc:Choice>
              <mc:Fallback>
                <p:oleObj name="Document" r:id="rId3" imgW="7301323" imgH="122746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143000"/>
                        <a:ext cx="7301323" cy="1227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2346353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</TotalTime>
  <Words>689</Words>
  <Application>Microsoft Office PowerPoint</Application>
  <PresentationFormat>On-screen Show (4:3)</PresentationFormat>
  <Paragraphs>130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Arial Narrow</vt:lpstr>
      <vt:lpstr>Times New Roman</vt:lpstr>
      <vt:lpstr>Master slides_with_titles_logo</vt:lpstr>
      <vt:lpstr>Document</vt:lpstr>
      <vt:lpstr>Microsoft Word Document</vt:lpstr>
      <vt:lpstr>Chapter 20</vt:lpstr>
      <vt:lpstr>Objectives</vt:lpstr>
      <vt:lpstr>Objectives (cont.)</vt:lpstr>
      <vt:lpstr>The Products table</vt:lpstr>
      <vt:lpstr>How a table is organized</vt:lpstr>
      <vt:lpstr>The design of the Products table</vt:lpstr>
      <vt:lpstr>Two related tables: Products and LineItems</vt:lpstr>
      <vt:lpstr>How the tables in a database are related</vt:lpstr>
      <vt:lpstr>SELECT syntax for selecting from one table</vt:lpstr>
      <vt:lpstr>A SELECT statement that gets all columns  and rows</vt:lpstr>
      <vt:lpstr>A SELECT statement that gets selected columns  and rows</vt:lpstr>
      <vt:lpstr>SELECT syntax for joining two tables</vt:lpstr>
      <vt:lpstr>A SELECT statement  that doesn’t use table aliases</vt:lpstr>
      <vt:lpstr>A SELECT statement that uses table aliases</vt:lpstr>
      <vt:lpstr>How to work with aliases</vt:lpstr>
      <vt:lpstr>How to add rows</vt:lpstr>
      <vt:lpstr>How to update rows</vt:lpstr>
      <vt:lpstr>How to delete rows</vt:lpstr>
      <vt:lpstr>SQLite is…</vt:lpstr>
      <vt:lpstr>Data types supported by SQLite</vt:lpstr>
      <vt:lpstr>SQLite Manager after using Browse &amp; Search  to view a table</vt:lpstr>
      <vt:lpstr>How to connect to a SQLite database</vt:lpstr>
      <vt:lpstr>The Execute SQL tab after a SQL statement  has been executed</vt:lpstr>
      <vt:lpstr>A script that creates a SQLite database</vt:lpstr>
      <vt:lpstr>A script that creates a SQLite database (cont.)</vt:lpstr>
      <vt:lpstr>How to create a SQLite database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David</dc:creator>
  <cp:lastModifiedBy>Anne Boehm</cp:lastModifiedBy>
  <cp:revision>14</cp:revision>
  <cp:lastPrinted>2016-01-14T23:03:16Z</cp:lastPrinted>
  <dcterms:created xsi:type="dcterms:W3CDTF">2016-10-24T17:55:21Z</dcterms:created>
  <dcterms:modified xsi:type="dcterms:W3CDTF">2017-06-13T23:53:09Z</dcterms:modified>
</cp:coreProperties>
</file>