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55" d="100"/>
          <a:sy n="55" d="100"/>
        </p:scale>
        <p:origin x="72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54635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that connects to a MySQL database that’s running on a server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061087"/>
              </p:ext>
            </p:extLst>
          </p:nvPr>
        </p:nvGraphicFramePr>
        <p:xfrm>
          <a:off x="922338" y="1274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4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6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load a database driver prior to JDBC 4.0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65032"/>
              </p:ext>
            </p:extLst>
          </p:nvPr>
        </p:nvGraphicFramePr>
        <p:xfrm>
          <a:off x="922338" y="10668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73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a </a:t>
            </a:r>
            <a:r>
              <a:rPr lang="en-US" dirty="0" err="1"/>
              <a:t>ResultSet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05386"/>
              </p:ext>
            </p:extLst>
          </p:nvPr>
        </p:nvGraphicFramePr>
        <p:xfrm>
          <a:off x="922338" y="1035943"/>
          <a:ext cx="7301323" cy="467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4679057" progId="Word.Document.12">
                  <p:embed/>
                </p:oleObj>
              </mc:Choice>
              <mc:Fallback>
                <p:oleObj name="Document" r:id="rId3" imgW="7301323" imgH="467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5943"/>
                        <a:ext cx="7301323" cy="467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90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move the cursor to the first row </a:t>
            </a:r>
            <a:br>
              <a:rPr lang="en-US" dirty="0"/>
            </a:br>
            <a:r>
              <a:rPr lang="en-US" dirty="0"/>
              <a:t>in the result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84956"/>
              </p:ext>
            </p:extLst>
          </p:nvPr>
        </p:nvGraphicFramePr>
        <p:xfrm>
          <a:off x="922338" y="1219200"/>
          <a:ext cx="7300912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2696174" progId="Word.Document.12">
                  <p:embed/>
                </p:oleObj>
              </mc:Choice>
              <mc:Fallback>
                <p:oleObj name="Document" r:id="rId3" imgW="7301323" imgH="26961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6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Methods of a </a:t>
            </a:r>
            <a:r>
              <a:rPr lang="en-US" dirty="0" err="1"/>
              <a:t>ResultSet</a:t>
            </a:r>
            <a:r>
              <a:rPr lang="en-US" dirty="0"/>
              <a:t> object that return data from a result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43848"/>
              </p:ext>
            </p:extLst>
          </p:nvPr>
        </p:nvGraphicFramePr>
        <p:xfrm>
          <a:off x="922338" y="1254125"/>
          <a:ext cx="7300912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4385603" progId="Word.Document.12">
                  <p:embed/>
                </p:oleObj>
              </mc:Choice>
              <mc:Fallback>
                <p:oleObj name="Document" r:id="rId3" imgW="7301323" imgH="4385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54125"/>
                        <a:ext cx="7300912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88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Product object </a:t>
            </a:r>
            <a:br>
              <a:rPr lang="en-US" dirty="0"/>
            </a:br>
            <a:r>
              <a:rPr lang="en-US" dirty="0"/>
              <a:t>from the products result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529972"/>
              </p:ext>
            </p:extLst>
          </p:nvPr>
        </p:nvGraphicFramePr>
        <p:xfrm>
          <a:off x="922338" y="12954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77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executeUpdate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89733"/>
              </p:ext>
            </p:extLst>
          </p:nvPr>
        </p:nvGraphicFramePr>
        <p:xfrm>
          <a:off x="939800" y="1066800"/>
          <a:ext cx="7409006" cy="390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409006" imgH="3903115" progId="Word.Document.12">
                  <p:embed/>
                </p:oleObj>
              </mc:Choice>
              <mc:Fallback>
                <p:oleObj name="Document" r:id="rId3" imgW="7409006" imgH="39031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00" y="1066800"/>
                        <a:ext cx="7409006" cy="390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7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executeUpdate</a:t>
            </a:r>
            <a:r>
              <a:rPr lang="en-US" dirty="0"/>
              <a:t>() method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45390"/>
              </p:ext>
            </p:extLst>
          </p:nvPr>
        </p:nvGraphicFramePr>
        <p:xfrm>
          <a:off x="922338" y="1089025"/>
          <a:ext cx="730091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1349527" progId="Word.Document.12">
                  <p:embed/>
                </p:oleObj>
              </mc:Choice>
              <mc:Fallback>
                <p:oleObj name="Document" r:id="rId3" imgW="7301323" imgH="13495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9025"/>
                        <a:ext cx="7300912" cy="134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92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Warnings for using the Statement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45085"/>
              </p:ext>
            </p:extLst>
          </p:nvPr>
        </p:nvGraphicFramePr>
        <p:xfrm>
          <a:off x="922338" y="1066800"/>
          <a:ext cx="7301323" cy="485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4854049" progId="Word.Document.12">
                  <p:embed/>
                </p:oleObj>
              </mc:Choice>
              <mc:Fallback>
                <p:oleObj name="Document" r:id="rId3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854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52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a prepared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0183"/>
              </p:ext>
            </p:extLst>
          </p:nvPr>
        </p:nvGraphicFramePr>
        <p:xfrm>
          <a:off x="922338" y="1066800"/>
          <a:ext cx="73009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3966126" progId="Word.Document.12">
                  <p:embed/>
                </p:oleObj>
              </mc:Choice>
              <mc:Fallback>
                <p:oleObj name="Document" r:id="rId3" imgW="7301323" imgH="3966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9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11439"/>
              </p:ext>
            </p:extLst>
          </p:nvPr>
        </p:nvGraphicFramePr>
        <p:xfrm>
          <a:off x="922338" y="990600"/>
          <a:ext cx="7301323" cy="32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3276960" progId="Word.Document.12">
                  <p:embed/>
                </p:oleObj>
              </mc:Choice>
              <mc:Fallback>
                <p:oleObj name="Document" r:id="rId3" imgW="7301323" imgH="3276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32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a prepared statement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004814"/>
              </p:ext>
            </p:extLst>
          </p:nvPr>
        </p:nvGraphicFramePr>
        <p:xfrm>
          <a:off x="922338" y="1062038"/>
          <a:ext cx="73009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4196568" progId="Word.Document.12">
                  <p:embed/>
                </p:oleObj>
              </mc:Choice>
              <mc:Fallback>
                <p:oleObj name="Document" r:id="rId3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2038"/>
                        <a:ext cx="73009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60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DAO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12588"/>
              </p:ext>
            </p:extLst>
          </p:nvPr>
        </p:nvGraphicFramePr>
        <p:xfrm>
          <a:off x="922338" y="1085850"/>
          <a:ext cx="73009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2648285" progId="Word.Document.12">
                  <p:embed/>
                </p:oleObj>
              </mc:Choice>
              <mc:Fallback>
                <p:oleObj name="Document" r:id="rId3" imgW="7301323" imgH="2648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5850"/>
                        <a:ext cx="7300912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69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42148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09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96768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5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72693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73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5659"/>
              </p:ext>
            </p:extLst>
          </p:nvPr>
        </p:nvGraphicFramePr>
        <p:xfrm>
          <a:off x="922338" y="10668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32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64247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78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19339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19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73895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10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business and database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93745"/>
              </p:ext>
            </p:extLst>
          </p:nvPr>
        </p:nvGraphicFramePr>
        <p:xfrm>
          <a:off x="922338" y="1016000"/>
          <a:ext cx="7300912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3" imgW="7301323" imgH="4852249" progId="Word.Document.12">
                  <p:embed/>
                </p:oleObj>
              </mc:Choice>
              <mc:Fallback>
                <p:oleObj name="Document" r:id="rId3" imgW="7301323" imgH="4852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6000"/>
                        <a:ext cx="7300912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71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16923"/>
              </p:ext>
            </p:extLst>
          </p:nvPr>
        </p:nvGraphicFramePr>
        <p:xfrm>
          <a:off x="922338" y="990600"/>
          <a:ext cx="7301323" cy="22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2248252" progId="Word.Document.12">
                  <p:embed/>
                </p:oleObj>
              </mc:Choice>
              <mc:Fallback>
                <p:oleObj name="Document" r:id="rId3" imgW="7301323" imgH="22482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22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044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product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60379"/>
              </p:ext>
            </p:extLst>
          </p:nvPr>
        </p:nvGraphicFramePr>
        <p:xfrm>
          <a:off x="927100" y="1026171"/>
          <a:ext cx="7301323" cy="430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301323" imgH="4307829" progId="Word.Document.12">
                  <p:embed/>
                </p:oleObj>
              </mc:Choice>
              <mc:Fallback>
                <p:oleObj name="Document" r:id="rId3" imgW="7301323" imgH="4307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026171"/>
                        <a:ext cx="7301323" cy="4307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package that contains the JDBC interfaces and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624655"/>
              </p:ext>
            </p:extLst>
          </p:nvPr>
        </p:nvGraphicFramePr>
        <p:xfrm>
          <a:off x="922338" y="1260482"/>
          <a:ext cx="7301323" cy="392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3921118" progId="Word.Document.12">
                  <p:embed/>
                </p:oleObj>
              </mc:Choice>
              <mc:Fallback>
                <p:oleObj name="Document" r:id="rId3" imgW="7301323" imgH="3921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0482"/>
                        <a:ext cx="7301323" cy="392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3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four types of JDBC database drivers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330258"/>
              </p:ext>
            </p:extLst>
          </p:nvPr>
        </p:nvGraphicFramePr>
        <p:xfrm>
          <a:off x="922338" y="1143000"/>
          <a:ext cx="7301323" cy="307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3073883" progId="Word.Document.12">
                  <p:embed/>
                </p:oleObj>
              </mc:Choice>
              <mc:Fallback>
                <p:oleObj name="Document" r:id="rId3" imgW="7301323" imgH="3073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307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86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URL for downloading a JDBC database driver</a:t>
            </a:r>
            <a:br>
              <a:rPr lang="en-US" dirty="0"/>
            </a:br>
            <a:r>
              <a:rPr lang="en-US" dirty="0"/>
              <a:t>for SQLite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13637"/>
              </p:ext>
            </p:extLst>
          </p:nvPr>
        </p:nvGraphicFramePr>
        <p:xfrm>
          <a:off x="922338" y="1243818"/>
          <a:ext cx="7301323" cy="317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3175782" progId="Word.Document.12">
                  <p:embed/>
                </p:oleObj>
              </mc:Choice>
              <mc:Fallback>
                <p:oleObj name="Document" r:id="rId3" imgW="7301323" imgH="3175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3818"/>
                        <a:ext cx="7301323" cy="317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54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make a database driver available </a:t>
            </a:r>
            <a:br>
              <a:rPr lang="en-US" dirty="0"/>
            </a:br>
            <a:r>
              <a:rPr lang="en-US" dirty="0"/>
              <a:t>to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56888"/>
              </p:ext>
            </p:extLst>
          </p:nvPr>
        </p:nvGraphicFramePr>
        <p:xfrm>
          <a:off x="922338" y="12192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38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project with a JDBC database driver for SQLite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4900"/>
            <a:ext cx="69723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58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Database URL syntax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5887"/>
              </p:ext>
            </p:extLst>
          </p:nvPr>
        </p:nvGraphicFramePr>
        <p:xfrm>
          <a:off x="922338" y="1066800"/>
          <a:ext cx="7300912" cy="401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4015455" progId="Word.Document.12">
                  <p:embed/>
                </p:oleObj>
              </mc:Choice>
              <mc:Fallback>
                <p:oleObj name="Document" r:id="rId3" imgW="7301323" imgH="4015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1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50602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832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Times New Roman</vt:lpstr>
      <vt:lpstr>Master slides_with_titles_logo</vt:lpstr>
      <vt:lpstr>Microsoft Word Document</vt:lpstr>
      <vt:lpstr>Chapter 21</vt:lpstr>
      <vt:lpstr>Objectives</vt:lpstr>
      <vt:lpstr>Objectives (cont.)</vt:lpstr>
      <vt:lpstr>The package that contains the JDBC interfaces and classes</vt:lpstr>
      <vt:lpstr>The four types of JDBC database drivers (cont.)</vt:lpstr>
      <vt:lpstr>A URL for downloading a JDBC database driver for SQLite</vt:lpstr>
      <vt:lpstr>How to make a database driver available  to an application</vt:lpstr>
      <vt:lpstr>A project with a JDBC database driver for SQLite</vt:lpstr>
      <vt:lpstr>Database URL syntax</vt:lpstr>
      <vt:lpstr>A method that connects to a MySQL database that’s running on a server</vt:lpstr>
      <vt:lpstr>How to load a database driver prior to JDBC 4.0</vt:lpstr>
      <vt:lpstr>Two methods of a ResultSet object</vt:lpstr>
      <vt:lpstr>How to move the cursor to the first row  in the result set</vt:lpstr>
      <vt:lpstr>Methods of a ResultSet object that return data from a result set</vt:lpstr>
      <vt:lpstr>Code that creates a Product object  from the products result set</vt:lpstr>
      <vt:lpstr>How to use the executeUpdate() method</vt:lpstr>
      <vt:lpstr>How to use the executeUpdate() method (cont.)</vt:lpstr>
      <vt:lpstr>Warnings for using the Statement object</vt:lpstr>
      <vt:lpstr>How to use a prepared statement</vt:lpstr>
      <vt:lpstr>How to use a prepared statement (cont.)</vt:lpstr>
      <vt:lpstr>The DAO interface</vt:lpstr>
      <vt:lpstr>The ProductDB class</vt:lpstr>
      <vt:lpstr>The ProductDB class (cont.)</vt:lpstr>
      <vt:lpstr>The ProductDB class (cont.)</vt:lpstr>
      <vt:lpstr>The ProductDB class (cont.)</vt:lpstr>
      <vt:lpstr>The ProductDB class (cont.)</vt:lpstr>
      <vt:lpstr>The ProductDB class (cont.)</vt:lpstr>
      <vt:lpstr>The ProductDB class (cont.)</vt:lpstr>
      <vt:lpstr>How to import the business and database classes</vt:lpstr>
      <vt:lpstr>How to add a product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Spera</cp:lastModifiedBy>
  <cp:revision>14</cp:revision>
  <cp:lastPrinted>2016-01-14T23:03:16Z</cp:lastPrinted>
  <dcterms:created xsi:type="dcterms:W3CDTF">2016-10-24T17:55:21Z</dcterms:created>
  <dcterms:modified xsi:type="dcterms:W3CDTF">2017-06-13T20:09:52Z</dcterms:modified>
</cp:coreProperties>
</file>