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53" d="100"/>
          <a:sy n="53" d="100"/>
        </p:scale>
        <p:origin x="90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6/12/2017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504937"/>
              </p:ext>
            </p:extLst>
          </p:nvPr>
        </p:nvGraphicFramePr>
        <p:xfrm>
          <a:off x="928277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module…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25361"/>
              </p:ext>
            </p:extLst>
          </p:nvPr>
        </p:nvGraphicFramePr>
        <p:xfrm>
          <a:off x="922338" y="990600"/>
          <a:ext cx="7301323" cy="412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7301323" imgH="4123475" progId="Word.Document.12">
                  <p:embed/>
                </p:oleObj>
              </mc:Choice>
              <mc:Fallback>
                <p:oleObj name="Document" r:id="rId3" imgW="7301323" imgH="4123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12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76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defines the </a:t>
            </a:r>
            <a:r>
              <a:rPr lang="en-US" dirty="0" err="1"/>
              <a:t>java.base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96723"/>
              </p:ext>
            </p:extLst>
          </p:nvPr>
        </p:nvGraphicFramePr>
        <p:xfrm>
          <a:off x="922338" y="1066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86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NetBeans project that defines a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C:\Users\Joel\Documents\MMA Current\Java Programming 5th Edition\Manuscript\Chapter 10\10-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48644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98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module-info file for the </a:t>
            </a:r>
            <a:r>
              <a:rPr lang="en-US" dirty="0" err="1"/>
              <a:t>com.murach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13796"/>
              </p:ext>
            </p:extLst>
          </p:nvPr>
        </p:nvGraphicFramePr>
        <p:xfrm>
          <a:off x="922338" y="10668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60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NetBeans project that uses a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143000"/>
            <a:ext cx="7345680" cy="48745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19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module-info file that requires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com.murach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5862"/>
              </p:ext>
            </p:extLst>
          </p:nvPr>
        </p:nvGraphicFramePr>
        <p:xfrm>
          <a:off x="922338" y="12192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7301323" imgH="2586354" progId="Word.Document.12">
                  <p:embed/>
                </p:oleObj>
              </mc:Choice>
              <mc:Fallback>
                <p:oleObj name="Document" r:id="rId3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96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 with </a:t>
            </a:r>
            <a:r>
              <a:rPr lang="en-US" dirty="0" err="1"/>
              <a:t>javadoc</a:t>
            </a:r>
            <a:r>
              <a:rPr lang="en-US" dirty="0"/>
              <a:t>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34123"/>
              </p:ext>
            </p:extLst>
          </p:nvPr>
        </p:nvGraphicFramePr>
        <p:xfrm>
          <a:off x="922338" y="10668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37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 with </a:t>
            </a:r>
            <a:r>
              <a:rPr lang="en-US" dirty="0" err="1"/>
              <a:t>javadoc</a:t>
            </a:r>
            <a:r>
              <a:rPr lang="en-US" dirty="0"/>
              <a:t> comments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79672"/>
              </p:ext>
            </p:extLst>
          </p:nvPr>
        </p:nvGraphicFramePr>
        <p:xfrm>
          <a:off x="922338" y="1066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08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Common HTML tag used to format </a:t>
            </a:r>
            <a:br>
              <a:rPr lang="en-US" dirty="0"/>
            </a:br>
            <a:r>
              <a:rPr lang="en-US" dirty="0" err="1"/>
              <a:t>javadoc</a:t>
            </a:r>
            <a:r>
              <a:rPr lang="en-US" dirty="0"/>
              <a:t>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8632"/>
              </p:ext>
            </p:extLst>
          </p:nvPr>
        </p:nvGraphicFramePr>
        <p:xfrm>
          <a:off x="922338" y="1295400"/>
          <a:ext cx="7301323" cy="207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7301323" imgH="2073260" progId="Word.Document.12">
                  <p:embed/>
                </p:oleObj>
              </mc:Choice>
              <mc:Fallback>
                <p:oleObj name="Document" r:id="rId3" imgW="7301323" imgH="2073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207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07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Product class with comments</a:t>
            </a:r>
            <a:br>
              <a:rPr lang="en-US" dirty="0"/>
            </a:br>
            <a:r>
              <a:rPr lang="en-US" dirty="0"/>
              <a:t>that use HTML and </a:t>
            </a:r>
            <a:r>
              <a:rPr lang="en-US" dirty="0" err="1"/>
              <a:t>javadoc</a:t>
            </a:r>
            <a:r>
              <a:rPr lang="en-US" dirty="0"/>
              <a:t> tags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34220"/>
              </p:ext>
            </p:extLst>
          </p:nvPr>
        </p:nvGraphicFramePr>
        <p:xfrm>
          <a:off x="922338" y="12636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36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35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2887"/>
              </p:ext>
            </p:extLst>
          </p:nvPr>
        </p:nvGraphicFramePr>
        <p:xfrm>
          <a:off x="922338" y="952132"/>
          <a:ext cx="7301323" cy="430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7301323" imgH="4305668" progId="Word.Document.12">
                  <p:embed/>
                </p:oleObj>
              </mc:Choice>
              <mc:Fallback>
                <p:oleObj name="Document" r:id="rId3" imgW="7301323" imgH="430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52132"/>
                        <a:ext cx="7301323" cy="430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Product class with comments </a:t>
            </a:r>
            <a:br>
              <a:rPr lang="en-US" dirty="0"/>
            </a:br>
            <a:r>
              <a:rPr lang="en-US" dirty="0"/>
              <a:t>that use HTML and </a:t>
            </a:r>
            <a:r>
              <a:rPr lang="en-US" dirty="0" err="1"/>
              <a:t>javadoc</a:t>
            </a:r>
            <a:r>
              <a:rPr lang="en-US" dirty="0"/>
              <a:t> tags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34452"/>
              </p:ext>
            </p:extLst>
          </p:nvPr>
        </p:nvGraphicFramePr>
        <p:xfrm>
          <a:off x="922338" y="12573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573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47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Product class with comments </a:t>
            </a:r>
            <a:br>
              <a:rPr lang="en-US" dirty="0"/>
            </a:br>
            <a:r>
              <a:rPr lang="en-US" dirty="0"/>
              <a:t>that use HTML and </a:t>
            </a:r>
            <a:r>
              <a:rPr lang="en-US" dirty="0" err="1"/>
              <a:t>javadoc</a:t>
            </a:r>
            <a:r>
              <a:rPr lang="en-US" dirty="0"/>
              <a:t> tags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31404"/>
              </p:ext>
            </p:extLst>
          </p:nvPr>
        </p:nvGraphicFramePr>
        <p:xfrm>
          <a:off x="922338" y="12954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7301323" imgH="1918071" progId="Word.Document.12">
                  <p:embed/>
                </p:oleObj>
              </mc:Choice>
              <mc:Fallback>
                <p:oleObj name="Document" r:id="rId3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28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API documentation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143000"/>
            <a:ext cx="6111240" cy="487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6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declaring an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21973"/>
              </p:ext>
            </p:extLst>
          </p:nvPr>
        </p:nvGraphicFramePr>
        <p:xfrm>
          <a:off x="922338" y="1066800"/>
          <a:ext cx="7301323" cy="386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7301323" imgH="3862787" progId="Word.Document.12">
                  <p:embed/>
                </p:oleObj>
              </mc:Choice>
              <mc:Fallback>
                <p:oleObj name="Document" r:id="rId3" imgW="7301323" imgH="3862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86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2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uses the enumeration </a:t>
            </a:r>
            <a:br>
              <a:rPr lang="en-US" dirty="0"/>
            </a:br>
            <a:r>
              <a:rPr lang="en-US" dirty="0"/>
              <a:t>as a parameter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015076"/>
              </p:ext>
            </p:extLst>
          </p:nvPr>
        </p:nvGraphicFramePr>
        <p:xfrm>
          <a:off x="922338" y="1268127"/>
          <a:ext cx="7301323" cy="345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3" imgW="7301323" imgH="3456273" progId="Word.Document.12">
                  <p:embed/>
                </p:oleObj>
              </mc:Choice>
              <mc:Fallback>
                <p:oleObj name="Document" r:id="rId3" imgW="7301323" imgH="3456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8127"/>
                        <a:ext cx="7301323" cy="345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58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an enumeration constant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97722"/>
              </p:ext>
            </p:extLst>
          </p:nvPr>
        </p:nvGraphicFramePr>
        <p:xfrm>
          <a:off x="922338" y="11430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80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enumeration that overrides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80047"/>
              </p:ext>
            </p:extLst>
          </p:nvPr>
        </p:nvGraphicFramePr>
        <p:xfrm>
          <a:off x="922338" y="1343749"/>
          <a:ext cx="7301323" cy="399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3" imgW="7301323" imgH="3990251" progId="Word.Document.12">
                  <p:embed/>
                </p:oleObj>
              </mc:Choice>
              <mc:Fallback>
                <p:oleObj name="Document" r:id="rId3" imgW="7301323" imgH="3990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343749"/>
                        <a:ext cx="7301323" cy="3990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62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35553"/>
              </p:ext>
            </p:extLst>
          </p:nvPr>
        </p:nvGraphicFramePr>
        <p:xfrm>
          <a:off x="922338" y="1066800"/>
          <a:ext cx="730091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3" imgW="7301323" imgH="1694110" progId="Word.Document.12">
                  <p:embed/>
                </p:oleObj>
              </mc:Choice>
              <mc:Fallback>
                <p:oleObj name="Document" r:id="rId3" imgW="7301323" imgH="1694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69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586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 static import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77403"/>
              </p:ext>
            </p:extLst>
          </p:nvPr>
        </p:nvGraphicFramePr>
        <p:xfrm>
          <a:off x="922338" y="1046163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6163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5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71942"/>
              </p:ext>
            </p:extLst>
          </p:nvPr>
        </p:nvGraphicFramePr>
        <p:xfrm>
          <a:off x="922338" y="1066800"/>
          <a:ext cx="7301323" cy="422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7301323" imgH="4230055" progId="Word.Document.12">
                  <p:embed/>
                </p:oleObj>
              </mc:Choice>
              <mc:Fallback>
                <p:oleObj name="Document" r:id="rId3" imgW="7301323" imgH="4230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22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4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07562"/>
              </p:ext>
            </p:extLst>
          </p:nvPr>
        </p:nvGraphicFramePr>
        <p:xfrm>
          <a:off x="928277" y="1066800"/>
          <a:ext cx="7301323" cy="337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7301323" imgH="3378499" progId="Word.Document.12">
                  <p:embed/>
                </p:oleObj>
              </mc:Choice>
              <mc:Fallback>
                <p:oleObj name="Document" r:id="rId3" imgW="7301323" imgH="3378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3378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93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directories and files for an application </a:t>
            </a:r>
            <a:br>
              <a:rPr lang="en-US" dirty="0"/>
            </a:br>
            <a:r>
              <a:rPr lang="en-US" dirty="0"/>
              <a:t>that uses 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59127"/>
              </p:ext>
            </p:extLst>
          </p:nvPr>
        </p:nvGraphicFramePr>
        <p:xfrm>
          <a:off x="922338" y="1277522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7301323" imgH="2608678" progId="Word.Document.12">
                  <p:embed/>
                </p:oleObj>
              </mc:Choice>
              <mc:Fallback>
                <p:oleObj name="Document" r:id="rId3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7522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23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LineItem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83162"/>
              </p:ext>
            </p:extLst>
          </p:nvPr>
        </p:nvGraphicFramePr>
        <p:xfrm>
          <a:off x="922338" y="10668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7301323" imgH="4695260" progId="Word.Document.12">
                  <p:embed/>
                </p:oleObj>
              </mc:Choice>
              <mc:Fallback>
                <p:oleObj name="Document" r:id="rId3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45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NetBeans project with multiple 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6404"/>
            <a:ext cx="7315200" cy="4598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04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NetBeans project that uses a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131543"/>
            <a:ext cx="7290816" cy="4583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4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3884"/>
              </p:ext>
            </p:extLst>
          </p:nvPr>
        </p:nvGraphicFramePr>
        <p:xfrm>
          <a:off x="922338" y="990600"/>
          <a:ext cx="7301323" cy="471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7301323" imgH="4719744" progId="Word.Document.12">
                  <p:embed/>
                </p:oleObj>
              </mc:Choice>
              <mc:Fallback>
                <p:oleObj name="Document" r:id="rId3" imgW="7301323" imgH="4719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719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0384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745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Times New Roman</vt:lpstr>
      <vt:lpstr>Master slides_with_titles_logo</vt:lpstr>
      <vt:lpstr>Microsoft Word Document</vt:lpstr>
      <vt:lpstr>Chapter 10</vt:lpstr>
      <vt:lpstr>Objectives</vt:lpstr>
      <vt:lpstr>Objectives (cont.)</vt:lpstr>
      <vt:lpstr>Objectives (cont.)</vt:lpstr>
      <vt:lpstr>The directories and files for an application  that uses packages</vt:lpstr>
      <vt:lpstr>The LineItem class</vt:lpstr>
      <vt:lpstr>A NetBeans project with multiple packages</vt:lpstr>
      <vt:lpstr>A NetBeans project that uses a library</vt:lpstr>
      <vt:lpstr>How to create a library</vt:lpstr>
      <vt:lpstr>A module…</vt:lpstr>
      <vt:lpstr>Code that defines the java.base module</vt:lpstr>
      <vt:lpstr>A NetBeans project that defines a module</vt:lpstr>
      <vt:lpstr>A module-info file for the com.murach module</vt:lpstr>
      <vt:lpstr>A NetBeans project that uses a module</vt:lpstr>
      <vt:lpstr>A module-info file that requires  the com.murach module</vt:lpstr>
      <vt:lpstr>The Product class with javadoc comments</vt:lpstr>
      <vt:lpstr>The Product class with javadoc comments (cont.)</vt:lpstr>
      <vt:lpstr>Common HTML tag used to format  javadoc comments</vt:lpstr>
      <vt:lpstr>The Product class with comments that use HTML and javadoc tags</vt:lpstr>
      <vt:lpstr>The Product class with comments  that use HTML and javadoc tags (cont.)</vt:lpstr>
      <vt:lpstr>The Product class with comments  that use HTML and javadoc tags (cont.)</vt:lpstr>
      <vt:lpstr>The API documentation for the Product class</vt:lpstr>
      <vt:lpstr>The syntax for declaring an enumeration</vt:lpstr>
      <vt:lpstr>A method that uses the enumeration  as a parameter type</vt:lpstr>
      <vt:lpstr>Two methods of an enumeration constant</vt:lpstr>
      <vt:lpstr>An enumeration that overrides  the toString() method</vt:lpstr>
      <vt:lpstr>Code that uses the toString() method</vt:lpstr>
      <vt:lpstr>How to code a static import statement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Spera</cp:lastModifiedBy>
  <cp:revision>12</cp:revision>
  <cp:lastPrinted>2016-01-14T23:03:16Z</cp:lastPrinted>
  <dcterms:created xsi:type="dcterms:W3CDTF">2016-10-24T17:55:21Z</dcterms:created>
  <dcterms:modified xsi:type="dcterms:W3CDTF">2017-06-12T17:11:00Z</dcterms:modified>
</cp:coreProperties>
</file>