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1"/>
  </p:notesMasterIdLst>
  <p:handoutMasterIdLst>
    <p:handoutMasterId r:id="rId52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97" d="100"/>
          <a:sy n="97" d="100"/>
        </p:scale>
        <p:origin x="15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6/13/2017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2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2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29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3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3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3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3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3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3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39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4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4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4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47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48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4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5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80817"/>
              </p:ext>
            </p:extLst>
          </p:nvPr>
        </p:nvGraphicFramePr>
        <p:xfrm>
          <a:off x="922338" y="1600200"/>
          <a:ext cx="7301323" cy="248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Document" r:id="rId3" imgW="7301323" imgH="2484455" progId="Word.Document.12">
                  <p:embed/>
                </p:oleObj>
              </mc:Choice>
              <mc:Fallback>
                <p:oleObj name="Document" r:id="rId3" imgW="7301323" imgH="24844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600200"/>
                        <a:ext cx="7301323" cy="2484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11679"/>
              </p:ext>
            </p:extLst>
          </p:nvPr>
        </p:nvGraphicFramePr>
        <p:xfrm>
          <a:off x="922338" y="1059297"/>
          <a:ext cx="7301323" cy="427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Document" r:id="rId3" imgW="7301323" imgH="4275783" progId="Word.Document.12">
                  <p:embed/>
                </p:oleObj>
              </mc:Choice>
              <mc:Fallback>
                <p:oleObj name="Document" r:id="rId3" imgW="7301323" imgH="4275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9297"/>
                        <a:ext cx="7301323" cy="4274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15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515107"/>
              </p:ext>
            </p:extLst>
          </p:nvPr>
        </p:nvGraphicFramePr>
        <p:xfrm>
          <a:off x="928688" y="1030287"/>
          <a:ext cx="7300912" cy="354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Document" r:id="rId3" imgW="7301323" imgH="3542329" progId="Word.Document.12">
                  <p:embed/>
                </p:oleObj>
              </mc:Choice>
              <mc:Fallback>
                <p:oleObj name="Document" r:id="rId3" imgW="7301323" imgH="35423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30287"/>
                        <a:ext cx="7300912" cy="3541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63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and displays each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14180"/>
              </p:ext>
            </p:extLst>
          </p:nvPr>
        </p:nvGraphicFramePr>
        <p:xfrm>
          <a:off x="922338" y="1066800"/>
          <a:ext cx="7301323" cy="21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Document" r:id="rId3" imgW="7301323" imgH="2125829" progId="Word.Document.12">
                  <p:embed/>
                </p:oleObj>
              </mc:Choice>
              <mc:Fallback>
                <p:oleObj name="Document" r:id="rId3" imgW="7301323" imgH="2125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1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7661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An easy way to display a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48967"/>
              </p:ext>
            </p:extLst>
          </p:nvPr>
        </p:nvGraphicFramePr>
        <p:xfrm>
          <a:off x="922338" y="1066800"/>
          <a:ext cx="7301323" cy="1204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Document" r:id="rId3" imgW="7301323" imgH="1204781" progId="Word.Document.12">
                  <p:embed/>
                </p:oleObj>
              </mc:Choice>
              <mc:Fallback>
                <p:oleObj name="Document" r:id="rId3" imgW="7301323" imgH="12047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204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23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methods of the </a:t>
            </a:r>
            <a:r>
              <a:rPr lang="en-US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028092"/>
              </p:ext>
            </p:extLst>
          </p:nvPr>
        </p:nvGraphicFramePr>
        <p:xfrm>
          <a:off x="922338" y="10668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750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replaces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56144"/>
              </p:ext>
            </p:extLst>
          </p:nvPr>
        </p:nvGraphicFramePr>
        <p:xfrm>
          <a:off x="922338" y="1066800"/>
          <a:ext cx="7301323" cy="143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Document" r:id="rId3" imgW="7301323" imgH="1434863" progId="Word.Document.12">
                  <p:embed/>
                </p:oleObj>
              </mc:Choice>
              <mc:Fallback>
                <p:oleObj name="Document" r:id="rId3" imgW="7301323" imgH="1434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43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61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removes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19901"/>
              </p:ext>
            </p:extLst>
          </p:nvPr>
        </p:nvGraphicFramePr>
        <p:xfrm>
          <a:off x="922338" y="1066800"/>
          <a:ext cx="7301323" cy="18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Document" r:id="rId3" imgW="7301323" imgH="1895387" progId="Word.Document.12">
                  <p:embed/>
                </p:oleObj>
              </mc:Choice>
              <mc:Fallback>
                <p:oleObj name="Document" r:id="rId3" imgW="7301323" imgH="1895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78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searches for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90416"/>
              </p:ext>
            </p:extLst>
          </p:nvPr>
        </p:nvGraphicFramePr>
        <p:xfrm>
          <a:off x="922338" y="1066800"/>
          <a:ext cx="7301323" cy="21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Document" r:id="rId3" imgW="7301323" imgH="2125829" progId="Word.Document.12">
                  <p:embed/>
                </p:oleObj>
              </mc:Choice>
              <mc:Fallback>
                <p:oleObj name="Document" r:id="rId3" imgW="7301323" imgH="2125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1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49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stores primitive types in an array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245398"/>
              </p:ext>
            </p:extLst>
          </p:nvPr>
        </p:nvGraphicFramePr>
        <p:xfrm>
          <a:off x="922338" y="1066800"/>
          <a:ext cx="7300912" cy="297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Document" r:id="rId3" imgW="7301323" imgH="2980266" progId="Word.Document.12">
                  <p:embed/>
                </p:oleObj>
              </mc:Choice>
              <mc:Fallback>
                <p:oleObj name="Document" r:id="rId3" imgW="7301323" imgH="29802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297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7124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primitive types from an array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48776"/>
              </p:ext>
            </p:extLst>
          </p:nvPr>
        </p:nvGraphicFramePr>
        <p:xfrm>
          <a:off x="922338" y="1074571"/>
          <a:ext cx="7301323" cy="21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Document" r:id="rId3" imgW="7301323" imgH="2125829" progId="Word.Document.12">
                  <p:embed/>
                </p:oleObj>
              </mc:Choice>
              <mc:Fallback>
                <p:oleObj name="Document" r:id="rId3" imgW="7301323" imgH="21258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4571"/>
                        <a:ext cx="7301323" cy="21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0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735501"/>
              </p:ext>
            </p:extLst>
          </p:nvPr>
        </p:nvGraphicFramePr>
        <p:xfrm>
          <a:off x="922338" y="939404"/>
          <a:ext cx="7301323" cy="5004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3" imgW="7301323" imgH="5004196" progId="Word.Document.12">
                  <p:embed/>
                </p:oleObj>
              </mc:Choice>
              <mc:Fallback>
                <p:oleObj name="Document" r:id="rId3" imgW="7301323" imgH="5004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939404"/>
                        <a:ext cx="7301323" cy="50041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Invoice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215994"/>
              </p:ext>
            </p:extLst>
          </p:nvPr>
        </p:nvGraphicFramePr>
        <p:xfrm>
          <a:off x="922338" y="1143000"/>
          <a:ext cx="7301323" cy="4271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Document" r:id="rId3" imgW="7301323" imgH="4271102" progId="Word.Document.12">
                  <p:embed/>
                </p:oleObj>
              </mc:Choice>
              <mc:Fallback>
                <p:oleObj name="Document" r:id="rId3" imgW="7301323" imgH="4271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42711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360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Invoice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940167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511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Invoice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64177"/>
              </p:ext>
            </p:extLst>
          </p:nvPr>
        </p:nvGraphicFramePr>
        <p:xfrm>
          <a:off x="922338" y="1069975"/>
          <a:ext cx="7300912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Document" r:id="rId3" imgW="7301323" imgH="4950907" progId="Word.Document.12">
                  <p:embed/>
                </p:oleObj>
              </mc:Choice>
              <mc:Fallback>
                <p:oleObj name="Document" r:id="rId3" imgW="7301323" imgH="49509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9975"/>
                        <a:ext cx="7300912" cy="494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82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InvoiceApp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9922"/>
              </p:ext>
            </p:extLst>
          </p:nvPr>
        </p:nvGraphicFramePr>
        <p:xfrm>
          <a:off x="922338" y="1066800"/>
          <a:ext cx="7300912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Document" r:id="rId3" imgW="7301323" imgH="4029858" progId="Word.Document.12">
                  <p:embed/>
                </p:oleObj>
              </mc:Choice>
              <mc:Fallback>
                <p:oleObj name="Document" r:id="rId3" imgW="7301323" imgH="402985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880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InvoiceApp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533468"/>
              </p:ext>
            </p:extLst>
          </p:nvPr>
        </p:nvGraphicFramePr>
        <p:xfrm>
          <a:off x="922338" y="1143000"/>
          <a:ext cx="7300912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Document" r:id="rId3" imgW="7301323" imgH="4490382" progId="Word.Document.12">
                  <p:embed/>
                </p:oleObj>
              </mc:Choice>
              <mc:Fallback>
                <p:oleObj name="Document" r:id="rId3" imgW="7301323" imgH="4490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193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InvoiceApp</a:t>
            </a:r>
            <a:r>
              <a:rPr lang="en-US" dirty="0"/>
              <a:t> class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996346"/>
              </p:ext>
            </p:extLst>
          </p:nvPr>
        </p:nvGraphicFramePr>
        <p:xfrm>
          <a:off x="922338" y="1150938"/>
          <a:ext cx="7300912" cy="425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Document" r:id="rId3" imgW="7301323" imgH="4259940" progId="Word.Document.12">
                  <p:embed/>
                </p:oleObj>
              </mc:Choice>
              <mc:Fallback>
                <p:oleObj name="Document" r:id="rId3" imgW="7301323" imgH="42599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50938"/>
                        <a:ext cx="7300912" cy="425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1362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336665"/>
              </p:ext>
            </p:extLst>
          </p:nvPr>
        </p:nvGraphicFramePr>
        <p:xfrm>
          <a:off x="922338" y="1066800"/>
          <a:ext cx="7300912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Document" r:id="rId3" imgW="7301323" imgH="1932474" progId="Word.Document.12">
                  <p:embed/>
                </p:oleObj>
              </mc:Choice>
              <mc:Fallback>
                <p:oleObj name="Document" r:id="rId3" imgW="7301323" imgH="19324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193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7889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929798"/>
              </p:ext>
            </p:extLst>
          </p:nvPr>
        </p:nvGraphicFramePr>
        <p:xfrm>
          <a:off x="922338" y="10668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Document" r:id="rId3" imgW="7301323" imgH="1225664" progId="Word.Document.12">
                  <p:embed/>
                </p:oleObj>
              </mc:Choice>
              <mc:Fallback>
                <p:oleObj name="Document" r:id="rId3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0607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adds three elements to the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728065"/>
              </p:ext>
            </p:extLst>
          </p:nvPr>
        </p:nvGraphicFramePr>
        <p:xfrm>
          <a:off x="914400" y="1066800"/>
          <a:ext cx="7301323" cy="18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Document" r:id="rId3" imgW="7301323" imgH="1895387" progId="Word.Document.12">
                  <p:embed/>
                </p:oleObj>
              </mc:Choice>
              <mc:Fallback>
                <p:oleObj name="Document" r:id="rId3" imgW="7301323" imgH="1895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18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13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gets the last element of the linked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425147"/>
              </p:ext>
            </p:extLst>
          </p:nvPr>
        </p:nvGraphicFramePr>
        <p:xfrm>
          <a:off x="922338" y="1063693"/>
          <a:ext cx="7301323" cy="320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Document" r:id="rId3" imgW="7301323" imgH="3203507" progId="Word.Document.12">
                  <p:embed/>
                </p:oleObj>
              </mc:Choice>
              <mc:Fallback>
                <p:oleObj name="Document" r:id="rId3" imgW="7301323" imgH="32035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3693"/>
                        <a:ext cx="7301323" cy="32035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69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4662"/>
              </p:ext>
            </p:extLst>
          </p:nvPr>
        </p:nvGraphicFramePr>
        <p:xfrm>
          <a:off x="922338" y="1091728"/>
          <a:ext cx="7301323" cy="2794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7301323" imgH="2794472" progId="Word.Document.12">
                  <p:embed/>
                </p:oleObj>
              </mc:Choice>
              <mc:Fallback>
                <p:oleObj name="Document" r:id="rId3" imgW="7301323" imgH="27944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91728"/>
                        <a:ext cx="7301323" cy="2794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336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More methods of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03466"/>
              </p:ext>
            </p:extLst>
          </p:nvPr>
        </p:nvGraphicFramePr>
        <p:xfrm>
          <a:off x="922338" y="10668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Document" r:id="rId3" imgW="7301323" imgH="2451689" progId="Word.Document.12">
                  <p:embed/>
                </p:oleObj>
              </mc:Choice>
              <mc:Fallback>
                <p:oleObj name="Document" r:id="rId3" imgW="7301323" imgH="24516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63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replaces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22949"/>
              </p:ext>
            </p:extLst>
          </p:nvPr>
        </p:nvGraphicFramePr>
        <p:xfrm>
          <a:off x="922338" y="1066800"/>
          <a:ext cx="7301323" cy="143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Document" r:id="rId3" imgW="7301323" imgH="1434863" progId="Word.Document.12">
                  <p:embed/>
                </p:oleObj>
              </mc:Choice>
              <mc:Fallback>
                <p:oleObj name="Document" r:id="rId3" imgW="7301323" imgH="14348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434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8708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removes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96565"/>
              </p:ext>
            </p:extLst>
          </p:nvPr>
        </p:nvGraphicFramePr>
        <p:xfrm>
          <a:off x="922338" y="1066800"/>
          <a:ext cx="7301323" cy="18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Document" r:id="rId3" imgW="7301323" imgH="1895387" progId="Word.Document.12">
                  <p:embed/>
                </p:oleObj>
              </mc:Choice>
              <mc:Fallback>
                <p:oleObj name="Document" r:id="rId3" imgW="7301323" imgH="1895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39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searches for an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22943"/>
              </p:ext>
            </p:extLst>
          </p:nvPr>
        </p:nvGraphicFramePr>
        <p:xfrm>
          <a:off x="922338" y="1074571"/>
          <a:ext cx="7301323" cy="212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3" imgW="7301323" imgH="2126189" progId="Word.Document.12">
                  <p:embed/>
                </p:oleObj>
              </mc:Choice>
              <mc:Fallback>
                <p:oleObj name="Document" r:id="rId3" imgW="7301323" imgH="212618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74571"/>
                        <a:ext cx="7301323" cy="2125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532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Methods of the Queue and Deque interfaces </a:t>
            </a:r>
            <a:br>
              <a:rPr lang="en-US" dirty="0"/>
            </a:br>
            <a:r>
              <a:rPr lang="en-US" dirty="0"/>
              <a:t>implemented by the </a:t>
            </a:r>
            <a:r>
              <a:rPr lang="en-US" dirty="0" err="1"/>
              <a:t>LinkedList</a:t>
            </a:r>
            <a:r>
              <a:rPr lang="en-US" dirty="0"/>
              <a:t>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410051"/>
              </p:ext>
            </p:extLst>
          </p:nvPr>
        </p:nvGraphicFramePr>
        <p:xfrm>
          <a:off x="922338" y="1277263"/>
          <a:ext cx="7301323" cy="337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Document" r:id="rId3" imgW="7301323" imgH="3370937" progId="Word.Document.12">
                  <p:embed/>
                </p:oleObj>
              </mc:Choice>
              <mc:Fallback>
                <p:oleObj name="Document" r:id="rId3" imgW="7301323" imgH="33709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77263"/>
                        <a:ext cx="7301323" cy="337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245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Add elements to the beginning and end of the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072100"/>
              </p:ext>
            </p:extLst>
          </p:nvPr>
        </p:nvGraphicFramePr>
        <p:xfrm>
          <a:off x="922338" y="1066800"/>
          <a:ext cx="7301323" cy="166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1" name="Document" r:id="rId3" imgW="7301323" imgH="1665305" progId="Word.Document.12">
                  <p:embed/>
                </p:oleObj>
              </mc:Choice>
              <mc:Fallback>
                <p:oleObj name="Document" r:id="rId3" imgW="7301323" imgH="16653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66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74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Remove the last element of the list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88760"/>
              </p:ext>
            </p:extLst>
          </p:nvPr>
        </p:nvGraphicFramePr>
        <p:xfrm>
          <a:off x="922338" y="1066800"/>
          <a:ext cx="7301323" cy="18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5" name="Document" r:id="rId3" imgW="7301323" imgH="1895387" progId="Word.Document.12">
                  <p:embed/>
                </p:oleObj>
              </mc:Choice>
              <mc:Fallback>
                <p:oleObj name="Document" r:id="rId3" imgW="7301323" imgH="18953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1895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756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Clear the list and then try to get the first element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59749"/>
              </p:ext>
            </p:extLst>
          </p:nvPr>
        </p:nvGraphicFramePr>
        <p:xfrm>
          <a:off x="922338" y="1127125"/>
          <a:ext cx="7300912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3" imgW="7301323" imgH="1387694" progId="Word.Document.12">
                  <p:embed/>
                </p:oleObj>
              </mc:Choice>
              <mc:Fallback>
                <p:oleObj name="Document" r:id="rId3" imgW="7301323" imgH="13876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27125"/>
                        <a:ext cx="7300912" cy="138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89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Methods of a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306983"/>
              </p:ext>
            </p:extLst>
          </p:nvPr>
        </p:nvGraphicFramePr>
        <p:xfrm>
          <a:off x="922338" y="10668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3" name="Document" r:id="rId3" imgW="7301323" imgH="919248" progId="Word.Document.12">
                  <p:embed/>
                </p:oleObj>
              </mc:Choice>
              <mc:Fallback>
                <p:oleObj name="Document" r:id="rId3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238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A class that uses generics to implement a queue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69455"/>
              </p:ext>
            </p:extLst>
          </p:nvPr>
        </p:nvGraphicFramePr>
        <p:xfrm>
          <a:off x="922338" y="11080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080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13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How arrays and collections are similar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95948"/>
              </p:ext>
            </p:extLst>
          </p:nvPr>
        </p:nvGraphicFramePr>
        <p:xfrm>
          <a:off x="922338" y="1023910"/>
          <a:ext cx="7301323" cy="354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7301323" imgH="3548090" progId="Word.Document.12">
                  <p:embed/>
                </p:oleObj>
              </mc:Choice>
              <mc:Fallback>
                <p:oleObj name="Document" r:id="rId3" imgW="7301323" imgH="35480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23910"/>
                        <a:ext cx="7301323" cy="354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0929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the Queue class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681040"/>
              </p:ext>
            </p:extLst>
          </p:nvPr>
        </p:nvGraphicFramePr>
        <p:xfrm>
          <a:off x="922338" y="1056827"/>
          <a:ext cx="7301323" cy="4658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4658173" progId="Word.Document.12">
                  <p:embed/>
                </p:oleObj>
              </mc:Choice>
              <mc:Fallback>
                <p:oleObj name="Document" r:id="rId3" imgW="7301323" imgH="46581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56827"/>
                        <a:ext cx="7301323" cy="46581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068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and </a:t>
            </a:r>
            <a:r>
              <a:rPr lang="en-US" dirty="0" err="1"/>
              <a:t>TreeMap</a:t>
            </a:r>
            <a:r>
              <a:rPr lang="en-US" dirty="0"/>
              <a:t> classes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883695"/>
              </p:ext>
            </p:extLst>
          </p:nvPr>
        </p:nvGraphicFramePr>
        <p:xfrm>
          <a:off x="922338" y="1066800"/>
          <a:ext cx="7301323" cy="468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ocument" r:id="rId3" imgW="7301323" imgH="4683378" progId="Word.Document.12">
                  <p:embed/>
                </p:oleObj>
              </mc:Choice>
              <mc:Fallback>
                <p:oleObj name="Document" r:id="rId3" imgW="7301323" imgH="4683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4683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908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Common methods of the </a:t>
            </a:r>
            <a:r>
              <a:rPr lang="en-US" dirty="0" err="1"/>
              <a:t>Map.Entry</a:t>
            </a:r>
            <a:r>
              <a:rPr lang="en-US" dirty="0"/>
              <a:t> interface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143260"/>
              </p:ext>
            </p:extLst>
          </p:nvPr>
        </p:nvGraphicFramePr>
        <p:xfrm>
          <a:off x="922338" y="10668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ocument" r:id="rId3" imgW="7301323" imgH="612832" progId="Word.Document.12">
                  <p:embed/>
                </p:oleObj>
              </mc:Choice>
              <mc:Fallback>
                <p:oleObj name="Document" r:id="rId3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8014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a hash map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354136"/>
              </p:ext>
            </p:extLst>
          </p:nvPr>
        </p:nvGraphicFramePr>
        <p:xfrm>
          <a:off x="922338" y="10668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3260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Resulting </a:t>
            </a:r>
            <a:r>
              <a:rPr lang="en-US" dirty="0" smtClean="0"/>
              <a:t>output from the hash map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3353138"/>
              </p:ext>
            </p:extLst>
          </p:nvPr>
        </p:nvGraphicFramePr>
        <p:xfrm>
          <a:off x="922338" y="1143000"/>
          <a:ext cx="7301323" cy="127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ocument" r:id="rId3" imgW="7301323" imgH="1278234" progId="Word.Document.12">
                  <p:embed/>
                </p:oleObj>
              </mc:Choice>
              <mc:Fallback>
                <p:oleObj name="Document" r:id="rId3" imgW="7301323" imgH="1278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127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154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a tree map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245891"/>
              </p:ext>
            </p:extLst>
          </p:nvPr>
        </p:nvGraphicFramePr>
        <p:xfrm>
          <a:off x="922338" y="11430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ocument" r:id="rId3" imgW="7301323" imgH="3921838" progId="Word.Document.12">
                  <p:embed/>
                </p:oleObj>
              </mc:Choice>
              <mc:Fallback>
                <p:oleObj name="Document" r:id="rId3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038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Resulting </a:t>
            </a:r>
            <a:r>
              <a:rPr lang="en-US" dirty="0" smtClean="0"/>
              <a:t>output from the tree map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479820"/>
              </p:ext>
            </p:extLst>
          </p:nvPr>
        </p:nvGraphicFramePr>
        <p:xfrm>
          <a:off x="928277" y="1143000"/>
          <a:ext cx="7301323" cy="127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1278234" progId="Word.Document.12">
                  <p:embed/>
                </p:oleObj>
              </mc:Choice>
              <mc:Fallback>
                <p:oleObj name="Document" r:id="rId3" imgW="7301323" imgH="127823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277" y="1143000"/>
                        <a:ext cx="7301323" cy="127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3710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console for the Word Counter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82033"/>
              </p:ext>
            </p:extLst>
          </p:nvPr>
        </p:nvGraphicFramePr>
        <p:xfrm>
          <a:off x="922338" y="1143000"/>
          <a:ext cx="7301323" cy="242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3" imgW="7301323" imgH="2429365" progId="Word.Document.12">
                  <p:embed/>
                </p:oleObj>
              </mc:Choice>
              <mc:Fallback>
                <p:oleObj name="Document" r:id="rId3" imgW="7301323" imgH="24293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143000"/>
                        <a:ext cx="7301323" cy="242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6718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Word Counter application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456162"/>
              </p:ext>
            </p:extLst>
          </p:nvPr>
        </p:nvGraphicFramePr>
        <p:xfrm>
          <a:off x="92868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1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868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86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code for the Word Counter application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206730"/>
              </p:ext>
            </p:extLst>
          </p:nvPr>
        </p:nvGraphicFramePr>
        <p:xfrm>
          <a:off x="922338" y="1066800"/>
          <a:ext cx="7300912" cy="471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5" name="Document" r:id="rId3" imgW="7301323" imgH="4720464" progId="Word.Document.12">
                  <p:embed/>
                </p:oleObj>
              </mc:Choice>
              <mc:Fallback>
                <p:oleObj name="Document" r:id="rId3" imgW="7301323" imgH="47204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471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93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Code that uses an array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60287"/>
              </p:ext>
            </p:extLst>
          </p:nvPr>
        </p:nvGraphicFramePr>
        <p:xfrm>
          <a:off x="922338" y="1036295"/>
          <a:ext cx="7301323" cy="406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Document" r:id="rId3" imgW="7301323" imgH="4069105" progId="Word.Document.12">
                  <p:embed/>
                </p:oleObj>
              </mc:Choice>
              <mc:Fallback>
                <p:oleObj name="Document" r:id="rId3" imgW="7301323" imgH="40691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36295"/>
                        <a:ext cx="7301323" cy="406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76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collection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3-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295400"/>
            <a:ext cx="7315201" cy="1390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5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Collection interfaces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823955"/>
              </p:ext>
            </p:extLst>
          </p:nvPr>
        </p:nvGraphicFramePr>
        <p:xfrm>
          <a:off x="922338" y="1066800"/>
          <a:ext cx="7300912" cy="316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3298924" progId="Word.Document.12">
                  <p:embed/>
                </p:oleObj>
              </mc:Choice>
              <mc:Fallback>
                <p:oleObj name="Document" r:id="rId3" imgW="7301323" imgH="329892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066800"/>
                        <a:ext cx="7300912" cy="316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specifying the type of elements </a:t>
            </a:r>
            <a:br>
              <a:rPr lang="en-US" dirty="0"/>
            </a:br>
            <a:r>
              <a:rPr lang="en-US" dirty="0"/>
              <a:t>in a collection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92364"/>
              </p:ext>
            </p:extLst>
          </p:nvPr>
        </p:nvGraphicFramePr>
        <p:xfrm>
          <a:off x="922338" y="1219200"/>
          <a:ext cx="7300912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7301323" imgH="3146976" progId="Word.Document.12">
                  <p:embed/>
                </p:oleObj>
              </mc:Choice>
              <mc:Fallback>
                <p:oleObj name="Document" r:id="rId3" imgW="7301323" imgH="31469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2338" y="1219200"/>
                        <a:ext cx="7300912" cy="314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84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dirty="0"/>
              <a:t>The syntax for using type inference </a:t>
            </a:r>
            <a:br>
              <a:rPr lang="en-US" dirty="0"/>
            </a:br>
            <a:r>
              <a:rPr lang="en-US" dirty="0"/>
              <a:t>(Java 7 or later)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Java Programming (5th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2017,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289620"/>
              </p:ext>
            </p:extLst>
          </p:nvPr>
        </p:nvGraphicFramePr>
        <p:xfrm>
          <a:off x="925513" y="1277938"/>
          <a:ext cx="72517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7301323" imgH="1384454" progId="Word.Document.12">
                  <p:embed/>
                </p:oleObj>
              </mc:Choice>
              <mc:Fallback>
                <p:oleObj name="Document" r:id="rId3" imgW="7301323" imgH="13844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513" y="1277938"/>
                        <a:ext cx="7251700" cy="137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124743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1322</Words>
  <Application>Microsoft Office PowerPoint</Application>
  <PresentationFormat>On-screen Show (4:3)</PresentationFormat>
  <Paragraphs>245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Narrow</vt:lpstr>
      <vt:lpstr>Times New Roman</vt:lpstr>
      <vt:lpstr>Master slides_with_titles_logo</vt:lpstr>
      <vt:lpstr>Document</vt:lpstr>
      <vt:lpstr>Microsoft Word Document</vt:lpstr>
      <vt:lpstr>Chapter 12</vt:lpstr>
      <vt:lpstr>Objectives</vt:lpstr>
      <vt:lpstr>Objectives (cont.)</vt:lpstr>
      <vt:lpstr>How arrays and collections are similar</vt:lpstr>
      <vt:lpstr>Code that uses an array</vt:lpstr>
      <vt:lpstr>The collection framework</vt:lpstr>
      <vt:lpstr>Collection interfaces</vt:lpstr>
      <vt:lpstr>The syntax for specifying the type of elements  in a collection</vt:lpstr>
      <vt:lpstr>The syntax for using type inference  (Java 7 or later)</vt:lpstr>
      <vt:lpstr>The ArrayList class</vt:lpstr>
      <vt:lpstr>Common methods of the ArrayList class</vt:lpstr>
      <vt:lpstr>Code that gets and displays each element</vt:lpstr>
      <vt:lpstr>An easy way to display a collection</vt:lpstr>
      <vt:lpstr>More methods of the ArrayList class</vt:lpstr>
      <vt:lpstr>Code that replaces an element</vt:lpstr>
      <vt:lpstr>Code that removes an element</vt:lpstr>
      <vt:lpstr>Code that searches for an element</vt:lpstr>
      <vt:lpstr>Code that stores primitive types in an array list</vt:lpstr>
      <vt:lpstr>Code that gets primitive types from an array list</vt:lpstr>
      <vt:lpstr>The console for the Invoice application</vt:lpstr>
      <vt:lpstr>The Invoice class</vt:lpstr>
      <vt:lpstr>The Invoice class (cont.)</vt:lpstr>
      <vt:lpstr>The InvoiceApp class</vt:lpstr>
      <vt:lpstr>The InvoiceApp class (cont.)</vt:lpstr>
      <vt:lpstr>The InvoiceApp class (cont.)</vt:lpstr>
      <vt:lpstr>The LinkedList class</vt:lpstr>
      <vt:lpstr>Common methods of the LinkedList class</vt:lpstr>
      <vt:lpstr>Code that adds three elements to the linked list</vt:lpstr>
      <vt:lpstr>Code that gets the last element of the linked list</vt:lpstr>
      <vt:lpstr>More methods of the LinkedList class</vt:lpstr>
      <vt:lpstr>Code that replaces an element</vt:lpstr>
      <vt:lpstr>Code that removes an element</vt:lpstr>
      <vt:lpstr>Code that searches for an element</vt:lpstr>
      <vt:lpstr>Methods of the Queue and Deque interfaces  implemented by the LinkedList class</vt:lpstr>
      <vt:lpstr>Add elements to the beginning and end of the list</vt:lpstr>
      <vt:lpstr>Remove the last element of the list</vt:lpstr>
      <vt:lpstr>Clear the list and then try to get the first element</vt:lpstr>
      <vt:lpstr>Methods of a queue</vt:lpstr>
      <vt:lpstr>A class that uses generics to implement a queue</vt:lpstr>
      <vt:lpstr>Code that uses the Queue class</vt:lpstr>
      <vt:lpstr>The HashMap and TreeMap classes</vt:lpstr>
      <vt:lpstr>Common methods of the Map.Entry interface</vt:lpstr>
      <vt:lpstr>Code that uses a hash map</vt:lpstr>
      <vt:lpstr>Resulting output from the hash map</vt:lpstr>
      <vt:lpstr>Code that uses a tree map</vt:lpstr>
      <vt:lpstr>Resulting output from the tree map</vt:lpstr>
      <vt:lpstr>The console for the Word Counter application</vt:lpstr>
      <vt:lpstr>The code for the Word Counter application</vt:lpstr>
      <vt:lpstr>The code for the Word Counter application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Anne Boehm</cp:lastModifiedBy>
  <cp:revision>15</cp:revision>
  <cp:lastPrinted>2016-01-14T23:03:16Z</cp:lastPrinted>
  <dcterms:created xsi:type="dcterms:W3CDTF">2016-10-24T17:55:21Z</dcterms:created>
  <dcterms:modified xsi:type="dcterms:W3CDTF">2017-06-13T22:40:07Z</dcterms:modified>
</cp:coreProperties>
</file>