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55" d="100"/>
          <a:sy n="55" d="100"/>
        </p:scale>
        <p:origin x="72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52025"/>
              </p:ext>
            </p:extLst>
          </p:nvPr>
        </p:nvGraphicFramePr>
        <p:xfrm>
          <a:off x="922338" y="1600200"/>
          <a:ext cx="7301323" cy="108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082358" progId="Word.Document.12">
                  <p:embed/>
                </p:oleObj>
              </mc:Choice>
              <mc:Fallback>
                <p:oleObj name="Document" r:id="rId3" imgW="7301323" imgH="1082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108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frame with three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8210"/>
            <a:ext cx="3124200" cy="1562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5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01234"/>
              </p:ext>
            </p:extLst>
          </p:nvPr>
        </p:nvGraphicFramePr>
        <p:xfrm>
          <a:off x="922338" y="1066800"/>
          <a:ext cx="7301323" cy="3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7301323" imgH="3661150" progId="Word.Document.12">
                  <p:embed/>
                </p:oleObj>
              </mc:Choice>
              <mc:Fallback>
                <p:oleObj name="Document" r:id="rId3" imgW="7301323" imgH="3661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66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55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three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41577"/>
              </p:ext>
            </p:extLst>
          </p:nvPr>
        </p:nvGraphicFramePr>
        <p:xfrm>
          <a:off x="922338" y="1066800"/>
          <a:ext cx="7300912" cy="42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301323" imgH="4237976" progId="Word.Document.12">
                  <p:embed/>
                </p:oleObj>
              </mc:Choice>
              <mc:Fallback>
                <p:oleObj name="Document" r:id="rId3" imgW="7301323" imgH="4237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03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determines which radio button </a:t>
            </a:r>
            <a:br>
              <a:rPr lang="en-US" dirty="0"/>
            </a:br>
            <a:r>
              <a:rPr lang="en-US" dirty="0"/>
              <a:t>is selected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97911"/>
              </p:ext>
            </p:extLst>
          </p:nvPr>
        </p:nvGraphicFramePr>
        <p:xfrm>
          <a:off x="928688" y="12954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954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88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Radio buttons in a panel with a title and a border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219200"/>
            <a:ext cx="2800350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57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Static methods of the </a:t>
            </a:r>
            <a:r>
              <a:rPr lang="en-US" dirty="0" err="1"/>
              <a:t>BorderFactory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89503"/>
              </p:ext>
            </p:extLst>
          </p:nvPr>
        </p:nvGraphicFramePr>
        <p:xfrm>
          <a:off x="922338" y="1054100"/>
          <a:ext cx="7300912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7301323" imgH="3289922" progId="Word.Document.12">
                  <p:embed/>
                </p:oleObj>
              </mc:Choice>
              <mc:Fallback>
                <p:oleObj name="Document" r:id="rId3" imgW="7301323" imgH="3289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4100"/>
                        <a:ext cx="7300912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49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frame with a combo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219200"/>
            <a:ext cx="2973705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00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JComboBox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6242"/>
              </p:ext>
            </p:extLst>
          </p:nvPr>
        </p:nvGraphicFramePr>
        <p:xfrm>
          <a:off x="922338" y="990600"/>
          <a:ext cx="7301323" cy="364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7301323" imgH="3647108" progId="Word.Document.12">
                  <p:embed/>
                </p:oleObj>
              </mc:Choice>
              <mc:Fallback>
                <p:oleObj name="Document" r:id="rId3" imgW="7301323" imgH="364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64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31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a combo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84637"/>
              </p:ext>
            </p:extLst>
          </p:nvPr>
        </p:nvGraphicFramePr>
        <p:xfrm>
          <a:off x="922338" y="1066800"/>
          <a:ext cx="7300912" cy="435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7301323" imgH="4355358" progId="Word.Document.12">
                  <p:embed/>
                </p:oleObj>
              </mc:Choice>
              <mc:Fallback>
                <p:oleObj name="Document" r:id="rId3" imgW="7301323" imgH="4355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35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3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Another way to create a combo box </a:t>
            </a:r>
            <a:br>
              <a:rPr lang="en-US" dirty="0"/>
            </a:br>
            <a:r>
              <a:rPr lang="en-US" dirty="0"/>
              <a:t>and fill it with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69940"/>
              </p:ext>
            </p:extLst>
          </p:nvPr>
        </p:nvGraphicFramePr>
        <p:xfrm>
          <a:off x="922338" y="12954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97724"/>
              </p:ext>
            </p:extLst>
          </p:nvPr>
        </p:nvGraphicFramePr>
        <p:xfrm>
          <a:off x="922338" y="990600"/>
          <a:ext cx="7301323" cy="3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3568974" progId="Word.Document.12">
                  <p:embed/>
                </p:oleObj>
              </mc:Choice>
              <mc:Fallback>
                <p:oleObj name="Document" r:id="rId3" imgW="7301323" imgH="356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frame that includes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68539"/>
              </p:ext>
            </p:extLst>
          </p:nvPr>
        </p:nvGraphicFramePr>
        <p:xfrm>
          <a:off x="922338" y="990600"/>
          <a:ext cx="7301323" cy="47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7301323" imgH="4751790" progId="Word.Document.12">
                  <p:embed/>
                </p:oleObj>
              </mc:Choice>
              <mc:Fallback>
                <p:oleObj name="Document" r:id="rId3" imgW="7301323" imgH="4751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7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9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06408"/>
              </p:ext>
            </p:extLst>
          </p:nvPr>
        </p:nvGraphicFramePr>
        <p:xfrm>
          <a:off x="922338" y="1067897"/>
          <a:ext cx="7301323" cy="449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301323" imgH="4494703" progId="Word.Document.12">
                  <p:embed/>
                </p:oleObj>
              </mc:Choice>
              <mc:Fallback>
                <p:oleObj name="Document" r:id="rId3" imgW="7301323" imgH="4494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7897"/>
                        <a:ext cx="7301323" cy="449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39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20487"/>
              </p:ext>
            </p:extLst>
          </p:nvPr>
        </p:nvGraphicFramePr>
        <p:xfrm>
          <a:off x="922338" y="1066800"/>
          <a:ext cx="7300912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7301323" imgH="4124915" progId="Word.Document.12">
                  <p:embed/>
                </p:oleObj>
              </mc:Choice>
              <mc:Fallback>
                <p:oleObj name="Document" r:id="rId3" imgW="7301323" imgH="4124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56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list that allows its elements to be modified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36019"/>
              </p:ext>
            </p:extLst>
          </p:nvPr>
        </p:nvGraphicFramePr>
        <p:xfrm>
          <a:off x="922337" y="1009692"/>
          <a:ext cx="7301323" cy="386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7301323" imgH="3867108" progId="Word.Document.12">
                  <p:embed/>
                </p:oleObj>
              </mc:Choice>
              <mc:Fallback>
                <p:oleObj name="Document" r:id="rId3" imgW="7301323" imgH="386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1009692"/>
                        <a:ext cx="7301323" cy="386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91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DefaultListModel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94714"/>
              </p:ext>
            </p:extLst>
          </p:nvPr>
        </p:nvGraphicFramePr>
        <p:xfrm>
          <a:off x="922338" y="1066800"/>
          <a:ext cx="7301323" cy="27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7301323" imgH="2727860" progId="Word.Document.12">
                  <p:embed/>
                </p:oleObj>
              </mc:Choice>
              <mc:Fallback>
                <p:oleObj name="Document" r:id="rId3" imgW="7301323" imgH="2727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2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8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a list and its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72925"/>
              </p:ext>
            </p:extLst>
          </p:nvPr>
        </p:nvGraphicFramePr>
        <p:xfrm>
          <a:off x="922338" y="1019175"/>
          <a:ext cx="7300912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3" imgW="7301323" imgH="4925342" progId="Word.Document.12">
                  <p:embed/>
                </p:oleObj>
              </mc:Choice>
              <mc:Fallback>
                <p:oleObj name="Document" r:id="rId3" imgW="7301323" imgH="4925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9175"/>
                        <a:ext cx="7300912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10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Payment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1219200"/>
            <a:ext cx="3007995" cy="3072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9200"/>
            <a:ext cx="3007995" cy="3072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23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Typical dialog boxes displayed by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219200"/>
            <a:ext cx="3017520" cy="1783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1658620"/>
            <a:ext cx="3035300" cy="1343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48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6253"/>
              </p:ext>
            </p:extLst>
          </p:nvPr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7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52909"/>
              </p:ext>
            </p:extLst>
          </p:nvPr>
        </p:nvGraphicFramePr>
        <p:xfrm>
          <a:off x="922338" y="1069975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0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37997"/>
              </p:ext>
            </p:extLst>
          </p:nvPr>
        </p:nvGraphicFramePr>
        <p:xfrm>
          <a:off x="922338" y="990600"/>
          <a:ext cx="7301323" cy="32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3276960" progId="Word.Document.12">
                  <p:embed/>
                </p:oleObj>
              </mc:Choice>
              <mc:Fallback>
                <p:oleObj name="Document" r:id="rId3" imgW="7301323" imgH="3276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2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58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32083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28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0398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23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90247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125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748868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4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16250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84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5732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35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14796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31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53664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364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845299"/>
              </p:ext>
            </p:extLst>
          </p:nvPr>
        </p:nvGraphicFramePr>
        <p:xfrm>
          <a:off x="922338" y="1069975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573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Payment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10731"/>
              </p:ext>
            </p:extLst>
          </p:nvPr>
        </p:nvGraphicFramePr>
        <p:xfrm>
          <a:off x="922338" y="1066800"/>
          <a:ext cx="73009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7301323" imgH="2416763" progId="Word.Document.12">
                  <p:embed/>
                </p:oleObj>
              </mc:Choice>
              <mc:Fallback>
                <p:oleObj name="Document" r:id="rId3" imgW="7301323" imgH="24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0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frame with a text area that has a scroll 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224915"/>
            <a:ext cx="3784600" cy="2508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68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0592"/>
              </p:ext>
            </p:extLst>
          </p:nvPr>
        </p:nvGraphicFramePr>
        <p:xfrm>
          <a:off x="922338" y="1066800"/>
          <a:ext cx="7301323" cy="35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7301323" imgH="3575455" progId="Word.Document.12">
                  <p:embed/>
                </p:oleObj>
              </mc:Choice>
              <mc:Fallback>
                <p:oleObj name="Document" r:id="rId3" imgW="7301323" imgH="3575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57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7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a text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30493"/>
              </p:ext>
            </p:extLst>
          </p:nvPr>
        </p:nvGraphicFramePr>
        <p:xfrm>
          <a:off x="922338" y="1060450"/>
          <a:ext cx="7300912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7301323" imgH="3664751" progId="Word.Document.12">
                  <p:embed/>
                </p:oleObj>
              </mc:Choice>
              <mc:Fallback>
                <p:oleObj name="Document" r:id="rId3" imgW="7301323" imgH="366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0450"/>
                        <a:ext cx="7300912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0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frame with a check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5" y="1219200"/>
            <a:ext cx="3258185" cy="2362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42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JCheckBox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07078"/>
              </p:ext>
            </p:extLst>
          </p:nvPr>
        </p:nvGraphicFramePr>
        <p:xfrm>
          <a:off x="922338" y="1066800"/>
          <a:ext cx="7301323" cy="180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7301323" imgH="1808611" progId="Word.Document.12">
                  <p:embed/>
                </p:oleObj>
              </mc:Choice>
              <mc:Fallback>
                <p:oleObj name="Document" r:id="rId3" imgW="7301323" imgH="180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0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2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declares a check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28559"/>
              </p:ext>
            </p:extLst>
          </p:nvPr>
        </p:nvGraphicFramePr>
        <p:xfrm>
          <a:off x="922338" y="1054100"/>
          <a:ext cx="7300912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7301323" imgH="4585440" progId="Word.Document.12">
                  <p:embed/>
                </p:oleObj>
              </mc:Choice>
              <mc:Fallback>
                <p:oleObj name="Document" r:id="rId3" imgW="7301323" imgH="458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4100"/>
                        <a:ext cx="7300912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41662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1074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Times New Roman</vt:lpstr>
      <vt:lpstr>Master slides_with_titles_logo</vt:lpstr>
      <vt:lpstr>Microsoft Word Document</vt:lpstr>
      <vt:lpstr>Chapter 19</vt:lpstr>
      <vt:lpstr>Objectives</vt:lpstr>
      <vt:lpstr>Objectives (cont.)</vt:lpstr>
      <vt:lpstr>A frame with a text area that has a scroll bar</vt:lpstr>
      <vt:lpstr>The JTextArea class</vt:lpstr>
      <vt:lpstr>Code that declares a text area</vt:lpstr>
      <vt:lpstr>A frame with a check box</vt:lpstr>
      <vt:lpstr>The JCheckBox class</vt:lpstr>
      <vt:lpstr>Code that declares a check box</vt:lpstr>
      <vt:lpstr>A frame with three radio buttons</vt:lpstr>
      <vt:lpstr>The JRadioButton class</vt:lpstr>
      <vt:lpstr>Code that declares three radio buttons</vt:lpstr>
      <vt:lpstr>Code that determines which radio button  is selected</vt:lpstr>
      <vt:lpstr>Radio buttons in a panel with a title and a border</vt:lpstr>
      <vt:lpstr>Static methods of the BorderFactory class</vt:lpstr>
      <vt:lpstr>A frame with a combo box</vt:lpstr>
      <vt:lpstr>The JComboBox class</vt:lpstr>
      <vt:lpstr>Code that declares a combo box</vt:lpstr>
      <vt:lpstr>Another way to create a combo box  and fill it with items</vt:lpstr>
      <vt:lpstr>A frame that includes a list</vt:lpstr>
      <vt:lpstr>The JList class</vt:lpstr>
      <vt:lpstr>Code that declares a list</vt:lpstr>
      <vt:lpstr>A list that allows its elements to be modified</vt:lpstr>
      <vt:lpstr>The DefaultListModel class</vt:lpstr>
      <vt:lpstr>Code that declares a list and its model</vt:lpstr>
      <vt:lpstr>The user interface for the Payment application</vt:lpstr>
      <vt:lpstr>Typical dialog boxes displayed by the application</vt:lpstr>
      <vt:lpstr>The code for the Payment application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  <vt:lpstr>The code for the Payment application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Spera</cp:lastModifiedBy>
  <cp:revision>12</cp:revision>
  <cp:lastPrinted>2016-01-14T23:03:16Z</cp:lastPrinted>
  <dcterms:created xsi:type="dcterms:W3CDTF">2016-10-24T17:55:21Z</dcterms:created>
  <dcterms:modified xsi:type="dcterms:W3CDTF">2017-06-13T18:31:20Z</dcterms:modified>
</cp:coreProperties>
</file>