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50662"/>
              </p:ext>
            </p:extLst>
          </p:nvPr>
        </p:nvGraphicFramePr>
        <p:xfrm>
          <a:off x="928277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1783407" progId="Word.Document.12">
                  <p:embed/>
                </p:oleObj>
              </mc:Choice>
              <mc:Fallback>
                <p:oleObj name="Document" r:id="rId3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declaring an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50676"/>
              </p:ext>
            </p:extLst>
          </p:nvPr>
        </p:nvGraphicFramePr>
        <p:xfrm>
          <a:off x="922338" y="1030132"/>
          <a:ext cx="7301323" cy="4303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4303868" progId="Word.Document.12">
                  <p:embed/>
                </p:oleObj>
              </mc:Choice>
              <mc:Fallback>
                <p:oleObj name="Document" r:id="rId3" imgW="7301323" imgH="43038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0132"/>
                        <a:ext cx="7301323" cy="4303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38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interface that defines three static constants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657854"/>
              </p:ext>
            </p:extLst>
          </p:nvPr>
        </p:nvGraphicFramePr>
        <p:xfrm>
          <a:off x="922338" y="1047658"/>
          <a:ext cx="7301323" cy="230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Document" r:id="rId3" imgW="7301323" imgH="2305142" progId="Word.Document.12">
                  <p:embed/>
                </p:oleObj>
              </mc:Choice>
              <mc:Fallback>
                <p:oleObj name="Document" r:id="rId3" imgW="7301323" imgH="23051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7658"/>
                        <a:ext cx="7301323" cy="2305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66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syntax for implementing an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8118"/>
              </p:ext>
            </p:extLst>
          </p:nvPr>
        </p:nvGraphicFramePr>
        <p:xfrm>
          <a:off x="922338" y="1027112"/>
          <a:ext cx="7300912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ocument" r:id="rId3" imgW="7301323" imgH="4307829" progId="Word.Document.12">
                  <p:embed/>
                </p:oleObj>
              </mc:Choice>
              <mc:Fallback>
                <p:oleObj name="Document" r:id="rId3" imgW="7301323" imgH="4307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7112"/>
                        <a:ext cx="7300912" cy="430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71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implements two interfaces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855831"/>
              </p:ext>
            </p:extLst>
          </p:nvPr>
        </p:nvGraphicFramePr>
        <p:xfrm>
          <a:off x="922338" y="10334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34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41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inheriting a class </a:t>
            </a:r>
            <a:br>
              <a:rPr lang="en-US" dirty="0"/>
            </a:br>
            <a:r>
              <a:rPr lang="en-US" dirty="0"/>
              <a:t>and implementing an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854495"/>
              </p:ext>
            </p:extLst>
          </p:nvPr>
        </p:nvGraphicFramePr>
        <p:xfrm>
          <a:off x="922338" y="1219200"/>
          <a:ext cx="7300912" cy="396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Document" r:id="rId3" imgW="7301323" imgH="3967927" progId="Word.Document.12">
                  <p:embed/>
                </p:oleObj>
              </mc:Choice>
              <mc:Fallback>
                <p:oleObj name="Document" r:id="rId3" imgW="7301323" imgH="3967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96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681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Book class that inherits Product </a:t>
            </a:r>
            <a:br>
              <a:rPr lang="en-US" dirty="0"/>
            </a:br>
            <a:r>
              <a:rPr lang="en-US" dirty="0"/>
              <a:t>and implements Printable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00480"/>
              </p:ext>
            </p:extLst>
          </p:nvPr>
        </p:nvGraphicFramePr>
        <p:xfrm>
          <a:off x="922338" y="1265237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Document" r:id="rId3" imgW="7301323" imgH="3231232" progId="Word.Document.12">
                  <p:embed/>
                </p:oleObj>
              </mc:Choice>
              <mc:Fallback>
                <p:oleObj name="Document" r:id="rId3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5237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80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method that accepts a Printable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781065"/>
              </p:ext>
            </p:extLst>
          </p:nvPr>
        </p:nvGraphicFramePr>
        <p:xfrm>
          <a:off x="922338" y="1066800"/>
          <a:ext cx="7301323" cy="1457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1457547" progId="Word.Document.12">
                  <p:embed/>
                </p:oleObj>
              </mc:Choice>
              <mc:Fallback>
                <p:oleObj name="Document" r:id="rId3" imgW="7301323" imgH="1457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457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68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passes a Product object to the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85726"/>
              </p:ext>
            </p:extLst>
          </p:nvPr>
        </p:nvGraphicFramePr>
        <p:xfrm>
          <a:off x="922338" y="1063559"/>
          <a:ext cx="7301323" cy="327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Document" r:id="rId3" imgW="7301323" imgH="3279841" progId="Word.Document.12">
                  <p:embed/>
                </p:oleObj>
              </mc:Choice>
              <mc:Fallback>
                <p:oleObj name="Document" r:id="rId3" imgW="7301323" imgH="3279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3559"/>
                        <a:ext cx="7301323" cy="3279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54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passes an Employee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449124"/>
              </p:ext>
            </p:extLst>
          </p:nvPr>
        </p:nvGraphicFramePr>
        <p:xfrm>
          <a:off x="922338" y="1077895"/>
          <a:ext cx="7301323" cy="166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Document" r:id="rId3" imgW="7301323" imgH="1665305" progId="Word.Document.12">
                  <p:embed/>
                </p:oleObj>
              </mc:Choice>
              <mc:Fallback>
                <p:oleObj name="Document" r:id="rId3" imgW="7301323" imgH="1665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7895"/>
                        <a:ext cx="7301323" cy="166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18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ProductReader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194190"/>
              </p:ext>
            </p:extLst>
          </p:nvPr>
        </p:nvGraphicFramePr>
        <p:xfrm>
          <a:off x="922338" y="1066800"/>
          <a:ext cx="73009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Document" r:id="rId3" imgW="7301323" imgH="4464818" progId="Word.Document.12">
                  <p:embed/>
                </p:oleObj>
              </mc:Choice>
              <mc:Fallback>
                <p:oleObj name="Document" r:id="rId3" imgW="7301323" imgH="4464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052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814391"/>
              </p:ext>
            </p:extLst>
          </p:nvPr>
        </p:nvGraphicFramePr>
        <p:xfrm>
          <a:off x="922338" y="952132"/>
          <a:ext cx="7301323" cy="4305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7301323" imgH="4305668" progId="Word.Document.12">
                  <p:embed/>
                </p:oleObj>
              </mc:Choice>
              <mc:Fallback>
                <p:oleObj name="Document" r:id="rId3" imgW="7301323" imgH="43056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52132"/>
                        <a:ext cx="7301323" cy="4305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declaring an interface </a:t>
            </a:r>
            <a:br>
              <a:rPr lang="en-US" dirty="0"/>
            </a:br>
            <a:r>
              <a:rPr lang="en-US" dirty="0"/>
              <a:t>that inherits other interfaces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568434"/>
              </p:ext>
            </p:extLst>
          </p:nvPr>
        </p:nvGraphicFramePr>
        <p:xfrm>
          <a:off x="922338" y="1222375"/>
          <a:ext cx="7300912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Document" r:id="rId3" imgW="7301323" imgH="2816796" progId="Word.Document.12">
                  <p:embed/>
                </p:oleObj>
              </mc:Choice>
              <mc:Fallback>
                <p:oleObj name="Document" r:id="rId3" imgW="7301323" imgH="28167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22375"/>
                        <a:ext cx="7300912" cy="281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985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implements the </a:t>
            </a:r>
            <a:r>
              <a:rPr lang="en-US" dirty="0" err="1"/>
              <a:t>ProductDAO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9886"/>
            <a:ext cx="7315200" cy="2854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77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that’s generated by NetBeans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00953"/>
              </p:ext>
            </p:extLst>
          </p:nvPr>
        </p:nvGraphicFramePr>
        <p:xfrm>
          <a:off x="922338" y="1066800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Document" r:id="rId3" imgW="7301323" imgH="4612445" progId="Word.Document.12">
                  <p:embed/>
                </p:oleObj>
              </mc:Choice>
              <mc:Fallback>
                <p:oleObj name="Document" r:id="rId3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57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that’s generated by NetBeans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88627"/>
              </p:ext>
            </p:extLst>
          </p:nvPr>
        </p:nvGraphicFramePr>
        <p:xfrm>
          <a:off x="922338" y="1066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7301323" imgH="2769267" progId="Word.Document.12">
                  <p:embed/>
                </p:oleObj>
              </mc:Choice>
              <mc:Fallback>
                <p:oleObj name="Document" r:id="rId3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7092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declaring a default method </a:t>
            </a:r>
            <a:br>
              <a:rPr lang="en-US" dirty="0"/>
            </a:br>
            <a:r>
              <a:rPr lang="en-US" dirty="0"/>
              <a:t>(Java 8 and later)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47136"/>
              </p:ext>
            </p:extLst>
          </p:nvPr>
        </p:nvGraphicFramePr>
        <p:xfrm>
          <a:off x="922338" y="1219200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7301323" imgH="2005207" progId="Word.Document.12">
                  <p:embed/>
                </p:oleObj>
              </mc:Choice>
              <mc:Fallback>
                <p:oleObj name="Document" r:id="rId3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215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the default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87467"/>
              </p:ext>
            </p:extLst>
          </p:nvPr>
        </p:nvGraphicFramePr>
        <p:xfrm>
          <a:off x="922338" y="1066800"/>
          <a:ext cx="7300912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7301323" imgH="3156698" progId="Word.Document.12">
                  <p:embed/>
                </p:oleObj>
              </mc:Choice>
              <mc:Fallback>
                <p:oleObj name="Document" r:id="rId3" imgW="7301323" imgH="31566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15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638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declaring a static method </a:t>
            </a:r>
            <a:br>
              <a:rPr lang="en-US" dirty="0"/>
            </a:br>
            <a:r>
              <a:rPr lang="en-US" dirty="0"/>
              <a:t>(Java 8 and later)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4334"/>
              </p:ext>
            </p:extLst>
          </p:nvPr>
        </p:nvGraphicFramePr>
        <p:xfrm>
          <a:off x="922338" y="1219200"/>
          <a:ext cx="7301323" cy="4281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Document" r:id="rId3" imgW="7301323" imgH="4281184" progId="Word.Document.12">
                  <p:embed/>
                </p:oleObj>
              </mc:Choice>
              <mc:Fallback>
                <p:oleObj name="Document" r:id="rId3" imgW="7301323" imgH="42811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4281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6342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Product Viewer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969816"/>
              </p:ext>
            </p:extLst>
          </p:nvPr>
        </p:nvGraphicFramePr>
        <p:xfrm>
          <a:off x="928688" y="1143000"/>
          <a:ext cx="7300912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Document" r:id="rId3" imgW="7301323" imgH="2435846" progId="Word.Document.12">
                  <p:embed/>
                </p:oleObj>
              </mc:Choice>
              <mc:Fallback>
                <p:oleObj name="Document" r:id="rId3" imgW="7301323" imgH="24358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143000"/>
                        <a:ext cx="7300912" cy="243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490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ProductReader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16214"/>
              </p:ext>
            </p:extLst>
          </p:nvPr>
        </p:nvGraphicFramePr>
        <p:xfrm>
          <a:off x="922338" y="1066800"/>
          <a:ext cx="73009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Document" r:id="rId3" imgW="7301323" imgH="1035190" progId="Word.Document.12">
                  <p:embed/>
                </p:oleObj>
              </mc:Choice>
              <mc:Fallback>
                <p:oleObj name="Document" r:id="rId3" imgW="7301323" imgH="10351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160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77381"/>
              </p:ext>
            </p:extLst>
          </p:nvPr>
        </p:nvGraphicFramePr>
        <p:xfrm>
          <a:off x="922338" y="10668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5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47262"/>
              </p:ext>
            </p:extLst>
          </p:nvPr>
        </p:nvGraphicFramePr>
        <p:xfrm>
          <a:off x="914400" y="964801"/>
          <a:ext cx="7301323" cy="261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7301323" imgH="2616599" progId="Word.Document.12">
                  <p:embed/>
                </p:oleObj>
              </mc:Choice>
              <mc:Fallback>
                <p:oleObj name="Document" r:id="rId3" imgW="7301323" imgH="26165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64801"/>
                        <a:ext cx="7301323" cy="2616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623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ProductDB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715496"/>
              </p:ext>
            </p:extLst>
          </p:nvPr>
        </p:nvGraphicFramePr>
        <p:xfrm>
          <a:off x="922338" y="1066800"/>
          <a:ext cx="7300912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Document" r:id="rId3" imgW="7301323" imgH="2876927" progId="Word.Document.12">
                  <p:embed/>
                </p:oleObj>
              </mc:Choice>
              <mc:Fallback>
                <p:oleObj name="Document" r:id="rId3" imgW="7301323" imgH="28769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839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ProductApp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648558"/>
              </p:ext>
            </p:extLst>
          </p:nvPr>
        </p:nvGraphicFramePr>
        <p:xfrm>
          <a:off x="922338" y="1066800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302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096300"/>
              </p:ext>
            </p:extLst>
          </p:nvPr>
        </p:nvGraphicFramePr>
        <p:xfrm>
          <a:off x="922338" y="1066800"/>
          <a:ext cx="7300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3" imgW="7301323" imgH="3567893" progId="Word.Document.12">
                  <p:embed/>
                </p:oleObj>
              </mc:Choice>
              <mc:Fallback>
                <p:oleObj name="Document" r:id="rId3" imgW="7301323" imgH="356789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567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821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ProductApp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071665"/>
              </p:ext>
            </p:extLst>
          </p:nvPr>
        </p:nvGraphicFramePr>
        <p:xfrm>
          <a:off x="922338" y="1066800"/>
          <a:ext cx="7300912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3" imgW="7301323" imgH="1957678" progId="Word.Document.12">
                  <p:embed/>
                </p:oleObj>
              </mc:Choice>
              <mc:Fallback>
                <p:oleObj name="Document" r:id="rId3" imgW="7301323" imgH="1957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957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1191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Product class that implements </a:t>
            </a:r>
            <a:br>
              <a:rPr lang="en-US" dirty="0"/>
            </a:br>
            <a:r>
              <a:rPr lang="en-US" dirty="0"/>
              <a:t>the Cloneable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43886"/>
              </p:ext>
            </p:extLst>
          </p:nvPr>
        </p:nvGraphicFramePr>
        <p:xfrm>
          <a:off x="922338" y="1254125"/>
          <a:ext cx="730091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3" imgW="7301323" imgH="2480134" progId="Word.Document.12">
                  <p:embed/>
                </p:oleObj>
              </mc:Choice>
              <mc:Fallback>
                <p:oleObj name="Document" r:id="rId3" imgW="7301323" imgH="24801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54125"/>
                        <a:ext cx="7300912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694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the clone() method </a:t>
            </a:r>
            <a:br>
              <a:rPr lang="en-US" dirty="0"/>
            </a:br>
            <a:r>
              <a:rPr lang="en-US" dirty="0"/>
              <a:t>of the Product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07863"/>
              </p:ext>
            </p:extLst>
          </p:nvPr>
        </p:nvGraphicFramePr>
        <p:xfrm>
          <a:off x="922338" y="1200150"/>
          <a:ext cx="7301323" cy="452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Document" r:id="rId3" imgW="7301323" imgH="4526749" progId="Word.Document.12">
                  <p:embed/>
                </p:oleObj>
              </mc:Choice>
              <mc:Fallback>
                <p:oleObj name="Document" r:id="rId3" imgW="7301323" imgH="45267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00150"/>
                        <a:ext cx="7301323" cy="4526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373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result of cloning a Product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91106"/>
              </p:ext>
            </p:extLst>
          </p:nvPr>
        </p:nvGraphicFramePr>
        <p:xfrm>
          <a:off x="922338" y="1143000"/>
          <a:ext cx="7300912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3" imgW="7301323" imgH="1744880" progId="Word.Document.12">
                  <p:embed/>
                </p:oleObj>
              </mc:Choice>
              <mc:Fallback>
                <p:oleObj name="Document" r:id="rId3" imgW="7301323" imgH="17448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174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265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LineItem</a:t>
            </a:r>
            <a:r>
              <a:rPr lang="en-US" dirty="0"/>
              <a:t> class that implements </a:t>
            </a:r>
            <a:br>
              <a:rPr lang="en-US" dirty="0"/>
            </a:br>
            <a:r>
              <a:rPr lang="en-US" dirty="0"/>
              <a:t>the Cloneable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525260"/>
              </p:ext>
            </p:extLst>
          </p:nvPr>
        </p:nvGraphicFramePr>
        <p:xfrm>
          <a:off x="922338" y="1260475"/>
          <a:ext cx="73009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3" name="Document" r:id="rId3" imgW="7301323" imgH="3083605" progId="Word.Document.12">
                  <p:embed/>
                </p:oleObj>
              </mc:Choice>
              <mc:Fallback>
                <p:oleObj name="Document" r:id="rId3" imgW="7301323" imgH="30836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60475"/>
                        <a:ext cx="73009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209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Code that uses the clone() method </a:t>
            </a:r>
            <a:br>
              <a:rPr lang="en-US" dirty="0"/>
            </a:br>
            <a:r>
              <a:rPr lang="en-US" dirty="0"/>
              <a:t>of the </a:t>
            </a:r>
            <a:r>
              <a:rPr lang="en-US" dirty="0" err="1"/>
              <a:t>LineItem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55563"/>
              </p:ext>
            </p:extLst>
          </p:nvPr>
        </p:nvGraphicFramePr>
        <p:xfrm>
          <a:off x="922338" y="1295400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Document" r:id="rId3" imgW="7301323" imgH="4220333" progId="Word.Document.12">
                  <p:embed/>
                </p:oleObj>
              </mc:Choice>
              <mc:Fallback>
                <p:oleObj name="Document" r:id="rId3" imgW="7301323" imgH="42203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95400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326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result of cloning a </a:t>
            </a:r>
            <a:r>
              <a:rPr lang="en-US" dirty="0" err="1"/>
              <a:t>LineItem</a:t>
            </a:r>
            <a:r>
              <a:rPr lang="en-US" dirty="0"/>
              <a:t> object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454522"/>
              </p:ext>
            </p:extLst>
          </p:nvPr>
        </p:nvGraphicFramePr>
        <p:xfrm>
          <a:off x="922338" y="1143000"/>
          <a:ext cx="73009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1" name="Document" r:id="rId3" imgW="7301323" imgH="2667368" progId="Word.Document.12">
                  <p:embed/>
                </p:oleObj>
              </mc:Choice>
              <mc:Fallback>
                <p:oleObj name="Document" r:id="rId3" imgW="7301323" imgH="26673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24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Printable interface that defines </a:t>
            </a:r>
            <a:br>
              <a:rPr lang="en-US" dirty="0"/>
            </a:br>
            <a:r>
              <a:rPr lang="en-US" dirty="0"/>
              <a:t>an abstract print()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81632"/>
              </p:ext>
            </p:extLst>
          </p:nvPr>
        </p:nvGraphicFramePr>
        <p:xfrm>
          <a:off x="928688" y="12954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7301323" imgH="697088" progId="Word.Document.12">
                  <p:embed/>
                </p:oleObj>
              </mc:Choice>
              <mc:Fallback>
                <p:oleObj name="Document" r:id="rId3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2954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656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Product class that implements </a:t>
            </a:r>
            <a:br>
              <a:rPr lang="en-US" dirty="0"/>
            </a:br>
            <a:r>
              <a:rPr lang="en-US" dirty="0"/>
              <a:t>the Printable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584943"/>
              </p:ext>
            </p:extLst>
          </p:nvPr>
        </p:nvGraphicFramePr>
        <p:xfrm>
          <a:off x="922338" y="1219200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7301323" imgH="3691756" progId="Word.Document.12">
                  <p:embed/>
                </p:oleObj>
              </mc:Choice>
              <mc:Fallback>
                <p:oleObj name="Document" r:id="rId3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51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 Product class that implements </a:t>
            </a:r>
            <a:br>
              <a:rPr lang="en-US" dirty="0"/>
            </a:br>
            <a:r>
              <a:rPr lang="en-US" dirty="0"/>
              <a:t>the Printable interface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248553"/>
              </p:ext>
            </p:extLst>
          </p:nvPr>
        </p:nvGraphicFramePr>
        <p:xfrm>
          <a:off x="922338" y="1219200"/>
          <a:ext cx="7301323" cy="320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7301323" imgH="3203507" progId="Word.Document.12">
                  <p:embed/>
                </p:oleObj>
              </mc:Choice>
              <mc:Fallback>
                <p:oleObj name="Document" r:id="rId3" imgW="7301323" imgH="32035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1323" cy="3203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63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abstract class compared to an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2-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895" y="1206500"/>
            <a:ext cx="6224905" cy="184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66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Advantages of an abstract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22303"/>
              </p:ext>
            </p:extLst>
          </p:nvPr>
        </p:nvGraphicFramePr>
        <p:xfrm>
          <a:off x="922338" y="1011124"/>
          <a:ext cx="7301323" cy="325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7301323" imgH="3256076" progId="Word.Document.12">
                  <p:embed/>
                </p:oleObj>
              </mc:Choice>
              <mc:Fallback>
                <p:oleObj name="Document" r:id="rId3" imgW="7301323" imgH="3256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11124"/>
                        <a:ext cx="7301323" cy="3256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22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Printable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366243"/>
              </p:ext>
            </p:extLst>
          </p:nvPr>
        </p:nvGraphicFramePr>
        <p:xfrm>
          <a:off x="922338" y="1042987"/>
          <a:ext cx="7300912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7301323" imgH="2005207" progId="Word.Document.12">
                  <p:embed/>
                </p:oleObj>
              </mc:Choice>
              <mc:Fallback>
                <p:oleObj name="Document" r:id="rId3" imgW="7301323" imgH="20052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42987"/>
                        <a:ext cx="7300912" cy="2005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91603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1042</Words>
  <Application>Microsoft Office PowerPoint</Application>
  <PresentationFormat>On-screen Show (4:3)</PresentationFormat>
  <Paragraphs>195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9</vt:lpstr>
      <vt:lpstr>Objectives</vt:lpstr>
      <vt:lpstr>Objectives (cont.)</vt:lpstr>
      <vt:lpstr>A Printable interface that defines  an abstract print() method</vt:lpstr>
      <vt:lpstr>A Product class that implements  the Printable interface</vt:lpstr>
      <vt:lpstr>A Product class that implements  the Printable interface (cont.)</vt:lpstr>
      <vt:lpstr>An abstract class compared to an interface</vt:lpstr>
      <vt:lpstr>Advantages of an abstract class</vt:lpstr>
      <vt:lpstr>A Printable interface</vt:lpstr>
      <vt:lpstr>The syntax for declaring an interface</vt:lpstr>
      <vt:lpstr>An interface that defines three static constants</vt:lpstr>
      <vt:lpstr>The syntax for implementing an interface</vt:lpstr>
      <vt:lpstr>A class that implements two interfaces (cont.)</vt:lpstr>
      <vt:lpstr>The syntax for inheriting a class  and implementing an interface</vt:lpstr>
      <vt:lpstr>A Book class that inherits Product  and implements Printable (cont.)</vt:lpstr>
      <vt:lpstr>A method that accepts a Printable object</vt:lpstr>
      <vt:lpstr>Code that passes a Product object to the method</vt:lpstr>
      <vt:lpstr>Code that passes an Employee object</vt:lpstr>
      <vt:lpstr>A ProductReader interface</vt:lpstr>
      <vt:lpstr>The syntax for declaring an interface  that inherits other interfaces</vt:lpstr>
      <vt:lpstr>A class that implements the ProductDAO interface</vt:lpstr>
      <vt:lpstr>The code that’s generated by NetBeans</vt:lpstr>
      <vt:lpstr>The code that’s generated by NetBeans (cont.)</vt:lpstr>
      <vt:lpstr>The syntax for declaring a default method  (Java 8 and later)</vt:lpstr>
      <vt:lpstr>A class that uses the default method</vt:lpstr>
      <vt:lpstr>The syntax for declaring a static method  (Java 8 and later)</vt:lpstr>
      <vt:lpstr>The console for the Product Viewer application</vt:lpstr>
      <vt:lpstr>The ProductReader interface</vt:lpstr>
      <vt:lpstr>The ProductDB class</vt:lpstr>
      <vt:lpstr>The ProductDB class (cont.)</vt:lpstr>
      <vt:lpstr>The ProductApp class</vt:lpstr>
      <vt:lpstr>The ProductApp class (cont.)</vt:lpstr>
      <vt:lpstr>The ProductApp class (cont.)</vt:lpstr>
      <vt:lpstr>A Product class that implements  the Cloneable interface</vt:lpstr>
      <vt:lpstr>Code that uses the clone() method  of the Product class</vt:lpstr>
      <vt:lpstr>The result of cloning a Product object</vt:lpstr>
      <vt:lpstr>A LineItem class that implements  the Cloneable interface</vt:lpstr>
      <vt:lpstr>Code that uses the clone() method  of the LineItem class</vt:lpstr>
      <vt:lpstr>The result of cloning a LineItem object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13</cp:revision>
  <cp:lastPrinted>2016-01-14T23:03:16Z</cp:lastPrinted>
  <dcterms:created xsi:type="dcterms:W3CDTF">2016-10-24T17:55:21Z</dcterms:created>
  <dcterms:modified xsi:type="dcterms:W3CDTF">2017-06-13T22:25:07Z</dcterms:modified>
</cp:coreProperties>
</file>