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2407285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C35"/>
    <a:srgbClr val="F4A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9106" y="2359560"/>
            <a:ext cx="18054638" cy="5019487"/>
          </a:xfrm>
        </p:spPr>
        <p:txBody>
          <a:bodyPr anchor="b"/>
          <a:lstStyle>
            <a:lvl1pPr algn="ctr">
              <a:defRPr sz="118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9106" y="7572618"/>
            <a:ext cx="18054638" cy="3480933"/>
          </a:xfrm>
        </p:spPr>
        <p:txBody>
          <a:bodyPr/>
          <a:lstStyle>
            <a:lvl1pPr marL="0" indent="0" algn="ctr">
              <a:buNone/>
              <a:defRPr sz="4739"/>
            </a:lvl1pPr>
            <a:lvl2pPr marL="902741" indent="0" algn="ctr">
              <a:buNone/>
              <a:defRPr sz="3949"/>
            </a:lvl2pPr>
            <a:lvl3pPr marL="1805483" indent="0" algn="ctr">
              <a:buNone/>
              <a:defRPr sz="3554"/>
            </a:lvl3pPr>
            <a:lvl4pPr marL="2708224" indent="0" algn="ctr">
              <a:buNone/>
              <a:defRPr sz="3159"/>
            </a:lvl4pPr>
            <a:lvl5pPr marL="3610966" indent="0" algn="ctr">
              <a:buNone/>
              <a:defRPr sz="3159"/>
            </a:lvl5pPr>
            <a:lvl6pPr marL="4513707" indent="0" algn="ctr">
              <a:buNone/>
              <a:defRPr sz="3159"/>
            </a:lvl6pPr>
            <a:lvl7pPr marL="5416448" indent="0" algn="ctr">
              <a:buNone/>
              <a:defRPr sz="3159"/>
            </a:lvl7pPr>
            <a:lvl8pPr marL="6319190" indent="0" algn="ctr">
              <a:buNone/>
              <a:defRPr sz="3159"/>
            </a:lvl8pPr>
            <a:lvl9pPr marL="7221931" indent="0" algn="ctr">
              <a:buNone/>
              <a:defRPr sz="315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56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1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27133" y="767608"/>
            <a:ext cx="5190708" cy="122183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5009" y="767608"/>
            <a:ext cx="15271214" cy="122183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1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87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2471" y="3594409"/>
            <a:ext cx="20762833" cy="5997351"/>
          </a:xfrm>
        </p:spPr>
        <p:txBody>
          <a:bodyPr anchor="b"/>
          <a:lstStyle>
            <a:lvl1pPr>
              <a:defRPr sz="1184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2471" y="9648497"/>
            <a:ext cx="20762833" cy="3153865"/>
          </a:xfrm>
        </p:spPr>
        <p:txBody>
          <a:bodyPr/>
          <a:lstStyle>
            <a:lvl1pPr marL="0" indent="0">
              <a:buNone/>
              <a:defRPr sz="4739">
                <a:solidFill>
                  <a:schemeClr val="tx1">
                    <a:tint val="75000"/>
                  </a:schemeClr>
                </a:solidFill>
              </a:defRPr>
            </a:lvl1pPr>
            <a:lvl2pPr marL="902741" indent="0">
              <a:buNone/>
              <a:defRPr sz="3949">
                <a:solidFill>
                  <a:schemeClr val="tx1">
                    <a:tint val="75000"/>
                  </a:schemeClr>
                </a:solidFill>
              </a:defRPr>
            </a:lvl2pPr>
            <a:lvl3pPr marL="1805483" indent="0">
              <a:buNone/>
              <a:defRPr sz="3554">
                <a:solidFill>
                  <a:schemeClr val="tx1">
                    <a:tint val="75000"/>
                  </a:schemeClr>
                </a:solidFill>
              </a:defRPr>
            </a:lvl3pPr>
            <a:lvl4pPr marL="2708224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4pPr>
            <a:lvl5pPr marL="3610966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5pPr>
            <a:lvl6pPr marL="4513707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6pPr>
            <a:lvl7pPr marL="5416448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7pPr>
            <a:lvl8pPr marL="6319190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8pPr>
            <a:lvl9pPr marL="7221931" indent="0">
              <a:buNone/>
              <a:defRPr sz="315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8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5009" y="3838039"/>
            <a:ext cx="10230961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6880" y="3838039"/>
            <a:ext cx="10230961" cy="91478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5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4" y="767609"/>
            <a:ext cx="20762833" cy="27867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145" y="3534334"/>
            <a:ext cx="10183943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145" y="5266456"/>
            <a:ext cx="10183943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86880" y="3534334"/>
            <a:ext cx="10234097" cy="1732122"/>
          </a:xfrm>
        </p:spPr>
        <p:txBody>
          <a:bodyPr anchor="b"/>
          <a:lstStyle>
            <a:lvl1pPr marL="0" indent="0">
              <a:buNone/>
              <a:defRPr sz="4739" b="1"/>
            </a:lvl1pPr>
            <a:lvl2pPr marL="902741" indent="0">
              <a:buNone/>
              <a:defRPr sz="3949" b="1"/>
            </a:lvl2pPr>
            <a:lvl3pPr marL="1805483" indent="0">
              <a:buNone/>
              <a:defRPr sz="3554" b="1"/>
            </a:lvl3pPr>
            <a:lvl4pPr marL="2708224" indent="0">
              <a:buNone/>
              <a:defRPr sz="3159" b="1"/>
            </a:lvl4pPr>
            <a:lvl5pPr marL="3610966" indent="0">
              <a:buNone/>
              <a:defRPr sz="3159" b="1"/>
            </a:lvl5pPr>
            <a:lvl6pPr marL="4513707" indent="0">
              <a:buNone/>
              <a:defRPr sz="3159" b="1"/>
            </a:lvl6pPr>
            <a:lvl7pPr marL="5416448" indent="0">
              <a:buNone/>
              <a:defRPr sz="3159" b="1"/>
            </a:lvl7pPr>
            <a:lvl8pPr marL="6319190" indent="0">
              <a:buNone/>
              <a:defRPr sz="3159" b="1"/>
            </a:lvl8pPr>
            <a:lvl9pPr marL="7221931" indent="0">
              <a:buNone/>
              <a:defRPr sz="315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186880" y="5266456"/>
            <a:ext cx="10234097" cy="774616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7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1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4097" y="2075879"/>
            <a:ext cx="12186880" cy="10245894"/>
          </a:xfrm>
        </p:spPr>
        <p:txBody>
          <a:bodyPr/>
          <a:lstStyle>
            <a:lvl1pPr>
              <a:defRPr sz="6318"/>
            </a:lvl1pPr>
            <a:lvl2pPr>
              <a:defRPr sz="5529"/>
            </a:lvl2pPr>
            <a:lvl3pPr>
              <a:defRPr sz="4739"/>
            </a:lvl3pPr>
            <a:lvl4pPr>
              <a:defRPr sz="3949"/>
            </a:lvl4pPr>
            <a:lvl5pPr>
              <a:defRPr sz="3949"/>
            </a:lvl5pPr>
            <a:lvl6pPr>
              <a:defRPr sz="3949"/>
            </a:lvl6pPr>
            <a:lvl7pPr>
              <a:defRPr sz="3949"/>
            </a:lvl7pPr>
            <a:lvl8pPr>
              <a:defRPr sz="3949"/>
            </a:lvl8pPr>
            <a:lvl9pPr>
              <a:defRPr sz="394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5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8145" y="961178"/>
            <a:ext cx="7764120" cy="3364124"/>
          </a:xfrm>
        </p:spPr>
        <p:txBody>
          <a:bodyPr anchor="b"/>
          <a:lstStyle>
            <a:lvl1pPr>
              <a:defRPr sz="631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34097" y="2075879"/>
            <a:ext cx="12186880" cy="10245894"/>
          </a:xfrm>
        </p:spPr>
        <p:txBody>
          <a:bodyPr anchor="t"/>
          <a:lstStyle>
            <a:lvl1pPr marL="0" indent="0">
              <a:buNone/>
              <a:defRPr sz="6318"/>
            </a:lvl1pPr>
            <a:lvl2pPr marL="902741" indent="0">
              <a:buNone/>
              <a:defRPr sz="5529"/>
            </a:lvl2pPr>
            <a:lvl3pPr marL="1805483" indent="0">
              <a:buNone/>
              <a:defRPr sz="4739"/>
            </a:lvl3pPr>
            <a:lvl4pPr marL="2708224" indent="0">
              <a:buNone/>
              <a:defRPr sz="3949"/>
            </a:lvl4pPr>
            <a:lvl5pPr marL="3610966" indent="0">
              <a:buNone/>
              <a:defRPr sz="3949"/>
            </a:lvl5pPr>
            <a:lvl6pPr marL="4513707" indent="0">
              <a:buNone/>
              <a:defRPr sz="3949"/>
            </a:lvl6pPr>
            <a:lvl7pPr marL="5416448" indent="0">
              <a:buNone/>
              <a:defRPr sz="3949"/>
            </a:lvl7pPr>
            <a:lvl8pPr marL="6319190" indent="0">
              <a:buNone/>
              <a:defRPr sz="3949"/>
            </a:lvl8pPr>
            <a:lvl9pPr marL="7221931" indent="0">
              <a:buNone/>
              <a:defRPr sz="394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8145" y="4325302"/>
            <a:ext cx="7764120" cy="8013158"/>
          </a:xfrm>
        </p:spPr>
        <p:txBody>
          <a:bodyPr/>
          <a:lstStyle>
            <a:lvl1pPr marL="0" indent="0">
              <a:buNone/>
              <a:defRPr sz="3159"/>
            </a:lvl1pPr>
            <a:lvl2pPr marL="902741" indent="0">
              <a:buNone/>
              <a:defRPr sz="2764"/>
            </a:lvl2pPr>
            <a:lvl3pPr marL="1805483" indent="0">
              <a:buNone/>
              <a:defRPr sz="2369"/>
            </a:lvl3pPr>
            <a:lvl4pPr marL="2708224" indent="0">
              <a:buNone/>
              <a:defRPr sz="1975"/>
            </a:lvl4pPr>
            <a:lvl5pPr marL="3610966" indent="0">
              <a:buNone/>
              <a:defRPr sz="1975"/>
            </a:lvl5pPr>
            <a:lvl6pPr marL="4513707" indent="0">
              <a:buNone/>
              <a:defRPr sz="1975"/>
            </a:lvl6pPr>
            <a:lvl7pPr marL="5416448" indent="0">
              <a:buNone/>
              <a:defRPr sz="1975"/>
            </a:lvl7pPr>
            <a:lvl8pPr marL="6319190" indent="0">
              <a:buNone/>
              <a:defRPr sz="1975"/>
            </a:lvl8pPr>
            <a:lvl9pPr marL="7221931" indent="0">
              <a:buNone/>
              <a:defRPr sz="19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6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5009" y="767609"/>
            <a:ext cx="20762833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5009" y="3838039"/>
            <a:ext cx="20762833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5009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8B6F3-D227-4C28-B2AB-B4D0AB36D9DD}" type="datetimeFigureOut">
              <a:rPr lang="ko-KR" altLang="en-US" smtClean="0"/>
              <a:t>2022-11-10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74132" y="13363050"/>
            <a:ext cx="8124587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01450" y="13363050"/>
            <a:ext cx="541639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2421B-D4A4-49F4-951E-EB90D56A15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48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5483" rtl="0" eaLnBrk="1" latinLnBrk="1" hangingPunct="1">
        <a:lnSpc>
          <a:spcPct val="90000"/>
        </a:lnSpc>
        <a:spcBef>
          <a:spcPct val="0"/>
        </a:spcBef>
        <a:buNone/>
        <a:defRPr sz="86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1371" indent="-451371" algn="l" defTabSz="1805483" rtl="0" eaLnBrk="1" latinLnBrk="1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5529" kern="1200">
          <a:solidFill>
            <a:schemeClr val="tx1"/>
          </a:solidFill>
          <a:latin typeface="+mn-lt"/>
          <a:ea typeface="+mn-ea"/>
          <a:cs typeface="+mn-cs"/>
        </a:defRPr>
      </a:lvl1pPr>
      <a:lvl2pPr marL="135411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4739" kern="1200">
          <a:solidFill>
            <a:schemeClr val="tx1"/>
          </a:solidFill>
          <a:latin typeface="+mn-lt"/>
          <a:ea typeface="+mn-ea"/>
          <a:cs typeface="+mn-cs"/>
        </a:defRPr>
      </a:lvl2pPr>
      <a:lvl3pPr marL="2256854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949" kern="1200">
          <a:solidFill>
            <a:schemeClr val="tx1"/>
          </a:solidFill>
          <a:latin typeface="+mn-lt"/>
          <a:ea typeface="+mn-ea"/>
          <a:cs typeface="+mn-cs"/>
        </a:defRPr>
      </a:lvl3pPr>
      <a:lvl4pPr marL="3159595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4062336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965078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867819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770561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673302" indent="-451371" algn="l" defTabSz="1805483" rtl="0" eaLnBrk="1" latinLnBrk="1" hangingPunct="1">
        <a:lnSpc>
          <a:spcPct val="90000"/>
        </a:lnSpc>
        <a:spcBef>
          <a:spcPts val="987"/>
        </a:spcBef>
        <a:buFont typeface="Arial" panose="020B0604020202020204" pitchFamily="34" charset="0"/>
        <a:buChar char="•"/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1pPr>
      <a:lvl2pPr marL="90274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2pPr>
      <a:lvl3pPr marL="1805483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3pPr>
      <a:lvl4pPr marL="2708224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4pPr>
      <a:lvl5pPr marL="3610966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5pPr>
      <a:lvl6pPr marL="4513707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6pPr>
      <a:lvl7pPr marL="5416448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7pPr>
      <a:lvl8pPr marL="6319190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8pPr>
      <a:lvl9pPr marL="7221931" algn="l" defTabSz="1805483" rtl="0" eaLnBrk="1" latinLnBrk="1" hangingPunct="1">
        <a:defRPr sz="35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" name="Picture 56" descr="Prometheus + Grafana + docker 셋팅하기 | 개발 저장소">
            <a:extLst>
              <a:ext uri="{FF2B5EF4-FFF2-40B4-BE49-F238E27FC236}">
                <a16:creationId xmlns:a16="http://schemas.microsoft.com/office/drawing/2014/main" id="{DDB532CF-97C7-07EB-EF6C-9FD3B6F65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916" y="5615657"/>
            <a:ext cx="4630934" cy="20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WS EC2 인스턴스 생성하기 | 야생강아지 WILDPUP">
            <a:extLst>
              <a:ext uri="{FF2B5EF4-FFF2-40B4-BE49-F238E27FC236}">
                <a16:creationId xmlns:a16="http://schemas.microsoft.com/office/drawing/2014/main" id="{DC444C40-786C-5516-2D93-5D92DF16E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037" y="4618925"/>
            <a:ext cx="3484344" cy="3722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WS EC2 인스턴스 생성하기 | 야생강아지 WILDPUP">
            <a:extLst>
              <a:ext uri="{FF2B5EF4-FFF2-40B4-BE49-F238E27FC236}">
                <a16:creationId xmlns:a16="http://schemas.microsoft.com/office/drawing/2014/main" id="{6B7FAEE9-D5F2-AC68-B6B1-B9A97B00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82" y="6634463"/>
            <a:ext cx="2146626" cy="22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매뉴얼][초보자를 위한 AWS 웹구축] 7. ELB 생성하기 | NDS Cloud Tech Blog">
            <a:extLst>
              <a:ext uri="{FF2B5EF4-FFF2-40B4-BE49-F238E27FC236}">
                <a16:creationId xmlns:a16="http://schemas.microsoft.com/office/drawing/2014/main" id="{6CCF0CEF-634E-7554-3132-EE362B303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151" y="5816670"/>
            <a:ext cx="2229839" cy="219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3D5ED0-38F2-052D-0BB0-4B44A6BC16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665287" y="6634464"/>
            <a:ext cx="1800995" cy="114655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4593E3-DC65-65A4-2F1B-BD012FDFBCA3}"/>
              </a:ext>
            </a:extLst>
          </p:cNvPr>
          <p:cNvCxnSpPr>
            <a:cxnSpLocks/>
          </p:cNvCxnSpPr>
          <p:nvPr/>
        </p:nvCxnSpPr>
        <p:spPr>
          <a:xfrm flipV="1">
            <a:off x="3665287" y="5114827"/>
            <a:ext cx="1800995" cy="12202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35E489-62D0-8989-4140-C12C1BFBF519}"/>
              </a:ext>
            </a:extLst>
          </p:cNvPr>
          <p:cNvCxnSpPr>
            <a:cxnSpLocks/>
            <a:stCxn id="1176" idx="3"/>
          </p:cNvCxnSpPr>
          <p:nvPr/>
        </p:nvCxnSpPr>
        <p:spPr>
          <a:xfrm>
            <a:off x="7617564" y="5188499"/>
            <a:ext cx="1357026" cy="981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F5F34DF-8E56-F743-74D3-D72304D55A66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612908" y="6779389"/>
            <a:ext cx="1354700" cy="10016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6F632A7-8A49-6A67-254D-37807130D4FF}"/>
              </a:ext>
            </a:extLst>
          </p:cNvPr>
          <p:cNvCxnSpPr>
            <a:cxnSpLocks/>
          </p:cNvCxnSpPr>
          <p:nvPr/>
        </p:nvCxnSpPr>
        <p:spPr>
          <a:xfrm>
            <a:off x="12117758" y="8013061"/>
            <a:ext cx="1397442" cy="26608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28" descr="Spring Cloud Eureka Service Discovery Client Server Example">
            <a:extLst>
              <a:ext uri="{FF2B5EF4-FFF2-40B4-BE49-F238E27FC236}">
                <a16:creationId xmlns:a16="http://schemas.microsoft.com/office/drawing/2014/main" id="{D4F2169C-B7E5-0BA0-19A0-43279B35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581" y="6262974"/>
            <a:ext cx="1069654" cy="1069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Part- I : Spring Cloud Gateway — An Introduction | by Knoldus Inc. | Medium">
            <a:extLst>
              <a:ext uri="{FF2B5EF4-FFF2-40B4-BE49-F238E27FC236}">
                <a16:creationId xmlns:a16="http://schemas.microsoft.com/office/drawing/2014/main" id="{FD285777-6DBA-1D17-C32C-A47F9DCBD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627" y="3853520"/>
            <a:ext cx="3293534" cy="102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7" name="그룹 1136">
            <a:extLst>
              <a:ext uri="{FF2B5EF4-FFF2-40B4-BE49-F238E27FC236}">
                <a16:creationId xmlns:a16="http://schemas.microsoft.com/office/drawing/2014/main" id="{877EEFB1-F665-2C06-4994-F5E17D511575}"/>
              </a:ext>
            </a:extLst>
          </p:cNvPr>
          <p:cNvGrpSpPr/>
          <p:nvPr/>
        </p:nvGrpSpPr>
        <p:grpSpPr>
          <a:xfrm>
            <a:off x="13602007" y="5114827"/>
            <a:ext cx="4003944" cy="2592849"/>
            <a:chOff x="13827774" y="5798012"/>
            <a:chExt cx="4003944" cy="2592849"/>
          </a:xfrm>
        </p:grpSpPr>
        <p:sp>
          <p:nvSpPr>
            <p:cNvPr id="1133" name="사각형: 둥근 모서리 1132">
              <a:extLst>
                <a:ext uri="{FF2B5EF4-FFF2-40B4-BE49-F238E27FC236}">
                  <a16:creationId xmlns:a16="http://schemas.microsoft.com/office/drawing/2014/main" id="{F01699DE-D44D-E4EC-2F29-4BED63664103}"/>
                </a:ext>
              </a:extLst>
            </p:cNvPr>
            <p:cNvSpPr/>
            <p:nvPr/>
          </p:nvSpPr>
          <p:spPr>
            <a:xfrm>
              <a:off x="13980174" y="6143150"/>
              <a:ext cx="3851544" cy="2247711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34" name="Picture 52" descr="Persistent Storage for Containers: Stateful Apps in Docker">
              <a:extLst>
                <a:ext uri="{FF2B5EF4-FFF2-40B4-BE49-F238E27FC236}">
                  <a16:creationId xmlns:a16="http://schemas.microsoft.com/office/drawing/2014/main" id="{4B0686D5-440A-FA8D-6331-2B68ADFCC9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27774" y="5798012"/>
              <a:ext cx="1340708" cy="56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36" descr="Apache kafka 개요">
              <a:extLst>
                <a:ext uri="{FF2B5EF4-FFF2-40B4-BE49-F238E27FC236}">
                  <a16:creationId xmlns:a16="http://schemas.microsoft.com/office/drawing/2014/main" id="{FD9BAA74-FB8C-EFE2-B0CE-34645A831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79346" y="6610434"/>
              <a:ext cx="2747390" cy="1251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C3375FC3-0658-CC1C-C527-D5D483B14714}"/>
              </a:ext>
            </a:extLst>
          </p:cNvPr>
          <p:cNvGrpSpPr/>
          <p:nvPr/>
        </p:nvGrpSpPr>
        <p:grpSpPr>
          <a:xfrm>
            <a:off x="13564082" y="9210617"/>
            <a:ext cx="4308744" cy="2897649"/>
            <a:chOff x="7464725" y="3773445"/>
            <a:chExt cx="4308744" cy="2897649"/>
          </a:xfrm>
        </p:grpSpPr>
        <p:sp>
          <p:nvSpPr>
            <p:cNvPr id="1098" name="사각형: 둥근 모서리 1097">
              <a:extLst>
                <a:ext uri="{FF2B5EF4-FFF2-40B4-BE49-F238E27FC236}">
                  <a16:creationId xmlns:a16="http://schemas.microsoft.com/office/drawing/2014/main" id="{E1159F52-4A05-C814-5CB2-418772B77B4F}"/>
                </a:ext>
              </a:extLst>
            </p:cNvPr>
            <p:cNvSpPr/>
            <p:nvPr/>
          </p:nvSpPr>
          <p:spPr>
            <a:xfrm>
              <a:off x="7921925" y="4423383"/>
              <a:ext cx="3851544" cy="2247711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0" name="사각형: 둥근 모서리 1089">
              <a:extLst>
                <a:ext uri="{FF2B5EF4-FFF2-40B4-BE49-F238E27FC236}">
                  <a16:creationId xmlns:a16="http://schemas.microsoft.com/office/drawing/2014/main" id="{878281D6-7ADF-02A5-12D5-E0628ED449C8}"/>
                </a:ext>
              </a:extLst>
            </p:cNvPr>
            <p:cNvSpPr/>
            <p:nvPr/>
          </p:nvSpPr>
          <p:spPr>
            <a:xfrm>
              <a:off x="7769525" y="4270983"/>
              <a:ext cx="3851544" cy="2247711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5" name="사각형: 둥근 모서리 1044">
              <a:extLst>
                <a:ext uri="{FF2B5EF4-FFF2-40B4-BE49-F238E27FC236}">
                  <a16:creationId xmlns:a16="http://schemas.microsoft.com/office/drawing/2014/main" id="{DE342E6F-A8F4-77D5-1233-C56B579826BD}"/>
                </a:ext>
              </a:extLst>
            </p:cNvPr>
            <p:cNvSpPr/>
            <p:nvPr/>
          </p:nvSpPr>
          <p:spPr>
            <a:xfrm>
              <a:off x="7617125" y="4118583"/>
              <a:ext cx="3851544" cy="2247711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58462EA-8B2C-A6F0-0513-DE8810BE6A2F}"/>
                </a:ext>
              </a:extLst>
            </p:cNvPr>
            <p:cNvCxnSpPr/>
            <p:nvPr/>
          </p:nvCxnSpPr>
          <p:spPr>
            <a:xfrm flipV="1">
              <a:off x="9151594" y="4985820"/>
              <a:ext cx="809405" cy="90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5AB1B48D-B4BA-CB22-C8F5-05DCE8CF983E}"/>
                </a:ext>
              </a:extLst>
            </p:cNvPr>
            <p:cNvSpPr txBox="1"/>
            <p:nvPr/>
          </p:nvSpPr>
          <p:spPr>
            <a:xfrm>
              <a:off x="8313330" y="5647532"/>
              <a:ext cx="211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/>
                <a:t>Service B</a:t>
              </a:r>
              <a:endParaRPr lang="ko-KR" altLang="en-US" sz="4000" b="1"/>
            </a:p>
          </p:txBody>
        </p:sp>
        <p:pic>
          <p:nvPicPr>
            <p:cNvPr id="1100" name="Picture 46" descr="Programming/Spring' 카테고리의 글 목록 (2 Page)">
              <a:extLst>
                <a:ext uri="{FF2B5EF4-FFF2-40B4-BE49-F238E27FC236}">
                  <a16:creationId xmlns:a16="http://schemas.microsoft.com/office/drawing/2014/main" id="{A34F2390-E5D8-DC50-A40B-2ECBC5889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7694" y="4435203"/>
              <a:ext cx="1211500" cy="120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1" name="Picture 48" descr="Official MariaDB Logos | MariaDB">
              <a:extLst>
                <a:ext uri="{FF2B5EF4-FFF2-40B4-BE49-F238E27FC236}">
                  <a16:creationId xmlns:a16="http://schemas.microsoft.com/office/drawing/2014/main" id="{E0441A2F-617B-CD1C-614E-79C421EFB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140" y="4455534"/>
              <a:ext cx="1422283" cy="115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3" name="Picture 52" descr="Persistent Storage for Containers: Stateful Apps in Docker">
              <a:extLst>
                <a:ext uri="{FF2B5EF4-FFF2-40B4-BE49-F238E27FC236}">
                  <a16:creationId xmlns:a16="http://schemas.microsoft.com/office/drawing/2014/main" id="{F73B8356-A70E-BFF5-C7D3-9FA264976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725" y="3773445"/>
              <a:ext cx="1340708" cy="56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그룹 1114">
            <a:extLst>
              <a:ext uri="{FF2B5EF4-FFF2-40B4-BE49-F238E27FC236}">
                <a16:creationId xmlns:a16="http://schemas.microsoft.com/office/drawing/2014/main" id="{29FDBB82-69BB-FF78-FE09-8D8EAEF0B9C9}"/>
              </a:ext>
            </a:extLst>
          </p:cNvPr>
          <p:cNvGrpSpPr/>
          <p:nvPr/>
        </p:nvGrpSpPr>
        <p:grpSpPr>
          <a:xfrm>
            <a:off x="13413577" y="860584"/>
            <a:ext cx="4308744" cy="2897649"/>
            <a:chOff x="7464725" y="3773445"/>
            <a:chExt cx="4308744" cy="2897649"/>
          </a:xfrm>
        </p:grpSpPr>
        <p:sp>
          <p:nvSpPr>
            <p:cNvPr id="1116" name="사각형: 둥근 모서리 1115">
              <a:extLst>
                <a:ext uri="{FF2B5EF4-FFF2-40B4-BE49-F238E27FC236}">
                  <a16:creationId xmlns:a16="http://schemas.microsoft.com/office/drawing/2014/main" id="{87D6FBA2-24DF-E2DE-A4A3-C87EAB88AEB4}"/>
                </a:ext>
              </a:extLst>
            </p:cNvPr>
            <p:cNvSpPr/>
            <p:nvPr/>
          </p:nvSpPr>
          <p:spPr>
            <a:xfrm>
              <a:off x="7921925" y="4423383"/>
              <a:ext cx="3851544" cy="2247711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사각형: 둥근 모서리 1116">
              <a:extLst>
                <a:ext uri="{FF2B5EF4-FFF2-40B4-BE49-F238E27FC236}">
                  <a16:creationId xmlns:a16="http://schemas.microsoft.com/office/drawing/2014/main" id="{816D972A-82FF-6E02-5796-4A5F51269776}"/>
                </a:ext>
              </a:extLst>
            </p:cNvPr>
            <p:cNvSpPr/>
            <p:nvPr/>
          </p:nvSpPr>
          <p:spPr>
            <a:xfrm>
              <a:off x="7769525" y="4270983"/>
              <a:ext cx="3851544" cy="2247711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사각형: 둥근 모서리 1117">
              <a:extLst>
                <a:ext uri="{FF2B5EF4-FFF2-40B4-BE49-F238E27FC236}">
                  <a16:creationId xmlns:a16="http://schemas.microsoft.com/office/drawing/2014/main" id="{F3F5B39A-02C6-B90E-0F5A-13B68CBC3260}"/>
                </a:ext>
              </a:extLst>
            </p:cNvPr>
            <p:cNvSpPr/>
            <p:nvPr/>
          </p:nvSpPr>
          <p:spPr>
            <a:xfrm>
              <a:off x="7617125" y="4118583"/>
              <a:ext cx="3851544" cy="2247711"/>
            </a:xfrm>
            <a:prstGeom prst="roundRect">
              <a:avLst/>
            </a:prstGeom>
            <a:solidFill>
              <a:schemeClr val="bg1"/>
            </a:solidFill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19" name="직선 화살표 연결선 1118">
              <a:extLst>
                <a:ext uri="{FF2B5EF4-FFF2-40B4-BE49-F238E27FC236}">
                  <a16:creationId xmlns:a16="http://schemas.microsoft.com/office/drawing/2014/main" id="{37DCFCCC-09F3-ED41-673B-BAC105DBDEC6}"/>
                </a:ext>
              </a:extLst>
            </p:cNvPr>
            <p:cNvCxnSpPr/>
            <p:nvPr/>
          </p:nvCxnSpPr>
          <p:spPr>
            <a:xfrm flipV="1">
              <a:off x="9151594" y="4985820"/>
              <a:ext cx="809405" cy="90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479E175F-F3C8-21E2-F2E6-F8C10F3B1835}"/>
                </a:ext>
              </a:extLst>
            </p:cNvPr>
            <p:cNvSpPr txBox="1"/>
            <p:nvPr/>
          </p:nvSpPr>
          <p:spPr>
            <a:xfrm>
              <a:off x="8313330" y="5647532"/>
              <a:ext cx="21400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b="1"/>
                <a:t>Service A</a:t>
              </a:r>
              <a:endParaRPr lang="ko-KR" altLang="en-US" sz="4000" b="1"/>
            </a:p>
          </p:txBody>
        </p:sp>
        <p:pic>
          <p:nvPicPr>
            <p:cNvPr id="1121" name="Picture 46" descr="Programming/Spring' 카테고리의 글 목록 (2 Page)">
              <a:extLst>
                <a:ext uri="{FF2B5EF4-FFF2-40B4-BE49-F238E27FC236}">
                  <a16:creationId xmlns:a16="http://schemas.microsoft.com/office/drawing/2014/main" id="{CE28B17A-C9B8-EC30-ADC7-717237CE0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7694" y="4435203"/>
              <a:ext cx="1211500" cy="1200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2" name="Picture 48" descr="Official MariaDB Logos | MariaDB">
              <a:extLst>
                <a:ext uri="{FF2B5EF4-FFF2-40B4-BE49-F238E27FC236}">
                  <a16:creationId xmlns:a16="http://schemas.microsoft.com/office/drawing/2014/main" id="{BF976515-8B20-A2F1-25FA-C37911D54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9140" y="4455534"/>
              <a:ext cx="1422283" cy="115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3" name="Picture 52" descr="Persistent Storage for Containers: Stateful Apps in Docker">
              <a:extLst>
                <a:ext uri="{FF2B5EF4-FFF2-40B4-BE49-F238E27FC236}">
                  <a16:creationId xmlns:a16="http://schemas.microsoft.com/office/drawing/2014/main" id="{B0C1514E-7D57-6FCE-ECFE-2CA60B49D1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4725" y="3773445"/>
              <a:ext cx="1340708" cy="567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E8B2950-1C30-33AF-8E65-D248A592BEDB}"/>
              </a:ext>
            </a:extLst>
          </p:cNvPr>
          <p:cNvCxnSpPr>
            <a:cxnSpLocks/>
          </p:cNvCxnSpPr>
          <p:nvPr/>
        </p:nvCxnSpPr>
        <p:spPr>
          <a:xfrm flipV="1">
            <a:off x="12117758" y="2481977"/>
            <a:ext cx="1295819" cy="25741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0" name="화살표: 위쪽/아래쪽 1159">
            <a:extLst>
              <a:ext uri="{FF2B5EF4-FFF2-40B4-BE49-F238E27FC236}">
                <a16:creationId xmlns:a16="http://schemas.microsoft.com/office/drawing/2014/main" id="{6E795AFA-2B41-B7F4-76F3-072DA225F594}"/>
              </a:ext>
            </a:extLst>
          </p:cNvPr>
          <p:cNvSpPr/>
          <p:nvPr/>
        </p:nvSpPr>
        <p:spPr>
          <a:xfrm>
            <a:off x="15350475" y="3933776"/>
            <a:ext cx="821307" cy="137349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1" name="화살표: 위쪽/아래쪽 1160">
            <a:extLst>
              <a:ext uri="{FF2B5EF4-FFF2-40B4-BE49-F238E27FC236}">
                <a16:creationId xmlns:a16="http://schemas.microsoft.com/office/drawing/2014/main" id="{40C5E055-C5A7-2546-AB28-DF202DA1ACA8}"/>
              </a:ext>
            </a:extLst>
          </p:cNvPr>
          <p:cNvSpPr/>
          <p:nvPr/>
        </p:nvSpPr>
        <p:spPr>
          <a:xfrm>
            <a:off x="15350475" y="7868769"/>
            <a:ext cx="821307" cy="140395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6" name="Picture 2" descr="AWS EC2 인스턴스 생성하기 | 야생강아지 WILDPUP">
            <a:extLst>
              <a:ext uri="{FF2B5EF4-FFF2-40B4-BE49-F238E27FC236}">
                <a16:creationId xmlns:a16="http://schemas.microsoft.com/office/drawing/2014/main" id="{5D89C727-47FE-7C8B-303D-05B6E5618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938" y="4041948"/>
            <a:ext cx="2146626" cy="22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5" name="사각형: 둥근 모서리 1194">
            <a:extLst>
              <a:ext uri="{FF2B5EF4-FFF2-40B4-BE49-F238E27FC236}">
                <a16:creationId xmlns:a16="http://schemas.microsoft.com/office/drawing/2014/main" id="{CC0E98EB-7301-A71E-6A40-C5F020A4CD98}"/>
              </a:ext>
            </a:extLst>
          </p:cNvPr>
          <p:cNvSpPr/>
          <p:nvPr/>
        </p:nvSpPr>
        <p:spPr>
          <a:xfrm>
            <a:off x="19446471" y="5459965"/>
            <a:ext cx="4307022" cy="2298353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96" name="Picture 52" descr="Persistent Storage for Containers: Stateful Apps in Docker">
            <a:extLst>
              <a:ext uri="{FF2B5EF4-FFF2-40B4-BE49-F238E27FC236}">
                <a16:creationId xmlns:a16="http://schemas.microsoft.com/office/drawing/2014/main" id="{9BC22109-F798-FBD8-A0B6-EA8CC6EA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1916" y="5169135"/>
            <a:ext cx="1340708" cy="56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00" name="직선 화살표 연결선 1199">
            <a:extLst>
              <a:ext uri="{FF2B5EF4-FFF2-40B4-BE49-F238E27FC236}">
                <a16:creationId xmlns:a16="http://schemas.microsoft.com/office/drawing/2014/main" id="{0F7E29C2-4F77-A4C4-6CC3-116333CC4BE7}"/>
              </a:ext>
            </a:extLst>
          </p:cNvPr>
          <p:cNvCxnSpPr>
            <a:cxnSpLocks/>
          </p:cNvCxnSpPr>
          <p:nvPr/>
        </p:nvCxnSpPr>
        <p:spPr>
          <a:xfrm>
            <a:off x="17845344" y="2481977"/>
            <a:ext cx="3754638" cy="27678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" name="직선 화살표 연결선 1203">
            <a:extLst>
              <a:ext uri="{FF2B5EF4-FFF2-40B4-BE49-F238E27FC236}">
                <a16:creationId xmlns:a16="http://schemas.microsoft.com/office/drawing/2014/main" id="{815B13BB-9CE8-C57A-9BD7-E86D308FCD6A}"/>
              </a:ext>
            </a:extLst>
          </p:cNvPr>
          <p:cNvCxnSpPr>
            <a:cxnSpLocks/>
          </p:cNvCxnSpPr>
          <p:nvPr/>
        </p:nvCxnSpPr>
        <p:spPr>
          <a:xfrm flipV="1">
            <a:off x="18025226" y="8083416"/>
            <a:ext cx="3592925" cy="2748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4" name="Picture 60" descr="React, 래, 워드마크, 로고 아이콘 에 Devicon">
            <a:extLst>
              <a:ext uri="{FF2B5EF4-FFF2-40B4-BE49-F238E27FC236}">
                <a16:creationId xmlns:a16="http://schemas.microsoft.com/office/drawing/2014/main" id="{39339427-F958-CEBA-DD8F-29FBCB22B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41" y="5056085"/>
            <a:ext cx="749165" cy="7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5" name="Picture 60" descr="React, 래, 워드마크, 로고 아이콘 에 Devicon">
            <a:extLst>
              <a:ext uri="{FF2B5EF4-FFF2-40B4-BE49-F238E27FC236}">
                <a16:creationId xmlns:a16="http://schemas.microsoft.com/office/drawing/2014/main" id="{DE16EA1F-12DB-81D6-FB93-99110162A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325" y="7662534"/>
            <a:ext cx="749165" cy="74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Hub - Netflix/zuul: Zuul is a gateway service that provides dynamic  routing, monitoring, resiliency, security, and more.">
            <a:extLst>
              <a:ext uri="{FF2B5EF4-FFF2-40B4-BE49-F238E27FC236}">
                <a16:creationId xmlns:a16="http://schemas.microsoft.com/office/drawing/2014/main" id="{458E8B74-870A-0191-6A70-1D20F3FC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4209" y="6335049"/>
            <a:ext cx="1358303" cy="94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30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WS EC2 인스턴스 생성하기 | 야생강아지 WILDPUP">
            <a:extLst>
              <a:ext uri="{FF2B5EF4-FFF2-40B4-BE49-F238E27FC236}">
                <a16:creationId xmlns:a16="http://schemas.microsoft.com/office/drawing/2014/main" id="{F57071B8-5F5B-3C84-1FB1-4BA553D0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79" y="5863999"/>
            <a:ext cx="3056816" cy="326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CI/CD가 뭔가요? 실전편">
            <a:extLst>
              <a:ext uri="{FF2B5EF4-FFF2-40B4-BE49-F238E27FC236}">
                <a16:creationId xmlns:a16="http://schemas.microsoft.com/office/drawing/2014/main" id="{063E440B-79FA-5C8F-4BD6-6FA0C5ABB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558" y="5376650"/>
            <a:ext cx="4910875" cy="24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93013FA-24C6-84BD-274F-93E8EF9AA725}"/>
              </a:ext>
            </a:extLst>
          </p:cNvPr>
          <p:cNvSpPr/>
          <p:nvPr/>
        </p:nvSpPr>
        <p:spPr>
          <a:xfrm>
            <a:off x="7981994" y="6926246"/>
            <a:ext cx="1198323" cy="1140903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Picture 24" descr="NEW TO IT #10 POSTMAN을 아시나요..?">
            <a:extLst>
              <a:ext uri="{FF2B5EF4-FFF2-40B4-BE49-F238E27FC236}">
                <a16:creationId xmlns:a16="http://schemas.microsoft.com/office/drawing/2014/main" id="{503FC596-8970-EBA1-71C1-A1B747B9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044" y="7729494"/>
            <a:ext cx="3536527" cy="176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ewman | API Stack">
            <a:extLst>
              <a:ext uri="{FF2B5EF4-FFF2-40B4-BE49-F238E27FC236}">
                <a16:creationId xmlns:a16="http://schemas.microsoft.com/office/drawing/2014/main" id="{DD2C7295-445E-5C32-5CC0-E3F06C47F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4026" y="7208837"/>
            <a:ext cx="2100478" cy="210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04FC5C-A9AF-F5B9-97DC-8C6602F3DC83}"/>
              </a:ext>
            </a:extLst>
          </p:cNvPr>
          <p:cNvSpPr txBox="1"/>
          <p:nvPr/>
        </p:nvSpPr>
        <p:spPr>
          <a:xfrm>
            <a:off x="14706963" y="9002612"/>
            <a:ext cx="2174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pc="200">
                <a:solidFill>
                  <a:srgbClr val="FD6C35"/>
                </a:solidFill>
                <a:latin typeface="Arial Nova" panose="020B0604020202020204" pitchFamily="34" charset="0"/>
              </a:rPr>
              <a:t> </a:t>
            </a:r>
            <a:r>
              <a:rPr lang="en-US" altLang="ko-KR" sz="2800" spc="400">
                <a:solidFill>
                  <a:srgbClr val="FD6C35"/>
                </a:solidFill>
                <a:latin typeface="Arial Nova" panose="020B0604020202020204" pitchFamily="34" charset="0"/>
              </a:rPr>
              <a:t>NEWMAN</a:t>
            </a:r>
            <a:endParaRPr lang="en-US" altLang="ko-KR" sz="2000" spc="400">
              <a:solidFill>
                <a:srgbClr val="FD6C35"/>
              </a:solidFill>
              <a:latin typeface="Arial Nova" panose="020B0604020202020204" pitchFamily="34" charset="0"/>
            </a:endParaRPr>
          </a:p>
        </p:txBody>
      </p:sp>
      <p:pic>
        <p:nvPicPr>
          <p:cNvPr id="11" name="Picture 12">
            <a:extLst>
              <a:ext uri="{FF2B5EF4-FFF2-40B4-BE49-F238E27FC236}">
                <a16:creationId xmlns:a16="http://schemas.microsoft.com/office/drawing/2014/main" id="{B1117795-A395-D50D-F47C-265A9D236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293" y="7502597"/>
            <a:ext cx="1995161" cy="199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3F8E0E-4404-2DDB-FB25-BD3EC2EAD739}"/>
              </a:ext>
            </a:extLst>
          </p:cNvPr>
          <p:cNvSpPr/>
          <p:nvPr/>
        </p:nvSpPr>
        <p:spPr>
          <a:xfrm>
            <a:off x="9605902" y="5069867"/>
            <a:ext cx="8101806" cy="4918195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52" descr="Persistent Storage for Containers: Stateful Apps in Docker">
            <a:extLst>
              <a:ext uri="{FF2B5EF4-FFF2-40B4-BE49-F238E27FC236}">
                <a16:creationId xmlns:a16="http://schemas.microsoft.com/office/drawing/2014/main" id="{B3B60B8D-5236-83E4-C61A-1B71C903E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2019" y="4413850"/>
            <a:ext cx="2920240" cy="123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8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6</Words>
  <Application>Microsoft Office PowerPoint</Application>
  <PresentationFormat>사용자 지정</PresentationFormat>
  <Paragraphs>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소중</dc:creator>
  <cp:lastModifiedBy>김소철</cp:lastModifiedBy>
  <cp:revision>53</cp:revision>
  <dcterms:created xsi:type="dcterms:W3CDTF">2022-11-05T07:21:58Z</dcterms:created>
  <dcterms:modified xsi:type="dcterms:W3CDTF">2022-11-10T07:17:52Z</dcterms:modified>
</cp:coreProperties>
</file>