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2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5" r:id="rId15"/>
    <p:sldId id="279" r:id="rId16"/>
    <p:sldId id="274" r:id="rId17"/>
    <p:sldId id="271" r:id="rId18"/>
    <p:sldId id="280" r:id="rId19"/>
    <p:sldId id="281" r:id="rId20"/>
    <p:sldId id="282" r:id="rId21"/>
    <p:sldId id="286" r:id="rId2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D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8.jpeg"/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1.jpeg"/><Relationship Id="rId4" Type="http://schemas.openxmlformats.org/officeDocument/2006/relationships/image" Target="../media/image8.jpeg"/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3470"/>
            <a:ext cx="9144000" cy="3465195"/>
          </a:xfrm>
        </p:spPr>
        <p:txBody>
          <a:bodyPr>
            <a:normAutofit/>
          </a:bodyPr>
          <a:p>
            <a:r>
              <a:rPr lang="en-US" b="1">
                <a:solidFill>
                  <a:srgbClr val="E40D08"/>
                </a:solidFill>
                <a:uFillTx/>
              </a:rPr>
              <a:t>C</a:t>
            </a:r>
            <a:r>
              <a:rPr lang="en-MY" altLang="en-US" b="1">
                <a:solidFill>
                  <a:srgbClr val="E40D08"/>
                </a:solidFill>
                <a:uFillTx/>
              </a:rPr>
              <a:t>LAY Sharing</a:t>
            </a:r>
            <a:r>
              <a:rPr lang="en-US" b="1"/>
              <a:t> </a:t>
            </a:r>
            <a:br>
              <a:rPr lang="en-US"/>
            </a:br>
            <a:r>
              <a:rPr lang="en-US" sz="4000" b="1"/>
              <a:t>Internet of Things (IoT)</a:t>
            </a:r>
            <a:br>
              <a:rPr lang="en-US" sz="4000"/>
            </a:br>
            <a:r>
              <a:rPr lang="en-US" sz="4000"/>
              <a:t>Versatility towards IoT, Embedded &amp; Mobility</a:t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045" y="4763770"/>
            <a:ext cx="9144000" cy="1125855"/>
          </a:xfrm>
        </p:spPr>
        <p:txBody>
          <a:bodyPr/>
          <a:p>
            <a:pPr algn="l"/>
            <a:r>
              <a:rPr lang="en-US"/>
              <a:t>Ju</a:t>
            </a:r>
            <a:r>
              <a:rPr lang="en-MY" altLang="en-US"/>
              <a:t>ly</a:t>
            </a:r>
            <a:r>
              <a:rPr lang="en-US"/>
              <a:t>, 2018</a:t>
            </a:r>
            <a:endParaRPr lang="en-US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85" y="5995670"/>
            <a:ext cx="12218035" cy="932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7175" y="105410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600" b="1">
              <a:solidFill>
                <a:schemeClr val="bg1"/>
              </a:solidFill>
            </a:endParaRPr>
          </a:p>
        </p:txBody>
      </p:sp>
      <p:pic>
        <p:nvPicPr>
          <p:cNvPr id="5" name="Picture 4" descr="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5" y="5996305"/>
            <a:ext cx="1337945" cy="9321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6228080"/>
            <a:ext cx="1221803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MY" altLang="en-US" sz="4000" b="1">
                <a:solidFill>
                  <a:srgbClr val="E40D08"/>
                </a:solidFill>
                <a:uFillTx/>
                <a:sym typeface="+mn-ea"/>
              </a:rPr>
              <a:t>Analog &amp; Digital</a:t>
            </a:r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pic>
        <p:nvPicPr>
          <p:cNvPr id="3" name="Picture 2" descr="51c9c988ce395fab0e000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85" y="1669415"/>
            <a:ext cx="6438900" cy="4559300"/>
          </a:xfrm>
          <a:prstGeom prst="rect">
            <a:avLst/>
          </a:prstGeom>
        </p:spPr>
      </p:pic>
      <p:pic>
        <p:nvPicPr>
          <p:cNvPr id="7" name="Picture 6" descr="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85" y="6227445"/>
            <a:ext cx="1156970" cy="701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5996940"/>
            <a:ext cx="12218035" cy="913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7175" y="105410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MY" altLang="en-US" sz="3600" b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MY" altLang="en-US" sz="4000" b="1">
                <a:solidFill>
                  <a:srgbClr val="E40D08"/>
                </a:solidFill>
                <a:uFillTx/>
                <a:sym typeface="+mn-ea"/>
              </a:rPr>
              <a:t>Arduino IDE</a:t>
            </a:r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60425" y="1920240"/>
            <a:ext cx="1092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 sz="3600"/>
              <a:t>Setup your IDE in order to use your ESP8266 with it! :-D</a:t>
            </a:r>
            <a:endParaRPr lang="en-MY" altLang="en-US" sz="3600"/>
          </a:p>
          <a:p>
            <a:endParaRPr lang="en-MY" altLang="en-US"/>
          </a:p>
          <a:p>
            <a:pPr algn="ctr"/>
            <a:r>
              <a:rPr lang="en-MY" altLang="en-US" sz="6600">
                <a:solidFill>
                  <a:srgbClr val="00B0F0"/>
                </a:solidFill>
                <a:uFillTx/>
              </a:rPr>
              <a:t>https://goo.gl/eZEqy5</a:t>
            </a:r>
            <a:endParaRPr lang="en-MY" altLang="en-US" sz="6600">
              <a:solidFill>
                <a:srgbClr val="00B0F0"/>
              </a:solidFill>
              <a:uFillTx/>
            </a:endParaRPr>
          </a:p>
        </p:txBody>
      </p:sp>
      <p:pic>
        <p:nvPicPr>
          <p:cNvPr id="3" name="Picture 2" descr="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5" y="5996305"/>
            <a:ext cx="1337945" cy="932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5996940"/>
            <a:ext cx="12218035" cy="913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7175" y="105410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5665" y="1905000"/>
            <a:ext cx="1092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MY" altLang="en-US" sz="3600"/>
          </a:p>
          <a:p>
            <a:endParaRPr lang="en-MY" altLang="en-US"/>
          </a:p>
          <a:p>
            <a:pPr algn="ctr"/>
            <a:r>
              <a:rPr lang="en-MY" altLang="en-US" sz="6600">
                <a:solidFill>
                  <a:srgbClr val="00B0F0"/>
                </a:solidFill>
                <a:uFillTx/>
              </a:rPr>
              <a:t>Project 1: Blink your LED!</a:t>
            </a:r>
            <a:endParaRPr lang="en-MY" altLang="en-US" sz="6600">
              <a:solidFill>
                <a:srgbClr val="00B0F0"/>
              </a:solidFill>
              <a:uFillTx/>
            </a:endParaRPr>
          </a:p>
        </p:txBody>
      </p:sp>
      <p:pic>
        <p:nvPicPr>
          <p:cNvPr id="3" name="Picture 2" descr="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5" y="5996305"/>
            <a:ext cx="1337945" cy="9321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6010275"/>
            <a:ext cx="12218035" cy="915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7175" y="105410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pic>
        <p:nvPicPr>
          <p:cNvPr id="7" name="Picture 6" descr="apps.62706.13510798887551775.79995e90-34bc-4c9a-809c-e0a665258ac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" y="1970405"/>
            <a:ext cx="4996180" cy="3268345"/>
          </a:xfrm>
          <a:prstGeom prst="rect">
            <a:avLst/>
          </a:prstGeom>
        </p:spPr>
      </p:pic>
      <p:pic>
        <p:nvPicPr>
          <p:cNvPr id="8" name="Picture 7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05" y="2376805"/>
            <a:ext cx="2171700" cy="2105025"/>
          </a:xfrm>
          <a:prstGeom prst="rect">
            <a:avLst/>
          </a:prstGeom>
        </p:spPr>
      </p:pic>
      <p:pic>
        <p:nvPicPr>
          <p:cNvPr id="3" name="Picture 2" descr="p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85" y="5996305"/>
            <a:ext cx="1337945" cy="9321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5995670"/>
            <a:ext cx="12218035" cy="915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7175" y="105410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70255" y="1490345"/>
            <a:ext cx="1092200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MY" altLang="en-US" sz="3600"/>
          </a:p>
          <a:p>
            <a:endParaRPr lang="en-MY" altLang="en-US"/>
          </a:p>
          <a:p>
            <a:pPr algn="ctr"/>
            <a:r>
              <a:rPr lang="en-MY" altLang="en-US" sz="3200">
                <a:solidFill>
                  <a:srgbClr val="00B0F0"/>
                </a:solidFill>
                <a:uFillTx/>
              </a:rPr>
              <a:t>Arduino IDE + ESP8266 + LED</a:t>
            </a:r>
            <a:endParaRPr lang="en-MY" altLang="en-US" sz="3200">
              <a:solidFill>
                <a:srgbClr val="00B0F0"/>
              </a:solidFill>
              <a:uFillTx/>
            </a:endParaRPr>
          </a:p>
          <a:p>
            <a:pPr algn="ctr"/>
            <a:r>
              <a:rPr lang="en-MY" altLang="en-US" sz="3200">
                <a:solidFill>
                  <a:srgbClr val="00B0F0"/>
                </a:solidFill>
                <a:uFillTx/>
              </a:rPr>
              <a:t>1. Do your coding inside Arduino IDE</a:t>
            </a:r>
            <a:endParaRPr lang="en-MY" altLang="en-US" sz="3200">
              <a:solidFill>
                <a:srgbClr val="00B0F0"/>
              </a:solidFill>
              <a:uFillTx/>
            </a:endParaRPr>
          </a:p>
          <a:p>
            <a:pPr algn="ctr"/>
            <a:r>
              <a:rPr lang="en-MY" altLang="en-US" sz="3200">
                <a:solidFill>
                  <a:srgbClr val="00B0F0"/>
                </a:solidFill>
                <a:uFillTx/>
              </a:rPr>
              <a:t>2. Connect to SSID &amp; Password</a:t>
            </a:r>
            <a:endParaRPr lang="en-MY" altLang="en-US" sz="3200">
              <a:solidFill>
                <a:srgbClr val="00B0F0"/>
              </a:solidFill>
              <a:uFillTx/>
            </a:endParaRPr>
          </a:p>
          <a:p>
            <a:pPr algn="ctr"/>
            <a:r>
              <a:rPr lang="en-MY" altLang="en-US" sz="3200">
                <a:solidFill>
                  <a:srgbClr val="00B0F0"/>
                </a:solidFill>
                <a:uFillTx/>
              </a:rPr>
              <a:t>3. Check the Serial Console</a:t>
            </a:r>
            <a:endParaRPr lang="en-MY" altLang="en-US" sz="3200">
              <a:solidFill>
                <a:srgbClr val="00B0F0"/>
              </a:solidFill>
              <a:uFillTx/>
            </a:endParaRPr>
          </a:p>
          <a:p>
            <a:pPr algn="ctr"/>
            <a:r>
              <a:rPr lang="en-MY" altLang="en-US" sz="3200">
                <a:solidFill>
                  <a:srgbClr val="00B0F0"/>
                </a:solidFill>
                <a:uFillTx/>
              </a:rPr>
              <a:t>4. Copy the IP</a:t>
            </a:r>
            <a:r>
              <a:rPr lang="en-MY" altLang="en-US" sz="3200">
                <a:solidFill>
                  <a:srgbClr val="00B0F0"/>
                </a:solidFill>
                <a:uFillTx/>
                <a:sym typeface="+mn-ea"/>
              </a:rPr>
              <a:t> to browser</a:t>
            </a:r>
            <a:endParaRPr lang="en-MY" altLang="en-US" sz="3200">
              <a:solidFill>
                <a:srgbClr val="00B0F0"/>
              </a:solidFill>
              <a:uFillTx/>
              <a:sym typeface="+mn-ea"/>
            </a:endParaRPr>
          </a:p>
          <a:p>
            <a:pPr algn="ctr"/>
            <a:endParaRPr lang="en-MY" altLang="en-US" sz="3200">
              <a:solidFill>
                <a:srgbClr val="00B0F0"/>
              </a:solidFill>
              <a:uFillTx/>
            </a:endParaRPr>
          </a:p>
        </p:txBody>
      </p:sp>
      <p:pic>
        <p:nvPicPr>
          <p:cNvPr id="3" name="Picture 2" descr="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5" y="5996305"/>
            <a:ext cx="1337945" cy="932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5996940"/>
            <a:ext cx="12218035" cy="913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7175" y="105410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5665" y="1905000"/>
            <a:ext cx="1092200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MY" altLang="en-US" sz="3600"/>
          </a:p>
          <a:p>
            <a:endParaRPr lang="en-MY" altLang="en-US"/>
          </a:p>
          <a:p>
            <a:pPr algn="ctr"/>
            <a:r>
              <a:rPr lang="en-MY" altLang="en-US" sz="6600">
                <a:solidFill>
                  <a:srgbClr val="00B0F0"/>
                </a:solidFill>
                <a:uFillTx/>
              </a:rPr>
              <a:t>Project 2: Control LED using Apps</a:t>
            </a:r>
            <a:endParaRPr lang="en-MY" altLang="en-US" sz="6600">
              <a:solidFill>
                <a:srgbClr val="00B0F0"/>
              </a:solidFill>
              <a:uFillTx/>
            </a:endParaRPr>
          </a:p>
        </p:txBody>
      </p:sp>
      <p:pic>
        <p:nvPicPr>
          <p:cNvPr id="3" name="Picture 2" descr="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5" y="5996305"/>
            <a:ext cx="1337945" cy="9321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6228080"/>
            <a:ext cx="1221803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MY" altLang="en-US" sz="4000" b="1">
                <a:solidFill>
                  <a:srgbClr val="E40D08"/>
                </a:solidFill>
                <a:uFillTx/>
                <a:sym typeface="+mn-ea"/>
              </a:rPr>
              <a:t>Connect ESP8266 to WiFi</a:t>
            </a:r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pic>
        <p:nvPicPr>
          <p:cNvPr id="7" name="Picture 6" descr="apps.62706.13510798887551775.79995e90-34bc-4c9a-809c-e0a665258ac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" y="1970405"/>
            <a:ext cx="4996180" cy="3268345"/>
          </a:xfrm>
          <a:prstGeom prst="rect">
            <a:avLst/>
          </a:prstGeom>
        </p:spPr>
      </p:pic>
      <p:pic>
        <p:nvPicPr>
          <p:cNvPr id="8" name="Picture 7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960" y="1228090"/>
            <a:ext cx="2171700" cy="2105025"/>
          </a:xfrm>
          <a:prstGeom prst="rect">
            <a:avLst/>
          </a:prstGeom>
        </p:spPr>
      </p:pic>
      <p:pic>
        <p:nvPicPr>
          <p:cNvPr id="9" name="Picture 8" descr="fLhERIar_400x4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50" y="3766185"/>
            <a:ext cx="2286000" cy="2286000"/>
          </a:xfrm>
          <a:prstGeom prst="rect">
            <a:avLst/>
          </a:prstGeom>
        </p:spPr>
      </p:pic>
      <p:pic>
        <p:nvPicPr>
          <p:cNvPr id="3" name="Picture 2" descr="p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985" y="6227445"/>
            <a:ext cx="1187450" cy="701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17145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6228080"/>
            <a:ext cx="1221803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7175" y="105410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84860" y="902335"/>
            <a:ext cx="109220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MY" altLang="en-US" sz="3600"/>
          </a:p>
          <a:p>
            <a:endParaRPr lang="en-MY" altLang="en-US"/>
          </a:p>
          <a:p>
            <a:pPr algn="ctr"/>
            <a:r>
              <a:rPr lang="en-MY" altLang="en-US" sz="3200">
                <a:solidFill>
                  <a:srgbClr val="00B0F0"/>
                </a:solidFill>
                <a:uFillTx/>
              </a:rPr>
              <a:t>Arduino IDE + ESP8266 + LED </a:t>
            </a:r>
            <a:endParaRPr lang="en-MY" altLang="en-US" sz="3200">
              <a:solidFill>
                <a:srgbClr val="00B0F0"/>
              </a:solidFill>
              <a:uFillTx/>
            </a:endParaRPr>
          </a:p>
          <a:p>
            <a:pPr algn="ctr"/>
            <a:r>
              <a:rPr lang="en-MY" altLang="en-US" sz="3200">
                <a:solidFill>
                  <a:srgbClr val="00B0F0"/>
                </a:solidFill>
                <a:uFillTx/>
              </a:rPr>
              <a:t>Looking for source code?</a:t>
            </a:r>
            <a:endParaRPr lang="en-MY" altLang="en-US" sz="3200">
              <a:solidFill>
                <a:srgbClr val="00B0F0"/>
              </a:solidFill>
              <a:uFillTx/>
            </a:endParaRPr>
          </a:p>
          <a:p>
            <a:pPr algn="ctr"/>
            <a:r>
              <a:rPr lang="en-MY" altLang="en-US" sz="3200">
                <a:solidFill>
                  <a:srgbClr val="00B0F0"/>
                </a:solidFill>
                <a:uFillTx/>
              </a:rPr>
              <a:t>Well work harder for it.. look around 🙃</a:t>
            </a:r>
            <a:endParaRPr lang="en-MY" altLang="en-US" sz="3200">
              <a:solidFill>
                <a:srgbClr val="00B0F0"/>
              </a:solidFill>
              <a:uFillTx/>
            </a:endParaRPr>
          </a:p>
        </p:txBody>
      </p:sp>
      <p:pic>
        <p:nvPicPr>
          <p:cNvPr id="3" name="Picture 2" descr="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5" y="6228715"/>
            <a:ext cx="1202055" cy="6997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6228080"/>
            <a:ext cx="1221803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7175" y="105410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MY" altLang="en-US" sz="4000" b="1">
                <a:solidFill>
                  <a:srgbClr val="E40D08"/>
                </a:solidFill>
                <a:uFillTx/>
                <a:sym typeface="+mn-ea"/>
              </a:rPr>
              <a:t>Temperature &amp; Humidity Sensor DHT 22</a:t>
            </a:r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pic>
        <p:nvPicPr>
          <p:cNvPr id="3" name="Picture 2" descr="dht 22 module-800x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30" y="1743710"/>
            <a:ext cx="4235450" cy="4055110"/>
          </a:xfrm>
          <a:prstGeom prst="rect">
            <a:avLst/>
          </a:prstGeom>
        </p:spPr>
      </p:pic>
      <p:pic>
        <p:nvPicPr>
          <p:cNvPr id="8" name="Picture 7" descr="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85" y="6228715"/>
            <a:ext cx="1187450" cy="6997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6228080"/>
            <a:ext cx="1221803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7175" y="105410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5665" y="1905000"/>
            <a:ext cx="1092200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MY" altLang="en-US" sz="3600"/>
          </a:p>
          <a:p>
            <a:endParaRPr lang="en-MY" altLang="en-US"/>
          </a:p>
          <a:p>
            <a:pPr algn="ctr"/>
            <a:r>
              <a:rPr lang="en-MY" altLang="en-US" sz="6600">
                <a:solidFill>
                  <a:srgbClr val="00B0F0"/>
                </a:solidFill>
                <a:uFillTx/>
              </a:rPr>
              <a:t>Project 3: Visualize DHT22 readings on your apps</a:t>
            </a:r>
            <a:endParaRPr lang="en-MY" altLang="en-US" sz="6600">
              <a:solidFill>
                <a:srgbClr val="00B0F0"/>
              </a:solidFill>
              <a:uFillTx/>
            </a:endParaRPr>
          </a:p>
        </p:txBody>
      </p:sp>
      <p:pic>
        <p:nvPicPr>
          <p:cNvPr id="3" name="Picture 2" descr="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5" y="6228715"/>
            <a:ext cx="1111250" cy="699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260" y="888365"/>
            <a:ext cx="10885170" cy="5000625"/>
          </a:xfrm>
        </p:spPr>
        <p:txBody>
          <a:bodyPr>
            <a:normAutofit/>
          </a:bodyPr>
          <a:p>
            <a:pPr algn="l"/>
            <a:r>
              <a:rPr lang="en-MY" altLang="en-US" sz="2000" b="1">
                <a:solidFill>
                  <a:srgbClr val="00B0F0"/>
                </a:solidFill>
                <a:uFillTx/>
              </a:rPr>
              <a:t>Content</a:t>
            </a:r>
            <a:br>
              <a:rPr lang="en-MY" altLang="en-US" sz="2000"/>
            </a:br>
            <a:r>
              <a:rPr lang="en-MY" altLang="en-US" sz="2000" b="1">
                <a:solidFill>
                  <a:srgbClr val="00B0F0"/>
                </a:solidFill>
                <a:uFillTx/>
              </a:rPr>
              <a:t>Section 1:Introduction to Internet of Things (IoT)</a:t>
            </a:r>
            <a:br>
              <a:rPr lang="en-MY" altLang="en-US" sz="2000"/>
            </a:br>
            <a:r>
              <a:rPr lang="en-MY" altLang="en-US" sz="2000"/>
              <a:t>•Basics of Internet of Things (IoT) Architecture</a:t>
            </a:r>
            <a:br>
              <a:rPr lang="en-MY" altLang="en-US" sz="2000"/>
            </a:br>
            <a:r>
              <a:rPr lang="en-MY" altLang="en-US" sz="2000"/>
              <a:t>•What is Open Source and Maker Culture</a:t>
            </a:r>
            <a:br>
              <a:rPr lang="en-MY" altLang="en-US" sz="2000"/>
            </a:br>
            <a:r>
              <a:rPr lang="en-MY" altLang="en-US" sz="2000"/>
              <a:t>•Open Source Electronic/IoT Development Boards</a:t>
            </a:r>
            <a:br>
              <a:rPr lang="en-MY" altLang="en-US" sz="2000"/>
            </a:br>
            <a:r>
              <a:rPr lang="en-MY" altLang="en-US" sz="2000"/>
              <a:t>•Wireless Technologies &amp; Protocols - WiFi, BLE, Zigbee, LoRA, Sigfox ; HTTP, MQTT</a:t>
            </a:r>
            <a:br>
              <a:rPr lang="en-MY" altLang="en-US" sz="2000"/>
            </a:br>
            <a:br>
              <a:rPr lang="en-MY" altLang="en-US" sz="2000"/>
            </a:br>
            <a:r>
              <a:rPr lang="en-MY" altLang="en-US" sz="2000" b="1">
                <a:solidFill>
                  <a:srgbClr val="00B0F0"/>
                </a:solidFill>
                <a:uFillTx/>
              </a:rPr>
              <a:t>Section 2: Making your first IoT Device</a:t>
            </a:r>
            <a:br>
              <a:rPr lang="en-MY" altLang="en-US" sz="2000"/>
            </a:br>
            <a:r>
              <a:rPr lang="en-MY" altLang="en-US" sz="2000"/>
              <a:t>•Introduction to ESP8266 Hardware</a:t>
            </a:r>
            <a:br>
              <a:rPr lang="en-MY" altLang="en-US" sz="2000"/>
            </a:br>
            <a:r>
              <a:rPr lang="en-MY" altLang="en-US" sz="2000"/>
              <a:t>•Interfacing with Sensors and Actuators</a:t>
            </a:r>
            <a:br>
              <a:rPr lang="en-MY" altLang="en-US" sz="2000"/>
            </a:br>
            <a:r>
              <a:rPr lang="en-MY" altLang="en-US" sz="2000"/>
              <a:t>•Introduction to Analog and Digital</a:t>
            </a:r>
            <a:br>
              <a:rPr lang="en-MY" altLang="en-US" sz="2000"/>
            </a:br>
            <a:r>
              <a:rPr lang="en-MY" altLang="en-US" sz="2000"/>
              <a:t>•Basics of Arduino Software &amp; IoT Programming</a:t>
            </a:r>
            <a:br>
              <a:rPr lang="en-MY" altLang="en-US" sz="2000"/>
            </a:br>
            <a:r>
              <a:rPr lang="en-MY" altLang="en-US" sz="2000">
                <a:sym typeface="+mn-ea"/>
              </a:rPr>
              <a:t>•</a:t>
            </a:r>
            <a:r>
              <a:rPr lang="en-MY" altLang="en-US" sz="2000"/>
              <a:t>Use ESP8266, LED to make an IoT Device. </a:t>
            </a:r>
            <a:br>
              <a:rPr lang="en-MY" altLang="en-US" sz="2000"/>
            </a:br>
            <a:r>
              <a:rPr lang="en-MY" altLang="en-US" sz="2000"/>
              <a:t>•</a:t>
            </a:r>
            <a:r>
              <a:rPr lang="en-MY" altLang="en-US" sz="2000" b="1">
                <a:solidFill>
                  <a:srgbClr val="00B0F0"/>
                </a:solidFill>
                <a:uFillTx/>
              </a:rPr>
              <a:t>Project 1:</a:t>
            </a:r>
            <a:r>
              <a:rPr lang="en-MY" altLang="en-US" sz="2000"/>
              <a:t> Blinking LED (Electronic Hello World!)</a:t>
            </a:r>
            <a:br>
              <a:rPr lang="en-MY" altLang="en-US" sz="2000"/>
            </a:br>
            <a:endParaRPr lang="en-US" sz="2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5977890"/>
            <a:ext cx="12218035" cy="932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7175" y="105410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 descr="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5" y="5977890"/>
            <a:ext cx="1337945" cy="9505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17145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6228080"/>
            <a:ext cx="1221803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7175" y="105410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832350" y="2767965"/>
            <a:ext cx="254000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8800"/>
              <a:t>💎</a:t>
            </a:r>
            <a:endParaRPr lang="en-US" sz="8800"/>
          </a:p>
        </p:txBody>
      </p:sp>
      <p:pic>
        <p:nvPicPr>
          <p:cNvPr id="10" name="Picture 9" descr="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5" y="6228715"/>
            <a:ext cx="1111250" cy="699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765" y="1473835"/>
            <a:ext cx="10885170" cy="4101465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r>
              <a:rPr lang="en-MY" altLang="en-US" sz="2000" b="1">
                <a:solidFill>
                  <a:srgbClr val="00B0F0"/>
                </a:solidFill>
                <a:uFillTx/>
              </a:rPr>
              <a:t>Section 3: Control your IoT Device using an App</a:t>
            </a:r>
            <a:br>
              <a:rPr lang="en-MY" altLang="en-US" sz="2000">
                <a:solidFill>
                  <a:srgbClr val="00B0F0"/>
                </a:solidFill>
                <a:uFillTx/>
              </a:rPr>
            </a:br>
            <a:r>
              <a:rPr lang="en-MY" altLang="en-US" sz="2000"/>
              <a:t>•Connect your IoT Device using Wi-Fi to the Internet</a:t>
            </a:r>
            <a:br>
              <a:rPr lang="en-MY" altLang="en-US" sz="2000"/>
            </a:br>
            <a:r>
              <a:rPr lang="en-MY" altLang="en-US" sz="2000"/>
              <a:t>•Controlling your IoT Device with IoT App</a:t>
            </a:r>
            <a:br>
              <a:rPr lang="en-MY" altLang="en-US" sz="2000"/>
            </a:br>
            <a:r>
              <a:rPr lang="en-MY" altLang="en-US" sz="2000" b="1">
                <a:solidFill>
                  <a:srgbClr val="00B0F0"/>
                </a:solidFill>
                <a:uFillTx/>
              </a:rPr>
              <a:t>Project 2:</a:t>
            </a:r>
            <a:r>
              <a:rPr lang="en-MY" altLang="en-US" sz="2000"/>
              <a:t> Remotely Control LED using Mobile App over the internet</a:t>
            </a:r>
            <a:br>
              <a:rPr lang="en-MY" altLang="en-US" sz="2000"/>
            </a:br>
            <a:br>
              <a:rPr lang="en-MY" altLang="en-US" sz="2000"/>
            </a:br>
            <a:r>
              <a:rPr lang="en-MY" altLang="en-US" sz="2000" b="1">
                <a:solidFill>
                  <a:srgbClr val="00B0F0"/>
                </a:solidFill>
                <a:uFillTx/>
              </a:rPr>
              <a:t>Section 4: Remote Monitoring of Sensor Data from IoT Device</a:t>
            </a:r>
            <a:br>
              <a:rPr lang="en-MY" altLang="en-US" sz="2000">
                <a:solidFill>
                  <a:srgbClr val="00B0F0"/>
                </a:solidFill>
                <a:uFillTx/>
              </a:rPr>
            </a:br>
            <a:r>
              <a:rPr lang="en-MY" altLang="en-US" sz="2000"/>
              <a:t>•Introduction to Temperature &amp; Humidity Sensor (DHT)</a:t>
            </a:r>
            <a:br>
              <a:rPr lang="en-MY" altLang="en-US" sz="2000"/>
            </a:br>
            <a:r>
              <a:rPr lang="en-MY" altLang="en-US" sz="2000"/>
              <a:t>•Connecting DHT to your IoT Device</a:t>
            </a:r>
            <a:br>
              <a:rPr lang="en-MY" altLang="en-US" sz="2000"/>
            </a:br>
            <a:r>
              <a:rPr lang="en-MY" altLang="en-US" sz="2000"/>
              <a:t>•Adding a Dashboard Widget in the App</a:t>
            </a:r>
            <a:br>
              <a:rPr lang="en-MY" altLang="en-US" sz="2000"/>
            </a:br>
            <a:r>
              <a:rPr lang="en-MY" altLang="en-US" sz="2000" b="1">
                <a:solidFill>
                  <a:srgbClr val="00B0F0"/>
                </a:solidFill>
                <a:uFillTx/>
              </a:rPr>
              <a:t>Project 3:</a:t>
            </a:r>
            <a:r>
              <a:rPr lang="en-MY" altLang="en-US" sz="2000"/>
              <a:t> Visualize Temperature &amp; Humidity Readings on your App</a:t>
            </a:r>
            <a:br>
              <a:rPr lang="en-MY" altLang="en-US" sz="2000"/>
            </a:br>
            <a:br>
              <a:rPr lang="en-US" sz="2000"/>
            </a:br>
            <a:endParaRPr lang="en-US" sz="2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5977890"/>
            <a:ext cx="12218035" cy="9328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5" y="5977890"/>
            <a:ext cx="1337945" cy="950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6228080"/>
            <a:ext cx="1221803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7175" y="105410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MY" altLang="en-US" sz="4000" b="1">
                <a:solidFill>
                  <a:srgbClr val="E40D08"/>
                </a:solidFill>
                <a:uFillTx/>
                <a:sym typeface="+mn-ea"/>
              </a:rPr>
              <a:t>Basics of Internet of Things (IoT) Architecture</a:t>
            </a:r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pic>
        <p:nvPicPr>
          <p:cNvPr id="7" name="Picture 6" descr="4_stage_iot_solutions_architecture_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1617345"/>
            <a:ext cx="9217660" cy="4610735"/>
          </a:xfrm>
          <a:prstGeom prst="rect">
            <a:avLst/>
          </a:prstGeom>
        </p:spPr>
      </p:pic>
      <p:pic>
        <p:nvPicPr>
          <p:cNvPr id="3" name="Picture 2" descr="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85" y="5996305"/>
            <a:ext cx="1337945" cy="932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6032500"/>
            <a:ext cx="12218035" cy="878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MY" altLang="en-US" sz="4000" b="1">
                <a:solidFill>
                  <a:srgbClr val="E40D08"/>
                </a:solidFill>
                <a:uFillTx/>
                <a:sym typeface="+mn-ea"/>
              </a:rPr>
              <a:t>Open Source &amp; Maker Culture</a:t>
            </a:r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2780" y="2056130"/>
            <a:ext cx="11209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 sz="6000"/>
              <a:t>What are their relations?</a:t>
            </a:r>
            <a:endParaRPr lang="en-MY" altLang="en-US" sz="6000"/>
          </a:p>
          <a:p>
            <a:r>
              <a:rPr lang="en-MY" altLang="en-US" sz="6000"/>
              <a:t>Why they are matters?</a:t>
            </a:r>
            <a:endParaRPr lang="en-MY" altLang="en-US" sz="6000"/>
          </a:p>
        </p:txBody>
      </p:sp>
      <p:pic>
        <p:nvPicPr>
          <p:cNvPr id="7" name="Picture 6" descr="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5" y="6032500"/>
            <a:ext cx="1292860" cy="895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6011545"/>
            <a:ext cx="12218035" cy="913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MY" altLang="en-US" sz="4000" b="1">
                <a:solidFill>
                  <a:srgbClr val="E40D08"/>
                </a:solidFill>
                <a:uFillTx/>
                <a:sym typeface="+mn-ea"/>
              </a:rPr>
              <a:t>Open Source Electronic/IoT Development Boards</a:t>
            </a:r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pic>
        <p:nvPicPr>
          <p:cNvPr id="3" name="Picture 2" descr="515b4656ce395f8a38000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" y="1669415"/>
            <a:ext cx="3389630" cy="2134235"/>
          </a:xfrm>
          <a:prstGeom prst="rect">
            <a:avLst/>
          </a:prstGeom>
        </p:spPr>
      </p:pic>
      <p:pic>
        <p:nvPicPr>
          <p:cNvPr id="8" name="Picture 7" descr="beagle-blue-pck-100713426-lar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940" y="1669415"/>
            <a:ext cx="3950970" cy="2348230"/>
          </a:xfrm>
          <a:prstGeom prst="rect">
            <a:avLst/>
          </a:prstGeom>
        </p:spPr>
      </p:pic>
      <p:pic>
        <p:nvPicPr>
          <p:cNvPr id="9" name="Picture 8" descr="raspp13-2_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495" y="1669415"/>
            <a:ext cx="3124200" cy="3090545"/>
          </a:xfrm>
          <a:prstGeom prst="rect">
            <a:avLst/>
          </a:prstGeom>
        </p:spPr>
      </p:pic>
      <p:pic>
        <p:nvPicPr>
          <p:cNvPr id="10" name="Picture 9" descr="downloa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355" y="3803650"/>
            <a:ext cx="2171700" cy="2105025"/>
          </a:xfrm>
          <a:prstGeom prst="rect">
            <a:avLst/>
          </a:prstGeom>
        </p:spPr>
      </p:pic>
      <p:pic>
        <p:nvPicPr>
          <p:cNvPr id="7" name="Picture 6" descr="p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85" y="5996305"/>
            <a:ext cx="1337945" cy="932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6228080"/>
            <a:ext cx="12218035" cy="682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 descr="Pictur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" y="6228080"/>
            <a:ext cx="2554605" cy="6826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MY" altLang="en-US" sz="4000" b="1">
                <a:solidFill>
                  <a:srgbClr val="E40D08"/>
                </a:solidFill>
                <a:uFillTx/>
                <a:sym typeface="+mn-ea"/>
              </a:rPr>
              <a:t>Wireless Technologies &amp; Protocols - WiFi, BLE, Zigbee, LoRA, Sigfox ; HTTP, MQTT</a:t>
            </a:r>
            <a:br>
              <a:rPr lang="en-MY" altLang="en-US" sz="4000" b="1">
                <a:solidFill>
                  <a:srgbClr val="E40D08"/>
                </a:solidFill>
                <a:uFillTx/>
                <a:sym typeface="+mn-ea"/>
              </a:rPr>
            </a:br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pic>
        <p:nvPicPr>
          <p:cNvPr id="3" name="Picture 2" descr="wi-fi-2119225_960_7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90" y="2329180"/>
            <a:ext cx="1680845" cy="12954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81710" y="1497330"/>
            <a:ext cx="219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Wireless Tech</a:t>
            </a:r>
            <a:endParaRPr lang="en-MY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9009380" y="1497330"/>
            <a:ext cx="207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Protocols</a:t>
            </a:r>
            <a:endParaRPr lang="en-MY" altLang="en-US"/>
          </a:p>
        </p:txBody>
      </p:sp>
      <p:pic>
        <p:nvPicPr>
          <p:cNvPr id="10" name="Picture 9" descr="ble.svg.h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300" y="2196465"/>
            <a:ext cx="1801495" cy="1560830"/>
          </a:xfrm>
          <a:prstGeom prst="rect">
            <a:avLst/>
          </a:prstGeom>
        </p:spPr>
      </p:pic>
      <p:pic>
        <p:nvPicPr>
          <p:cNvPr id="11" name="Picture 10" descr="zb_logo-a_color_rg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80" y="4505960"/>
            <a:ext cx="2063750" cy="841375"/>
          </a:xfrm>
          <a:prstGeom prst="rect">
            <a:avLst/>
          </a:prstGeom>
        </p:spPr>
      </p:pic>
      <p:pic>
        <p:nvPicPr>
          <p:cNvPr id="12" name="Picture 11" descr="iot-lora-alliance-logo.sv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280" y="4017010"/>
            <a:ext cx="1360170" cy="1602740"/>
          </a:xfrm>
          <a:prstGeom prst="rect">
            <a:avLst/>
          </a:prstGeom>
        </p:spPr>
      </p:pic>
      <p:pic>
        <p:nvPicPr>
          <p:cNvPr id="13" name="Picture 12" descr="Sigfox_Logo_20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075" y="3288665"/>
            <a:ext cx="3261360" cy="1217295"/>
          </a:xfrm>
          <a:prstGeom prst="rect">
            <a:avLst/>
          </a:prstGeom>
        </p:spPr>
      </p:pic>
      <p:pic>
        <p:nvPicPr>
          <p:cNvPr id="14" name="Picture 13" descr="HTT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5675" y="1951355"/>
            <a:ext cx="2232025" cy="1337310"/>
          </a:xfrm>
          <a:prstGeom prst="rect">
            <a:avLst/>
          </a:prstGeom>
        </p:spPr>
      </p:pic>
      <p:pic>
        <p:nvPicPr>
          <p:cNvPr id="15" name="Picture 14" descr="Screen-Shot-2014-10-22-at-12.21.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090" y="3521710"/>
            <a:ext cx="3426460" cy="2706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6228080"/>
            <a:ext cx="1221803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MY" altLang="en-US" sz="4000" b="1">
                <a:solidFill>
                  <a:srgbClr val="E40D08"/>
                </a:solidFill>
                <a:uFillTx/>
                <a:sym typeface="+mn-ea"/>
              </a:rPr>
              <a:t>Introduction to ESP8266 Hardware</a:t>
            </a:r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pic>
        <p:nvPicPr>
          <p:cNvPr id="3" name="Picture 2" descr="NodeMCUv1.0-pino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315" y="1670050"/>
            <a:ext cx="6755130" cy="4558030"/>
          </a:xfrm>
          <a:prstGeom prst="rect">
            <a:avLst/>
          </a:prstGeom>
        </p:spPr>
      </p:pic>
      <p:pic>
        <p:nvPicPr>
          <p:cNvPr id="7" name="Picture 6" descr="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335" y="6227445"/>
            <a:ext cx="1112520" cy="683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0" y="1669415"/>
            <a:ext cx="10885170" cy="4203700"/>
          </a:xfrm>
        </p:spPr>
        <p:txBody>
          <a:bodyPr>
            <a:normAutofit/>
          </a:bodyPr>
          <a:p>
            <a:pPr algn="l"/>
            <a:br>
              <a:rPr lang="en-MY" altLang="en-US" sz="2000"/>
            </a:br>
            <a:br>
              <a:rPr lang="en-US" sz="4000"/>
            </a:br>
            <a:endParaRPr lang="en-US" sz="4000"/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85" y="-31750"/>
            <a:ext cx="12218035" cy="91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Picture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6228080"/>
            <a:ext cx="1221803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7175" y="105410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52780" y="887730"/>
            <a:ext cx="10885170" cy="89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MY" altLang="en-US" sz="4000" b="1">
                <a:solidFill>
                  <a:srgbClr val="E40D08"/>
                </a:solidFill>
                <a:uFillTx/>
                <a:sym typeface="+mn-ea"/>
              </a:rPr>
              <a:t>Sensors &amp; Actuators</a:t>
            </a:r>
            <a:endParaRPr lang="en-MY" altLang="en-US" sz="4000" b="1">
              <a:solidFill>
                <a:srgbClr val="E40D08"/>
              </a:solidFill>
              <a:uFillTx/>
              <a:sym typeface="+mn-ea"/>
            </a:endParaRPr>
          </a:p>
        </p:txBody>
      </p:sp>
      <p:pic>
        <p:nvPicPr>
          <p:cNvPr id="7" name="Picture 6" descr="main-qimg-d3b9f19675dbf2c2ddba702dee60af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445" y="2275840"/>
            <a:ext cx="6593840" cy="2990850"/>
          </a:xfrm>
          <a:prstGeom prst="rect">
            <a:avLst/>
          </a:prstGeom>
        </p:spPr>
      </p:pic>
      <p:pic>
        <p:nvPicPr>
          <p:cNvPr id="3" name="Picture 2" descr="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85" y="6228715"/>
            <a:ext cx="1337945" cy="699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1990</Words>
  <Application>WPS Presentation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CLAY Sharing  Internet of Things (IoT) Versatility towards IoT, Embedded &amp; Mobility </vt:lpstr>
      <vt:lpstr>Content Section 1:Introduction to Internet of Things (IoT) •Basics of Internet of Things (IoT) Architecture •What is Open Source and Maker Culture •Open Source Electronic/IoT Development Boards •Wireless Technologies &amp; Protocols - WiFi, BLE, Zigbee, LoRA, Sigfox ; HTTP, MQTT  Section 2: Making your first IoT Device •Introduction to ESP8266 Hardware •Interfacing with Sensors and Actuators •Introduction to Analog and Digital •Basics of Arduino Software &amp; IoT Programming •Use ESP8266, LED to make an IoT Device.  •Project 1: Blinking LED (Electronic Hello World!) </vt:lpstr>
      <vt:lpstr> Section 3: Control your IoT Device using an App •Connect your IoT Device using Wi-Fi to the Internet •Controlling your IoT Device with IoT App Project 2: Remotely Control LED using Mobile App over the internet  Section 4: Remote Monitoring of Sensor Data from IoT Device •Introduction to Temperature &amp; Humidity Sensor (DHT) •Connecting DHT to your IoT Device •Adding a Dashboard Widget in the App Project 3: Visualize Temperature &amp; Humidity Readings on your App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CREST TGL – Johor Challenge Internet of Things (IoT) Versatility towards IoT, Embedded &amp; Mobility </dc:title>
  <dc:creator>User-PC</dc:creator>
  <cp:lastModifiedBy>User-PC</cp:lastModifiedBy>
  <cp:revision>109</cp:revision>
  <dcterms:created xsi:type="dcterms:W3CDTF">2018-07-08T05:29:00Z</dcterms:created>
  <dcterms:modified xsi:type="dcterms:W3CDTF">2018-07-22T18:03:59Z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1033-10.2.0.7439</vt:lpwstr>
  </property>
</Properties>
</file>