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2" r:id="rId26"/>
    <p:sldId id="283" r:id="rId27"/>
    <p:sldId id="284" r:id="rId28"/>
    <p:sldId id="285" r:id="rId29"/>
    <p:sldId id="286" r:id="rId30"/>
    <p:sldId id="287" r:id="rId31"/>
    <p:sldId id="288" r:id="rId32"/>
    <p:sldId id="289" r:id="rId33"/>
    <p:sldId id="29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572" y="-2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E6FF7AB-E0B5-4F25-84BB-E408774569C6}" type="datetimeFigureOut">
              <a:rPr lang="en-US" smtClean="0"/>
              <a:pPr/>
              <a:t>5/11/2014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FBB5E135-0FE4-4010-9F59-C63157E7819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E6FF7AB-E0B5-4F25-84BB-E408774569C6}" type="datetimeFigureOut">
              <a:rPr lang="en-US" smtClean="0"/>
              <a:pPr/>
              <a:t>5/11/2014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5E135-0FE4-4010-9F59-C63157E7819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E6FF7AB-E0B5-4F25-84BB-E408774569C6}" type="datetimeFigureOut">
              <a:rPr lang="en-US" smtClean="0"/>
              <a:pPr/>
              <a:t>5/11/2014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5E135-0FE4-4010-9F59-C63157E7819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E6FF7AB-E0B5-4F25-84BB-E408774569C6}" type="datetimeFigureOut">
              <a:rPr lang="en-US" smtClean="0"/>
              <a:pPr/>
              <a:t>5/11/2014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5E135-0FE4-4010-9F59-C63157E7819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E6FF7AB-E0B5-4F25-84BB-E408774569C6}" type="datetimeFigureOut">
              <a:rPr lang="en-US" smtClean="0"/>
              <a:pPr/>
              <a:t>5/11/2014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FBB5E135-0FE4-4010-9F59-C63157E7819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E6FF7AB-E0B5-4F25-84BB-E408774569C6}" type="datetimeFigureOut">
              <a:rPr lang="en-US" smtClean="0"/>
              <a:pPr/>
              <a:t>5/11/2014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B5E135-0FE4-4010-9F59-C63157E7819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E6FF7AB-E0B5-4F25-84BB-E408774569C6}" type="datetimeFigureOut">
              <a:rPr lang="en-US" smtClean="0"/>
              <a:pPr/>
              <a:t>5/11/2014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B5E135-0FE4-4010-9F59-C63157E7819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E6FF7AB-E0B5-4F25-84BB-E408774569C6}" type="datetimeFigureOut">
              <a:rPr lang="en-US" smtClean="0"/>
              <a:pPr/>
              <a:t>5/11/2014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B5E135-0FE4-4010-9F59-C63157E7819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6FF7AB-E0B5-4F25-84BB-E408774569C6}" type="datetimeFigureOut">
              <a:rPr lang="en-US" smtClean="0"/>
              <a:pPr/>
              <a:t>5/11/2014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B5E135-0FE4-4010-9F59-C63157E7819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E6FF7AB-E0B5-4F25-84BB-E408774569C6}" type="datetimeFigureOut">
              <a:rPr lang="en-US" smtClean="0"/>
              <a:pPr/>
              <a:t>5/11/2014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B5E135-0FE4-4010-9F59-C63157E7819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E6FF7AB-E0B5-4F25-84BB-E408774569C6}" type="datetimeFigureOut">
              <a:rPr lang="en-US" smtClean="0"/>
              <a:pPr/>
              <a:t>5/11/2014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FBB5E135-0FE4-4010-9F59-C63157E7819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BE6FF7AB-E0B5-4F25-84BB-E408774569C6}" type="datetimeFigureOut">
              <a:rPr lang="en-US" smtClean="0"/>
              <a:pPr/>
              <a:t>5/11/2014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BB5E135-0FE4-4010-9F59-C63157E7819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endParaRPr lang="en-US" dirty="0"/>
          </a:p>
        </p:txBody>
      </p:sp>
      <p:sp>
        <p:nvSpPr>
          <p:cNvPr id="2" name="Title 1"/>
          <p:cNvSpPr>
            <a:spLocks noGrp="1"/>
          </p:cNvSpPr>
          <p:nvPr>
            <p:ph type="ctrTitle"/>
          </p:nvPr>
        </p:nvSpPr>
        <p:spPr/>
        <p:txBody>
          <a:bodyPr/>
          <a:lstStyle/>
          <a:p>
            <a:r>
              <a:rPr smtClean="0"/>
              <a:t>Denial of Service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Teardrop Attack</a:t>
            </a:r>
            <a:endParaRPr lang="en-US" dirty="0"/>
          </a:p>
        </p:txBody>
      </p:sp>
      <p:sp>
        <p:nvSpPr>
          <p:cNvPr id="3" name="Content Placeholder 2"/>
          <p:cNvSpPr>
            <a:spLocks noGrp="1"/>
          </p:cNvSpPr>
          <p:nvPr>
            <p:ph sz="quarter" idx="1"/>
          </p:nvPr>
        </p:nvSpPr>
        <p:spPr/>
        <p:txBody>
          <a:bodyPr/>
          <a:lstStyle/>
          <a:p>
            <a:r>
              <a:rPr lang="en-US" dirty="0" smtClean="0"/>
              <a:t>IP requires that a packet that is large for the next router to handle, should be divided into fragments</a:t>
            </a:r>
          </a:p>
          <a:p>
            <a:r>
              <a:rPr lang="en-US" dirty="0" smtClean="0"/>
              <a:t>The attacker's IP puts a confusing offset value in the second or later fragment</a:t>
            </a:r>
          </a:p>
          <a:p>
            <a:r>
              <a:rPr lang="en-US" dirty="0" smtClean="0"/>
              <a:t>If the receiving operating system is not able to aggregate the packets accordingly, it can crash the system</a:t>
            </a:r>
          </a:p>
          <a:p>
            <a:r>
              <a:rPr lang="en-US" dirty="0" smtClean="0"/>
              <a:t>It is a UDP attack, which uses overlapping offset fields to bring down hosts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 Attack</a:t>
            </a:r>
            <a:endParaRPr lang="en-US" dirty="0"/>
          </a:p>
        </p:txBody>
      </p:sp>
      <p:sp>
        <p:nvSpPr>
          <p:cNvPr id="3" name="Content Placeholder 2"/>
          <p:cNvSpPr>
            <a:spLocks noGrp="1"/>
          </p:cNvSpPr>
          <p:nvPr>
            <p:ph sz="quarter" idx="1"/>
          </p:nvPr>
        </p:nvSpPr>
        <p:spPr/>
        <p:txBody>
          <a:bodyPr/>
          <a:lstStyle/>
          <a:p>
            <a:r>
              <a:rPr lang="en-US" dirty="0" smtClean="0"/>
              <a:t>The attacker sends a fake TCP SYN requests to that target server (victim)</a:t>
            </a:r>
          </a:p>
          <a:p>
            <a:r>
              <a:rPr lang="en-US" dirty="0" smtClean="0"/>
              <a:t>The target machine sends back a SYN ACK in response to the request and waits for the ACK to complete the session setup</a:t>
            </a:r>
          </a:p>
          <a:p>
            <a:r>
              <a:rPr lang="en-US" dirty="0" smtClean="0"/>
              <a:t>The target machine does not get the response because the source address is fake</a:t>
            </a:r>
          </a:p>
          <a:p>
            <a:r>
              <a:rPr lang="en-US" dirty="0" smtClean="0"/>
              <a:t>This attack exploits the three-way handshake method</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 Flooding</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SYN Flooding takes advantage of a flaw in how most hosts implement the TCP three-way handshake</a:t>
            </a:r>
          </a:p>
          <a:p>
            <a:r>
              <a:rPr lang="en-US" dirty="0" smtClean="0"/>
              <a:t>When Host B receives the SYN request from A, it must keep track of the partially opened connection in a "listen queue“ partially-queue for at least 75 seconds</a:t>
            </a:r>
          </a:p>
          <a:p>
            <a:r>
              <a:rPr lang="en-US" dirty="0" smtClean="0"/>
              <a:t>A malicious host can exploit the small size of the listen queue by sending multiple SYN requests to a host, but never replying to the SYN&amp;ACK</a:t>
            </a:r>
          </a:p>
          <a:p>
            <a:r>
              <a:rPr lang="en-US" dirty="0" smtClean="0"/>
              <a:t>The victim’s listen queue is quickly filled up. This ability of removing a host from the network for at least 75 seconds can be used as a denial-of-service attack</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DoS</a:t>
            </a:r>
            <a:r>
              <a:rPr lang="en-US" dirty="0" smtClean="0"/>
              <a:t> Attack Tools</a:t>
            </a:r>
            <a:endParaRPr lang="en-US" dirty="0"/>
          </a:p>
        </p:txBody>
      </p:sp>
      <p:sp>
        <p:nvSpPr>
          <p:cNvPr id="3" name="Content Placeholder 2"/>
          <p:cNvSpPr>
            <a:spLocks noGrp="1"/>
          </p:cNvSpPr>
          <p:nvPr>
            <p:ph sz="quarter" idx="1"/>
          </p:nvPr>
        </p:nvSpPr>
        <p:spPr/>
        <p:txBody>
          <a:bodyPr/>
          <a:lstStyle/>
          <a:p>
            <a:r>
              <a:rPr lang="en-US" dirty="0" smtClean="0"/>
              <a:t>Examples:</a:t>
            </a:r>
          </a:p>
          <a:p>
            <a:pPr lvl="1"/>
            <a:r>
              <a:rPr lang="en-US" dirty="0" smtClean="0"/>
              <a:t>Jolt2</a:t>
            </a:r>
          </a:p>
          <a:p>
            <a:pPr lvl="1"/>
            <a:r>
              <a:rPr lang="en-US" dirty="0" err="1" smtClean="0"/>
              <a:t>Bubonic.c</a:t>
            </a:r>
            <a:endParaRPr lang="en-US" dirty="0" smtClean="0"/>
          </a:p>
          <a:p>
            <a:pPr lvl="1"/>
            <a:r>
              <a:rPr lang="en-US" dirty="0" smtClean="0"/>
              <a:t>Land and </a:t>
            </a:r>
            <a:r>
              <a:rPr lang="en-US" dirty="0" err="1" smtClean="0"/>
              <a:t>LaTierra</a:t>
            </a:r>
            <a:endParaRPr lang="en-US" dirty="0" smtClean="0"/>
          </a:p>
          <a:p>
            <a:pPr lvl="1"/>
            <a:r>
              <a:rPr lang="en-US" dirty="0" err="1" smtClean="0"/>
              <a:t>Targa</a:t>
            </a:r>
            <a:endParaRPr lang="en-US" dirty="0" smtClean="0"/>
          </a:p>
          <a:p>
            <a:pPr lvl="1"/>
            <a:r>
              <a:rPr lang="en-US" dirty="0" err="1" smtClean="0"/>
              <a:t>Nemesy</a:t>
            </a:r>
            <a:endParaRPr lang="en-US" dirty="0" smtClean="0"/>
          </a:p>
          <a:p>
            <a:pPr lvl="1"/>
            <a:r>
              <a:rPr lang="en-US" dirty="0" smtClean="0"/>
              <a:t>Panther2</a:t>
            </a:r>
          </a:p>
          <a:p>
            <a:pPr lvl="1"/>
            <a:r>
              <a:rPr lang="en-US" dirty="0" smtClean="0"/>
              <a:t>UDP Flood</a:t>
            </a:r>
          </a:p>
          <a:p>
            <a:pPr lvl="1"/>
            <a:r>
              <a:rPr lang="en-US" dirty="0" smtClean="0"/>
              <a:t>Etc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Bot</a:t>
            </a:r>
            <a:endParaRPr lang="en-US" dirty="0"/>
          </a:p>
        </p:txBody>
      </p:sp>
      <p:sp>
        <p:nvSpPr>
          <p:cNvPr id="3" name="Content Placeholder 2"/>
          <p:cNvSpPr>
            <a:spLocks noGrp="1"/>
          </p:cNvSpPr>
          <p:nvPr>
            <p:ph sz="quarter" idx="1"/>
          </p:nvPr>
        </p:nvSpPr>
        <p:spPr/>
        <p:txBody>
          <a:bodyPr/>
          <a:lstStyle/>
          <a:p>
            <a:r>
              <a:rPr lang="en-US" dirty="0" smtClean="0"/>
              <a:t>Bots are software applications that run automated tasks over the Internet</a:t>
            </a:r>
          </a:p>
          <a:p>
            <a:r>
              <a:rPr lang="en-US" dirty="0" smtClean="0"/>
              <a:t>Bots perform simple repetitive tasks such as web </a:t>
            </a:r>
            <a:r>
              <a:rPr lang="en-US" dirty="0" err="1" smtClean="0"/>
              <a:t>spidering</a:t>
            </a:r>
            <a:r>
              <a:rPr lang="en-US" dirty="0" smtClean="0"/>
              <a:t> and search engine indexing</a:t>
            </a:r>
          </a:p>
          <a:p>
            <a:r>
              <a:rPr lang="en-US" dirty="0" smtClean="0"/>
              <a:t>The attacker can remotely control the </a:t>
            </a:r>
            <a:r>
              <a:rPr lang="en-US" dirty="0" err="1" smtClean="0"/>
              <a:t>bot</a:t>
            </a:r>
            <a:r>
              <a:rPr lang="en-US" dirty="0" smtClean="0"/>
              <a:t> and use it for fun and also for profit</a:t>
            </a:r>
          </a:p>
          <a:p>
            <a:r>
              <a:rPr lang="en-US" dirty="0" smtClean="0"/>
              <a:t>Network of a large number of bots connected together is called </a:t>
            </a:r>
            <a:r>
              <a:rPr lang="en-US" i="1" dirty="0" err="1" smtClean="0"/>
              <a:t>botnet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Botnets</a:t>
            </a:r>
            <a:endParaRPr lang="en-US" dirty="0"/>
          </a:p>
        </p:txBody>
      </p:sp>
      <p:sp>
        <p:nvSpPr>
          <p:cNvPr id="3" name="Content Placeholder 2"/>
          <p:cNvSpPr>
            <a:spLocks noGrp="1"/>
          </p:cNvSpPr>
          <p:nvPr>
            <p:ph sz="quarter" idx="1"/>
          </p:nvPr>
        </p:nvSpPr>
        <p:spPr/>
        <p:txBody>
          <a:bodyPr/>
          <a:lstStyle/>
          <a:p>
            <a:r>
              <a:rPr lang="en-US" dirty="0" err="1" smtClean="0"/>
              <a:t>Botnet</a:t>
            </a:r>
            <a:r>
              <a:rPr lang="en-US" dirty="0" smtClean="0"/>
              <a:t> is a huge network of compromised systems</a:t>
            </a:r>
          </a:p>
          <a:p>
            <a:r>
              <a:rPr lang="en-US" dirty="0" err="1" smtClean="0"/>
              <a:t>Botnets</a:t>
            </a:r>
            <a:r>
              <a:rPr lang="en-US" dirty="0" smtClean="0"/>
              <a:t> are used for both positive and negative purposes; They help in various useful services such as search engine indexing but can also be used by an intruder to create denial-of-service attacks</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of </a:t>
            </a:r>
            <a:r>
              <a:rPr lang="en-US" dirty="0" err="1" smtClean="0"/>
              <a:t>Botnets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Distributed Denial-of-Service Attacks</a:t>
            </a:r>
          </a:p>
          <a:p>
            <a:pPr lvl="1"/>
            <a:r>
              <a:rPr lang="en-US" dirty="0" err="1" smtClean="0"/>
              <a:t>Botnets</a:t>
            </a:r>
            <a:r>
              <a:rPr lang="en-US" dirty="0" smtClean="0"/>
              <a:t> are used for Distributed Denial-of-Service (</a:t>
            </a:r>
            <a:r>
              <a:rPr lang="en-US" dirty="0" err="1" smtClean="0"/>
              <a:t>DDoS</a:t>
            </a:r>
            <a:r>
              <a:rPr lang="en-US" dirty="0" smtClean="0"/>
              <a:t>) attacks</a:t>
            </a:r>
          </a:p>
          <a:p>
            <a:r>
              <a:rPr lang="en-US" dirty="0" smtClean="0"/>
              <a:t>Spamming</a:t>
            </a:r>
          </a:p>
          <a:p>
            <a:pPr lvl="1"/>
            <a:r>
              <a:rPr lang="en-US" dirty="0" smtClean="0"/>
              <a:t>Opens a SOCKS v4/v5 proxy server for spamming</a:t>
            </a:r>
          </a:p>
          <a:p>
            <a:r>
              <a:rPr lang="en-US" dirty="0" smtClean="0"/>
              <a:t>Sniffing Traffic</a:t>
            </a:r>
          </a:p>
          <a:p>
            <a:pPr lvl="1"/>
            <a:r>
              <a:rPr lang="en-US" dirty="0" smtClean="0"/>
              <a:t>Bots can also use a packet sniffer to watch interesting clear-text data passing by a compromised machine</a:t>
            </a:r>
          </a:p>
          <a:p>
            <a:r>
              <a:rPr lang="en-US" dirty="0" err="1" smtClean="0"/>
              <a:t>Keylogging</a:t>
            </a:r>
            <a:endParaRPr lang="en-US" dirty="0" smtClean="0"/>
          </a:p>
          <a:p>
            <a:pPr lvl="1"/>
            <a:r>
              <a:rPr lang="en-US" dirty="0" smtClean="0"/>
              <a:t>With the help of a </a:t>
            </a:r>
            <a:r>
              <a:rPr lang="en-US" dirty="0" err="1" smtClean="0"/>
              <a:t>keylogger</a:t>
            </a:r>
            <a:r>
              <a:rPr lang="en-US" dirty="0" smtClean="0"/>
              <a:t>, it is easy for an attacker to retrieve sensitive information such as online banking passwords</a:t>
            </a:r>
          </a:p>
          <a:p>
            <a:r>
              <a:rPr lang="en-US" dirty="0" smtClean="0"/>
              <a:t>Spreading new malware</a:t>
            </a:r>
          </a:p>
          <a:p>
            <a:pPr lvl="1"/>
            <a:r>
              <a:rPr lang="en-US" dirty="0" err="1" smtClean="0"/>
              <a:t>Botnets</a:t>
            </a:r>
            <a:r>
              <a:rPr lang="en-US" dirty="0" smtClean="0"/>
              <a:t> are used to spread new bots</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of </a:t>
            </a:r>
            <a:r>
              <a:rPr lang="en-US" dirty="0" err="1" smtClean="0"/>
              <a:t>Botnets</a:t>
            </a:r>
            <a:r>
              <a:rPr lang="en-US" dirty="0" smtClean="0"/>
              <a:t> (cont.)</a:t>
            </a:r>
            <a:endParaRPr lang="en-US" dirty="0"/>
          </a:p>
        </p:txBody>
      </p:sp>
      <p:sp>
        <p:nvSpPr>
          <p:cNvPr id="3" name="Content Placeholder 2"/>
          <p:cNvSpPr>
            <a:spLocks noGrp="1"/>
          </p:cNvSpPr>
          <p:nvPr>
            <p:ph sz="quarter" idx="1"/>
          </p:nvPr>
        </p:nvSpPr>
        <p:spPr/>
        <p:txBody>
          <a:bodyPr/>
          <a:lstStyle/>
          <a:p>
            <a:r>
              <a:rPr lang="en-US" dirty="0" smtClean="0"/>
              <a:t>Installing Advertisement </a:t>
            </a:r>
            <a:r>
              <a:rPr lang="en-US" dirty="0" err="1" smtClean="0"/>
              <a:t>Addons</a:t>
            </a:r>
            <a:endParaRPr lang="en-US" dirty="0" smtClean="0"/>
          </a:p>
          <a:p>
            <a:pPr lvl="1"/>
            <a:r>
              <a:rPr lang="en-US" dirty="0" smtClean="0"/>
              <a:t>On clicking, advertisements pop on automatically</a:t>
            </a:r>
          </a:p>
          <a:p>
            <a:r>
              <a:rPr lang="en-US" dirty="0" smtClean="0"/>
              <a:t>Attacking IRC Chat Networks</a:t>
            </a:r>
          </a:p>
          <a:p>
            <a:r>
              <a:rPr lang="en-US" dirty="0" smtClean="0"/>
              <a:t>Manipulating online polls</a:t>
            </a:r>
          </a:p>
          <a:p>
            <a:pPr lvl="1"/>
            <a:r>
              <a:rPr lang="en-US" dirty="0" smtClean="0"/>
              <a:t>Since every </a:t>
            </a:r>
            <a:r>
              <a:rPr lang="en-US" dirty="0" err="1" smtClean="0"/>
              <a:t>bot</a:t>
            </a:r>
            <a:r>
              <a:rPr lang="en-US" dirty="0" smtClean="0"/>
              <a:t> has a distinct IP address the same credibility address, every vote will have as a vote cast by a real person</a:t>
            </a:r>
          </a:p>
          <a:p>
            <a:r>
              <a:rPr lang="en-US" dirty="0" smtClean="0"/>
              <a:t>Mass identity theft</a:t>
            </a:r>
          </a:p>
          <a:p>
            <a:pPr lvl="1"/>
            <a:r>
              <a:rPr lang="en-US" dirty="0" smtClean="0"/>
              <a:t>It can be used to steal information to be used for identity theft</a:t>
            </a:r>
          </a:p>
          <a:p>
            <a:r>
              <a:rPr lang="en-US" dirty="0" smtClean="0"/>
              <a:t>ETC.</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DDoS</a:t>
            </a:r>
            <a:r>
              <a:rPr lang="en-US" dirty="0" smtClean="0"/>
              <a:t> Attack</a:t>
            </a:r>
            <a:endParaRPr lang="en-US" dirty="0"/>
          </a:p>
        </p:txBody>
      </p:sp>
      <p:sp>
        <p:nvSpPr>
          <p:cNvPr id="3" name="Content Placeholder 2"/>
          <p:cNvSpPr>
            <a:spLocks noGrp="1"/>
          </p:cNvSpPr>
          <p:nvPr>
            <p:ph sz="quarter" idx="1"/>
          </p:nvPr>
        </p:nvSpPr>
        <p:spPr/>
        <p:txBody>
          <a:bodyPr/>
          <a:lstStyle/>
          <a:p>
            <a:r>
              <a:rPr lang="en-US" dirty="0" smtClean="0"/>
              <a:t>According to www.searchsecurity.com, a distributed denial of service (</a:t>
            </a:r>
            <a:r>
              <a:rPr lang="en-US" dirty="0" err="1" smtClean="0"/>
              <a:t>DDoS</a:t>
            </a:r>
            <a:r>
              <a:rPr lang="en-US" dirty="0" smtClean="0"/>
              <a:t>) attack is one in which a multitude of compromised systems attack a single target, thereby causing denial of service for users of the targeted system. </a:t>
            </a:r>
          </a:p>
          <a:p>
            <a:r>
              <a:rPr lang="en-US" dirty="0" smtClean="0"/>
              <a:t>The flood of incoming messages to the target system essentially forces it to shut down, thereby denying service to the system to the legitimate users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a:t>
            </a:r>
            <a:r>
              <a:rPr lang="en-US" dirty="0" err="1" smtClean="0"/>
              <a:t>DDoS</a:t>
            </a:r>
            <a:r>
              <a:rPr lang="en-US" dirty="0" smtClean="0"/>
              <a:t> Attack</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err="1" smtClean="0"/>
              <a:t>DDoS</a:t>
            </a:r>
            <a:r>
              <a:rPr lang="en-US" dirty="0" smtClean="0"/>
              <a:t> Attack is a large-scale coordinated attack on the availability of services of a victim system</a:t>
            </a:r>
          </a:p>
          <a:p>
            <a:r>
              <a:rPr lang="en-US" dirty="0" smtClean="0"/>
              <a:t>The services under attack are those of the “primary victim,” while the compromised systems used to launch the attack are often called the “secondary victims”</a:t>
            </a:r>
          </a:p>
          <a:p>
            <a:r>
              <a:rPr lang="en-US" dirty="0" smtClean="0"/>
              <a:t>This makes it difficult to detect because attacks originate from several IP addresses</a:t>
            </a:r>
          </a:p>
          <a:p>
            <a:r>
              <a:rPr lang="en-US" dirty="0" smtClean="0"/>
              <a:t>If a single IP address is attacking a company, it can block that address at its firewall. But if it is 30,000, this is difficult</a:t>
            </a:r>
          </a:p>
          <a:p>
            <a:r>
              <a:rPr lang="en-US" dirty="0" smtClean="0"/>
              <a:t>Perpetrator is able to multiply the effectiveness of the Denial of Service significantly by harnessing the resources of multiple unwitting accomplice computers which serve as attack platforms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lstStyle/>
          <a:p>
            <a:r>
              <a:rPr lang="en-US" dirty="0" smtClean="0"/>
              <a:t>It is an attack through which a person can render a system unusable, or significantly slow it down for legitimate users, by overloading its resources.</a:t>
            </a:r>
          </a:p>
          <a:p>
            <a:r>
              <a:rPr lang="en-US" dirty="0" smtClean="0"/>
              <a:t>If an attacker is unable to gain access to a machine, the attacker will most likely crash the machine to accomplish a denial of service attack</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DDoS</a:t>
            </a:r>
            <a:r>
              <a:rPr lang="en-US" dirty="0" smtClean="0"/>
              <a:t> Stoppable?</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err="1" smtClean="0"/>
              <a:t>DDoS</a:t>
            </a:r>
            <a:r>
              <a:rPr lang="en-US" dirty="0" smtClean="0"/>
              <a:t> attacks rely on discovering and systematically compromising thousands of vulnerable Internet-connected systems</a:t>
            </a:r>
          </a:p>
          <a:p>
            <a:r>
              <a:rPr lang="en-US" dirty="0" smtClean="0"/>
              <a:t>Once the </a:t>
            </a:r>
            <a:r>
              <a:rPr lang="en-US" dirty="0" err="1" smtClean="0"/>
              <a:t>DDoS</a:t>
            </a:r>
            <a:r>
              <a:rPr lang="en-US" dirty="0" smtClean="0"/>
              <a:t> attack has been launched, it is hard to stop</a:t>
            </a:r>
          </a:p>
          <a:p>
            <a:r>
              <a:rPr lang="en-US" dirty="0" smtClean="0"/>
              <a:t>Packets arriving at your firewall may be blocked there, but they may just as easily overwhelm the incoming side of your Internet connection</a:t>
            </a:r>
          </a:p>
          <a:p>
            <a:r>
              <a:rPr lang="en-US" dirty="0" smtClean="0"/>
              <a:t>If the source addresses of these packets have been spoofed, then you will have no way of knowing if they reflect the true source of the attack until you track down some of the alleged sources</a:t>
            </a:r>
          </a:p>
          <a:p>
            <a:r>
              <a:rPr lang="en-US" dirty="0" smtClean="0"/>
              <a:t>The sheer volume of sources involved in </a:t>
            </a:r>
            <a:r>
              <a:rPr lang="en-US" dirty="0" err="1" smtClean="0"/>
              <a:t>DDoS</a:t>
            </a:r>
            <a:r>
              <a:rPr lang="en-US" dirty="0" smtClean="0"/>
              <a:t> attacks makes it difficult to stop</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conduct </a:t>
            </a:r>
            <a:r>
              <a:rPr lang="en-US" dirty="0" err="1" smtClean="0"/>
              <a:t>DDoS</a:t>
            </a:r>
            <a:r>
              <a:rPr lang="en-US" dirty="0" smtClean="0"/>
              <a:t> Attack?</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b="1" dirty="0" smtClean="0"/>
              <a:t>Step 1:</a:t>
            </a:r>
          </a:p>
          <a:p>
            <a:r>
              <a:rPr lang="en-US" dirty="0" smtClean="0"/>
              <a:t>Write a virus that will send ping packets to a target network/websites</a:t>
            </a:r>
            <a:endParaRPr lang="en-US" b="1" dirty="0" smtClean="0"/>
          </a:p>
          <a:p>
            <a:pPr>
              <a:buNone/>
            </a:pPr>
            <a:r>
              <a:rPr lang="en-US" b="1" dirty="0" smtClean="0"/>
              <a:t>Step 2:</a:t>
            </a:r>
          </a:p>
          <a:p>
            <a:r>
              <a:rPr lang="en-US" dirty="0" smtClean="0"/>
              <a:t>Infect a minimum of (30,000) computers with this virus and turn them into “zombies”</a:t>
            </a:r>
            <a:endParaRPr lang="en-US" b="1" dirty="0" smtClean="0"/>
          </a:p>
          <a:p>
            <a:pPr>
              <a:buNone/>
            </a:pPr>
            <a:r>
              <a:rPr lang="en-US" b="1" dirty="0" smtClean="0"/>
              <a:t>Step 3:</a:t>
            </a:r>
          </a:p>
          <a:p>
            <a:r>
              <a:rPr lang="en-US" dirty="0" smtClean="0"/>
              <a:t>Trigger the zombies to launch the attack by sending wake-up signals to the zombies or activate it by certain data</a:t>
            </a:r>
            <a:endParaRPr lang="en-US" b="1" dirty="0" smtClean="0"/>
          </a:p>
          <a:p>
            <a:pPr>
              <a:buNone/>
            </a:pPr>
            <a:r>
              <a:rPr lang="en-US" b="1" dirty="0" smtClean="0"/>
              <a:t>Step 4:</a:t>
            </a:r>
          </a:p>
          <a:p>
            <a:r>
              <a:rPr lang="en-US" dirty="0" smtClean="0"/>
              <a:t>The zombies will start attacking the target server until they are disinfected</a:t>
            </a:r>
            <a:endParaRPr lang="en-US" b="1"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DDoS</a:t>
            </a:r>
            <a:r>
              <a:rPr lang="en-US" dirty="0" smtClean="0"/>
              <a:t> Tools (Classic Tools)</a:t>
            </a:r>
            <a:endParaRPr lang="en-US" dirty="0"/>
          </a:p>
        </p:txBody>
      </p:sp>
      <p:sp>
        <p:nvSpPr>
          <p:cNvPr id="3" name="Content Placeholder 2"/>
          <p:cNvSpPr>
            <a:spLocks noGrp="1"/>
          </p:cNvSpPr>
          <p:nvPr>
            <p:ph sz="quarter" idx="1"/>
          </p:nvPr>
        </p:nvSpPr>
        <p:spPr/>
        <p:txBody>
          <a:bodyPr/>
          <a:lstStyle/>
          <a:p>
            <a:r>
              <a:rPr lang="en-US" dirty="0" smtClean="0"/>
              <a:t>Tribe Flood Network (TFN)</a:t>
            </a:r>
          </a:p>
          <a:p>
            <a:r>
              <a:rPr lang="en-US" dirty="0" smtClean="0"/>
              <a:t>TFN2K</a:t>
            </a:r>
          </a:p>
          <a:p>
            <a:r>
              <a:rPr lang="en-US" dirty="0" smtClean="0"/>
              <a:t>Shaft</a:t>
            </a:r>
          </a:p>
          <a:p>
            <a:r>
              <a:rPr lang="en-US" dirty="0" smtClean="0"/>
              <a:t>Trinity</a:t>
            </a:r>
          </a:p>
          <a:p>
            <a:r>
              <a:rPr lang="en-US" dirty="0" smtClean="0"/>
              <a:t>Knight</a:t>
            </a:r>
          </a:p>
          <a:p>
            <a:r>
              <a:rPr lang="en-US" dirty="0" err="1" smtClean="0"/>
              <a:t>Mstream</a:t>
            </a:r>
            <a:endParaRPr lang="en-US" dirty="0" smtClean="0"/>
          </a:p>
          <a:p>
            <a:r>
              <a:rPr lang="en-US" dirty="0" smtClean="0"/>
              <a:t>ETC</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Taxonomy of </a:t>
            </a:r>
            <a:r>
              <a:rPr lang="en-US" dirty="0" err="1" smtClean="0"/>
              <a:t>DDoS</a:t>
            </a:r>
            <a:r>
              <a:rPr lang="en-US" dirty="0" smtClean="0"/>
              <a:t/>
            </a:r>
            <a:br>
              <a:rPr lang="en-US" dirty="0" smtClean="0"/>
            </a:br>
            <a:r>
              <a:rPr lang="en-US" dirty="0" smtClean="0"/>
              <a:t>Countermeasures</a:t>
            </a:r>
            <a:endParaRPr lang="en-US" dirty="0"/>
          </a:p>
        </p:txBody>
      </p:sp>
      <p:sp>
        <p:nvSpPr>
          <p:cNvPr id="3" name="Content Placeholder 2"/>
          <p:cNvSpPr>
            <a:spLocks noGrp="1"/>
          </p:cNvSpPr>
          <p:nvPr>
            <p:ph sz="quarter" idx="1"/>
          </p:nvPr>
        </p:nvSpPr>
        <p:spPr/>
        <p:txBody>
          <a:bodyPr/>
          <a:lstStyle/>
          <a:p>
            <a:r>
              <a:rPr lang="en-US" dirty="0" smtClean="0"/>
              <a:t>Three essential components:</a:t>
            </a:r>
          </a:p>
          <a:p>
            <a:pPr lvl="1"/>
            <a:r>
              <a:rPr lang="en-US" dirty="0" smtClean="0"/>
              <a:t>Preventing secondary victims and detecting and neutralizing handlers</a:t>
            </a:r>
          </a:p>
          <a:p>
            <a:pPr lvl="1"/>
            <a:r>
              <a:rPr lang="en-US" dirty="0" smtClean="0"/>
              <a:t>Detecting or preventing the attack, mitigating or stopping the attack, and deflecting the attack</a:t>
            </a:r>
          </a:p>
          <a:p>
            <a:pPr lvl="1"/>
            <a:r>
              <a:rPr lang="en-US" dirty="0" smtClean="0"/>
              <a:t>The post-attack component which involves network forensics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Preventing Secondary Victims</a:t>
            </a:r>
            <a:endParaRPr lang="en-US" dirty="0"/>
          </a:p>
        </p:txBody>
      </p:sp>
      <p:sp>
        <p:nvSpPr>
          <p:cNvPr id="3" name="Content Placeholder 2"/>
          <p:cNvSpPr>
            <a:spLocks noGrp="1"/>
          </p:cNvSpPr>
          <p:nvPr>
            <p:ph sz="quarter" idx="1"/>
          </p:nvPr>
        </p:nvSpPr>
        <p:spPr/>
        <p:txBody>
          <a:bodyPr>
            <a:normAutofit/>
          </a:bodyPr>
          <a:lstStyle/>
          <a:p>
            <a:r>
              <a:rPr lang="en-US" dirty="0" smtClean="0"/>
              <a:t>A heightened awareness of security issues and prevention techniques from all Internet users</a:t>
            </a:r>
          </a:p>
          <a:p>
            <a:r>
              <a:rPr lang="en-US" dirty="0" smtClean="0"/>
              <a:t>Agent programs should be scanned for in the systems</a:t>
            </a:r>
          </a:p>
          <a:p>
            <a:r>
              <a:rPr lang="en-US" dirty="0" smtClean="0"/>
              <a:t>Installing anti-virus and anti-Trojan software, and keeping these up-to-date can prevent installation of the agent programs</a:t>
            </a:r>
          </a:p>
          <a:p>
            <a:r>
              <a:rPr lang="en-US" dirty="0" smtClean="0"/>
              <a:t>Daunting for the average “web-surfer,” recent work has proposed built-in defensive mechanisms in the core hardware and software of computing systems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 Potential Attacks</a:t>
            </a:r>
            <a:endParaRPr lang="en-US" dirty="0"/>
          </a:p>
        </p:txBody>
      </p:sp>
      <p:sp>
        <p:nvSpPr>
          <p:cNvPr id="3" name="Content Placeholder 2"/>
          <p:cNvSpPr>
            <a:spLocks noGrp="1"/>
          </p:cNvSpPr>
          <p:nvPr>
            <p:ph sz="quarter" idx="1"/>
          </p:nvPr>
        </p:nvSpPr>
        <p:spPr/>
        <p:txBody>
          <a:bodyPr/>
          <a:lstStyle/>
          <a:p>
            <a:r>
              <a:rPr lang="en-US" dirty="0" smtClean="0"/>
              <a:t>Egress filtering : Scanning the packet headers of IP packets leaving a network</a:t>
            </a:r>
          </a:p>
          <a:p>
            <a:r>
              <a:rPr lang="en-US" dirty="0" smtClean="0"/>
              <a:t>There is a good probability that the spoofed source address of </a:t>
            </a:r>
            <a:r>
              <a:rPr lang="en-US" dirty="0" err="1" smtClean="0"/>
              <a:t>DDoS</a:t>
            </a:r>
            <a:r>
              <a:rPr lang="en-US" dirty="0" smtClean="0"/>
              <a:t> attack packets will not represent a valid source address of the specific sub-network</a:t>
            </a:r>
          </a:p>
          <a:p>
            <a:r>
              <a:rPr lang="en-US" dirty="0" smtClean="0"/>
              <a:t>Placing a firewall or packet sniffer in the sub-network that filters out any traffic without an originating IP address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Mitigate or Stop the Effects of</a:t>
            </a:r>
            <a:br>
              <a:rPr lang="en-US" dirty="0" smtClean="0"/>
            </a:br>
            <a:r>
              <a:rPr lang="en-US" dirty="0" err="1" smtClean="0"/>
              <a:t>DDoS</a:t>
            </a:r>
            <a:r>
              <a:rPr lang="en-US" dirty="0" smtClean="0"/>
              <a:t> Attacks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Load Balancing</a:t>
            </a:r>
          </a:p>
          <a:p>
            <a:pPr lvl="1"/>
            <a:r>
              <a:rPr lang="en-US" dirty="0" smtClean="0"/>
              <a:t>Providers can increase bandwidth on critical connections to prevent </a:t>
            </a:r>
            <a:r>
              <a:rPr lang="en-US" sz="2800" dirty="0" smtClean="0"/>
              <a:t>them from going down in the event of an attack</a:t>
            </a:r>
          </a:p>
          <a:p>
            <a:pPr lvl="1"/>
            <a:r>
              <a:rPr lang="en-US" dirty="0" smtClean="0"/>
              <a:t>Replicating servers can provide additional failsafe protection</a:t>
            </a:r>
          </a:p>
          <a:p>
            <a:pPr lvl="1"/>
            <a:r>
              <a:rPr lang="en-US" dirty="0" smtClean="0"/>
              <a:t>Balancing the load to each server in a multiple-server architecture </a:t>
            </a:r>
            <a:r>
              <a:rPr lang="en-US" sz="2800" dirty="0" smtClean="0"/>
              <a:t>can improve both normal performances as well as mitigate </a:t>
            </a:r>
            <a:r>
              <a:rPr lang="en-US" sz="2800" smtClean="0"/>
              <a:t>the </a:t>
            </a:r>
            <a:r>
              <a:rPr lang="en-US" sz="2800" smtClean="0"/>
              <a:t>effect of </a:t>
            </a:r>
            <a:r>
              <a:rPr lang="en-US" sz="2800" dirty="0" smtClean="0"/>
              <a:t>a </a:t>
            </a:r>
            <a:r>
              <a:rPr lang="en-US" sz="2800" dirty="0" err="1" smtClean="0"/>
              <a:t>DDoS</a:t>
            </a:r>
            <a:r>
              <a:rPr lang="en-US" sz="2800" dirty="0" smtClean="0"/>
              <a:t> attack</a:t>
            </a:r>
          </a:p>
          <a:p>
            <a:r>
              <a:rPr lang="en-US" dirty="0" smtClean="0"/>
              <a:t>Throttling</a:t>
            </a:r>
          </a:p>
          <a:p>
            <a:pPr lvl="1"/>
            <a:r>
              <a:rPr lang="en-US" dirty="0" smtClean="0"/>
              <a:t>This method sets up routers that access a server with logic to adjust (throttle) incoming traffic to levels that will be safe for the server to process</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Deflect Attacks</a:t>
            </a:r>
            <a:endParaRPr lang="en-US" dirty="0"/>
          </a:p>
        </p:txBody>
      </p:sp>
      <p:sp>
        <p:nvSpPr>
          <p:cNvPr id="3" name="Content Placeholder 2"/>
          <p:cNvSpPr>
            <a:spLocks noGrp="1"/>
          </p:cNvSpPr>
          <p:nvPr>
            <p:ph sz="quarter" idx="1"/>
          </p:nvPr>
        </p:nvSpPr>
        <p:spPr/>
        <p:txBody>
          <a:bodyPr>
            <a:normAutofit/>
          </a:bodyPr>
          <a:lstStyle/>
          <a:p>
            <a:r>
              <a:rPr lang="en-US" dirty="0" err="1" smtClean="0"/>
              <a:t>Honeypots</a:t>
            </a:r>
            <a:endParaRPr lang="en-US" dirty="0" smtClean="0"/>
          </a:p>
          <a:p>
            <a:pPr lvl="1"/>
            <a:r>
              <a:rPr lang="en-US" dirty="0" smtClean="0"/>
              <a:t>Systems that are set up with limited security act as an enticement for an attacker</a:t>
            </a:r>
          </a:p>
          <a:p>
            <a:pPr lvl="1"/>
            <a:r>
              <a:rPr lang="en-US" dirty="0" smtClean="0"/>
              <a:t>Serve as a means for gaining information about attackers by storing a record of their activities and learning what types of attacks and software tools the attackers used</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Post-attack Forensics</a:t>
            </a:r>
            <a:endParaRPr lang="en-US" dirty="0"/>
          </a:p>
        </p:txBody>
      </p:sp>
      <p:sp>
        <p:nvSpPr>
          <p:cNvPr id="3" name="Content Placeholder 2"/>
          <p:cNvSpPr>
            <a:spLocks noGrp="1"/>
          </p:cNvSpPr>
          <p:nvPr>
            <p:ph sz="quarter" idx="1"/>
          </p:nvPr>
        </p:nvSpPr>
        <p:spPr/>
        <p:txBody>
          <a:bodyPr>
            <a:normAutofit/>
          </a:bodyPr>
          <a:lstStyle/>
          <a:p>
            <a:r>
              <a:rPr lang="en-US" dirty="0" smtClean="0"/>
              <a:t>Traffic pattern analysis : Data can be analyzed—post-attack—to look for specific characteristics within the attacking traffic</a:t>
            </a:r>
          </a:p>
          <a:p>
            <a:r>
              <a:rPr lang="en-US" dirty="0" smtClean="0"/>
              <a:t>This characteristic data can be used for updating load balancing and throttling countermeasures</a:t>
            </a:r>
          </a:p>
          <a:p>
            <a:r>
              <a:rPr lang="en-US" dirty="0" err="1" smtClean="0"/>
              <a:t>DDoS</a:t>
            </a:r>
            <a:r>
              <a:rPr lang="en-US" dirty="0" smtClean="0"/>
              <a:t> attack traffic patterns can help network administrators to develop new filtering techniques for preventing it from entering or leaving their networks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a:t>
            </a:r>
            <a:r>
              <a:rPr lang="en-US" dirty="0" err="1" smtClean="0"/>
              <a:t>Traceback</a:t>
            </a:r>
            <a:endParaRPr lang="en-US" dirty="0"/>
          </a:p>
        </p:txBody>
      </p:sp>
      <p:sp>
        <p:nvSpPr>
          <p:cNvPr id="3" name="Content Placeholder 2"/>
          <p:cNvSpPr>
            <a:spLocks noGrp="1"/>
          </p:cNvSpPr>
          <p:nvPr>
            <p:ph sz="quarter" idx="1"/>
          </p:nvPr>
        </p:nvSpPr>
        <p:spPr/>
        <p:txBody>
          <a:bodyPr/>
          <a:lstStyle/>
          <a:p>
            <a:r>
              <a:rPr lang="en-US" dirty="0" smtClean="0"/>
              <a:t>Packet </a:t>
            </a:r>
            <a:r>
              <a:rPr lang="en-US" dirty="0" err="1" smtClean="0"/>
              <a:t>Traceback</a:t>
            </a:r>
            <a:r>
              <a:rPr lang="en-US" dirty="0" smtClean="0"/>
              <a:t> allows back tracing the attacker’s traffic and possibly identifying the attacker</a:t>
            </a:r>
          </a:p>
          <a:p>
            <a:r>
              <a:rPr lang="en-US" dirty="0" smtClean="0"/>
              <a:t>Additionally, when the attacker sends vastly different types of attacking traffic, this method assists in providing the victim’s system with information that might help to develop filters to block the attack</a:t>
            </a:r>
          </a:p>
          <a:p>
            <a:r>
              <a:rPr lang="en-US" dirty="0" smtClean="0"/>
              <a:t>Event Logs : It keeps logs of the </a:t>
            </a:r>
            <a:r>
              <a:rPr lang="en-US" dirty="0" err="1" smtClean="0"/>
              <a:t>DDoS</a:t>
            </a:r>
            <a:r>
              <a:rPr lang="en-US" dirty="0" smtClean="0"/>
              <a:t> attack information in order to do a forensic analysis, and to assist law enforcement if the attacker does severe financial damage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a:t>
            </a:r>
            <a:r>
              <a:rPr lang="en-US" dirty="0" err="1" smtClean="0"/>
              <a:t>DoS</a:t>
            </a:r>
            <a:endParaRPr lang="en-US" dirty="0"/>
          </a:p>
        </p:txBody>
      </p:sp>
      <p:sp>
        <p:nvSpPr>
          <p:cNvPr id="3" name="Content Placeholder 2"/>
          <p:cNvSpPr>
            <a:spLocks noGrp="1"/>
          </p:cNvSpPr>
          <p:nvPr>
            <p:ph sz="quarter" idx="1"/>
          </p:nvPr>
        </p:nvSpPr>
        <p:spPr/>
        <p:txBody>
          <a:bodyPr>
            <a:normAutofit/>
          </a:bodyPr>
          <a:lstStyle/>
          <a:p>
            <a:r>
              <a:rPr lang="en-US" dirty="0" smtClean="0"/>
              <a:t>The goal of </a:t>
            </a:r>
            <a:r>
              <a:rPr lang="en-US" dirty="0" err="1" smtClean="0"/>
              <a:t>DoS</a:t>
            </a:r>
            <a:r>
              <a:rPr lang="en-US" dirty="0" smtClean="0"/>
              <a:t> is not to gain unauthorized access to machines or data, but to prevent legitimate users of a service from using it.</a:t>
            </a:r>
          </a:p>
          <a:p>
            <a:r>
              <a:rPr lang="en-US" dirty="0" smtClean="0"/>
              <a:t>Hackers may attempt to:</a:t>
            </a:r>
          </a:p>
          <a:p>
            <a:pPr lvl="1"/>
            <a:r>
              <a:rPr lang="en-US" dirty="0" smtClean="0"/>
              <a:t>Flood a network, thereby preventing legitimate network traffic</a:t>
            </a:r>
          </a:p>
          <a:p>
            <a:pPr lvl="1"/>
            <a:r>
              <a:rPr lang="en-US" dirty="0" smtClean="0"/>
              <a:t>Disrupt connections between two machines, thereby preventing access to a service</a:t>
            </a:r>
          </a:p>
          <a:p>
            <a:pPr lvl="1"/>
            <a:r>
              <a:rPr lang="en-US" dirty="0" smtClean="0"/>
              <a:t> Prevent a particular individual from accessing a service</a:t>
            </a:r>
          </a:p>
          <a:p>
            <a:pPr lvl="1"/>
            <a:r>
              <a:rPr lang="en-US" dirty="0" smtClean="0"/>
              <a:t>Disrupt service to a specific system or person</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sz="quarter" idx="1"/>
          </p:nvPr>
        </p:nvSpPr>
        <p:spPr/>
        <p:txBody>
          <a:bodyPr>
            <a:normAutofit fontScale="85000" lnSpcReduction="20000"/>
          </a:bodyPr>
          <a:lstStyle/>
          <a:p>
            <a:pPr>
              <a:lnSpc>
                <a:spcPct val="120000"/>
              </a:lnSpc>
            </a:pPr>
            <a:r>
              <a:rPr lang="en-US" dirty="0" err="1" smtClean="0"/>
              <a:t>DoS</a:t>
            </a:r>
            <a:r>
              <a:rPr lang="en-US" dirty="0" smtClean="0"/>
              <a:t> attacks can prevent legitimate users from using the system by overloading the resources</a:t>
            </a:r>
          </a:p>
          <a:p>
            <a:pPr>
              <a:lnSpc>
                <a:spcPct val="120000"/>
              </a:lnSpc>
            </a:pPr>
            <a:r>
              <a:rPr lang="en-US" dirty="0" smtClean="0"/>
              <a:t>It can result in disabled network, disabled organization, financial loss, and loss of goodwill</a:t>
            </a:r>
          </a:p>
          <a:p>
            <a:pPr>
              <a:lnSpc>
                <a:spcPct val="120000"/>
              </a:lnSpc>
            </a:pPr>
            <a:r>
              <a:rPr lang="en-US" dirty="0" smtClean="0"/>
              <a:t>Smurf, Buffer overflow, Ping of death, Teardrop, SYN, and Tribal Flow Attacks are some of the types of </a:t>
            </a:r>
            <a:r>
              <a:rPr lang="en-US" dirty="0" err="1" smtClean="0"/>
              <a:t>DoS</a:t>
            </a:r>
            <a:r>
              <a:rPr lang="en-US" dirty="0" smtClean="0"/>
              <a:t> attacks; and </a:t>
            </a:r>
            <a:r>
              <a:rPr lang="en-US" dirty="0" err="1" smtClean="0"/>
              <a:t>WinNuke</a:t>
            </a:r>
            <a:r>
              <a:rPr lang="en-US" dirty="0" smtClean="0"/>
              <a:t>, </a:t>
            </a:r>
            <a:r>
              <a:rPr lang="en-US" dirty="0" err="1" smtClean="0"/>
              <a:t>Targa</a:t>
            </a:r>
            <a:r>
              <a:rPr lang="en-US" dirty="0" smtClean="0"/>
              <a:t>, Land, and </a:t>
            </a:r>
            <a:r>
              <a:rPr lang="en-US" dirty="0" err="1" smtClean="0"/>
              <a:t>Bubonic.c</a:t>
            </a:r>
            <a:r>
              <a:rPr lang="en-US" dirty="0" smtClean="0"/>
              <a:t> are some of the tools used to achieve </a:t>
            </a:r>
            <a:r>
              <a:rPr lang="en-US" dirty="0" err="1" smtClean="0"/>
              <a:t>DoS</a:t>
            </a:r>
            <a:endParaRPr lang="en-US" dirty="0" smtClean="0"/>
          </a:p>
          <a:p>
            <a:pPr>
              <a:lnSpc>
                <a:spcPct val="120000"/>
              </a:lnSpc>
            </a:pPr>
            <a:r>
              <a:rPr lang="en-US" dirty="0" smtClean="0"/>
              <a:t>A </a:t>
            </a:r>
            <a:r>
              <a:rPr lang="en-US" dirty="0" err="1" smtClean="0"/>
              <a:t>DDoS</a:t>
            </a:r>
            <a:r>
              <a:rPr lang="en-US" dirty="0" smtClean="0"/>
              <a:t> attack is an attack in which a multitude of compromised systems attack a single target</a:t>
            </a:r>
          </a:p>
          <a:p>
            <a:pPr>
              <a:lnSpc>
                <a:spcPct val="120000"/>
              </a:lnSpc>
            </a:pPr>
            <a:r>
              <a:rPr lang="en-US" dirty="0" smtClean="0"/>
              <a:t>Countermeasures include preventing secondary victims, detecting and neutralizing handlers, detecting or preventing the attack, mitigating or stopping the attack, and deflecting the attack</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a:t>
            </a:r>
            <a:endParaRPr lang="en-US" dirty="0"/>
          </a:p>
        </p:txBody>
      </p:sp>
      <p:sp>
        <p:nvSpPr>
          <p:cNvPr id="3" name="Content Placeholder 2"/>
          <p:cNvSpPr>
            <a:spLocks noGrp="1"/>
          </p:cNvSpPr>
          <p:nvPr>
            <p:ph sz="quarter" idx="1"/>
          </p:nvPr>
        </p:nvSpPr>
        <p:spPr/>
        <p:txBody>
          <a:bodyPr>
            <a:normAutofit fontScale="92500"/>
          </a:bodyPr>
          <a:lstStyle/>
          <a:p>
            <a:r>
              <a:rPr lang="en-US" dirty="0" smtClean="0"/>
              <a:t>Henderson, an investigative journalist in the field of Information Security sets up a new security portal called “HackzXposed4u”. </a:t>
            </a:r>
          </a:p>
          <a:p>
            <a:r>
              <a:rPr lang="en-US" dirty="0" smtClean="0"/>
              <a:t>This portal claims to expose the activities and identities of all known hackers across the globe.</a:t>
            </a:r>
          </a:p>
          <a:p>
            <a:r>
              <a:rPr lang="en-US" dirty="0" smtClean="0"/>
              <a:t>He plans a worldwide launch on 28th March. The portal receives a wide media coverage before its release as this was one of its kind in the world.</a:t>
            </a:r>
          </a:p>
          <a:p>
            <a:r>
              <a:rPr lang="en-US" dirty="0" smtClean="0"/>
              <a:t>Within five minutes of the official launch of the portal, the server crashes thus putting hold to Henderson’s plans.</a:t>
            </a:r>
          </a:p>
          <a:p>
            <a:pPr lvl="1"/>
            <a:r>
              <a:rPr lang="en-US" i="1" dirty="0" smtClean="0"/>
              <a:t>What could be the reason for the mishap?</a:t>
            </a:r>
          </a:p>
          <a:p>
            <a:pPr lvl="1"/>
            <a:r>
              <a:rPr lang="en-US" i="1" dirty="0" smtClean="0"/>
              <a:t>Why would anyone want to sabotage the portal?</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Suggested Answer</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Springfield, an ethical hacker whom Henderson knew, was called to investigate the case. Jason checks the network performance.</a:t>
            </a:r>
          </a:p>
          <a:p>
            <a:r>
              <a:rPr lang="en-US" dirty="0" smtClean="0"/>
              <a:t>Shocked to find the evidence of huge Sync attacks, Jason is forced to believe that the attack was one kind of distributed denial of service attack using spoofed IPs.</a:t>
            </a:r>
          </a:p>
          <a:p>
            <a:r>
              <a:rPr lang="en-US" dirty="0" smtClean="0"/>
              <a:t>Large number of computers connected on the Internet played the role of zombie machines, and all were directed towards the “HackzXposed4u “ portal. </a:t>
            </a:r>
          </a:p>
          <a:p>
            <a:r>
              <a:rPr lang="en-US" dirty="0" smtClean="0"/>
              <a:t>The web server was subjected to a large number of requests which made it unstable thereby crashing the system.</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Preventive Measure</a:t>
            </a:r>
            <a:endParaRPr lang="en-US" dirty="0"/>
          </a:p>
        </p:txBody>
      </p:sp>
      <p:sp>
        <p:nvSpPr>
          <p:cNvPr id="3" name="Content Placeholder 2"/>
          <p:cNvSpPr>
            <a:spLocks noGrp="1"/>
          </p:cNvSpPr>
          <p:nvPr>
            <p:ph sz="quarter" idx="1"/>
          </p:nvPr>
        </p:nvSpPr>
        <p:spPr/>
        <p:txBody>
          <a:bodyPr>
            <a:normAutofit/>
          </a:bodyPr>
          <a:lstStyle/>
          <a:p>
            <a:pPr lvl="0"/>
            <a:r>
              <a:rPr lang="en-US" dirty="0" smtClean="0"/>
              <a:t>Check for installation of distributed attack tool on systems</a:t>
            </a:r>
          </a:p>
          <a:p>
            <a:pPr lvl="0"/>
            <a:r>
              <a:rPr lang="en-US" dirty="0" smtClean="0"/>
              <a:t>Patches should be installed and best security practices must be followed</a:t>
            </a:r>
          </a:p>
          <a:p>
            <a:pPr lvl="0"/>
            <a:r>
              <a:rPr lang="en-US" dirty="0" smtClean="0"/>
              <a:t>Prevent IP packets with spoofed source addresses through packet filtering</a:t>
            </a:r>
          </a:p>
          <a:p>
            <a:pPr lvl="0"/>
            <a:r>
              <a:rPr lang="en-US" dirty="0" smtClean="0"/>
              <a:t>Monitor network for signatures of distributed attack tools</a:t>
            </a:r>
          </a:p>
          <a:p>
            <a:pPr lvl="0"/>
            <a:r>
              <a:rPr lang="en-US" dirty="0" smtClean="0"/>
              <a:t>Employ </a:t>
            </a:r>
            <a:r>
              <a:rPr lang="en-US" dirty="0" err="1" smtClean="0"/>
              <a:t>stateful</a:t>
            </a:r>
            <a:r>
              <a:rPr lang="en-US" dirty="0" smtClean="0"/>
              <a:t> inspection firewall</a:t>
            </a:r>
          </a:p>
          <a:p>
            <a:pPr lvl="0"/>
            <a:r>
              <a:rPr lang="en-US" dirty="0" smtClean="0"/>
              <a:t>Prevent installation of distributed attack tools on </a:t>
            </a:r>
            <a:r>
              <a:rPr lang="en-US" smtClean="0"/>
              <a:t>the systems</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and Modes of Attack</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Impact:</a:t>
            </a:r>
          </a:p>
          <a:p>
            <a:pPr lvl="1"/>
            <a:r>
              <a:rPr lang="en-US" dirty="0" smtClean="0"/>
              <a:t>Disabled network</a:t>
            </a:r>
          </a:p>
          <a:p>
            <a:pPr lvl="1"/>
            <a:r>
              <a:rPr lang="en-US" dirty="0" smtClean="0"/>
              <a:t>Disabled organization</a:t>
            </a:r>
          </a:p>
          <a:p>
            <a:pPr lvl="1"/>
            <a:r>
              <a:rPr lang="en-US" dirty="0" smtClean="0"/>
              <a:t>Financial loss</a:t>
            </a:r>
          </a:p>
          <a:p>
            <a:pPr lvl="1"/>
            <a:r>
              <a:rPr lang="en-US" dirty="0" smtClean="0"/>
              <a:t>Loss of goodwill</a:t>
            </a:r>
          </a:p>
          <a:p>
            <a:r>
              <a:rPr lang="en-US" dirty="0" smtClean="0"/>
              <a:t>Modes:</a:t>
            </a:r>
          </a:p>
          <a:p>
            <a:pPr lvl="1"/>
            <a:r>
              <a:rPr lang="en-US" dirty="0" smtClean="0"/>
              <a:t>Consumption of :</a:t>
            </a:r>
          </a:p>
          <a:p>
            <a:pPr lvl="2"/>
            <a:r>
              <a:rPr lang="en-US" dirty="0" smtClean="0"/>
              <a:t>Scarce, limited, or non-renewable resources</a:t>
            </a:r>
          </a:p>
          <a:p>
            <a:pPr lvl="2"/>
            <a:r>
              <a:rPr lang="en-US" dirty="0" smtClean="0"/>
              <a:t>Network bandwidth, memory, disk space, CPU time, or data structures</a:t>
            </a:r>
          </a:p>
          <a:p>
            <a:pPr lvl="2"/>
            <a:r>
              <a:rPr lang="en-US" dirty="0" smtClean="0"/>
              <a:t>Access to other computers and networks, and certain environmental resources such as power, cool air, or even water</a:t>
            </a:r>
          </a:p>
          <a:p>
            <a:pPr lvl="1"/>
            <a:r>
              <a:rPr lang="en-US" dirty="0" smtClean="0"/>
              <a:t>Destruction or Alteration of Configuration Information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Attacks</a:t>
            </a:r>
            <a:endParaRPr lang="en-US" dirty="0"/>
          </a:p>
        </p:txBody>
      </p:sp>
      <p:sp>
        <p:nvSpPr>
          <p:cNvPr id="3" name="Content Placeholder 2"/>
          <p:cNvSpPr>
            <a:spLocks noGrp="1"/>
          </p:cNvSpPr>
          <p:nvPr>
            <p:ph sz="quarter" idx="1"/>
          </p:nvPr>
        </p:nvSpPr>
        <p:spPr/>
        <p:txBody>
          <a:bodyPr/>
          <a:lstStyle/>
          <a:p>
            <a:r>
              <a:rPr lang="en-US" dirty="0" err="1" smtClean="0"/>
              <a:t>DoS</a:t>
            </a:r>
            <a:r>
              <a:rPr lang="en-US" dirty="0" smtClean="0"/>
              <a:t> attack</a:t>
            </a:r>
          </a:p>
          <a:p>
            <a:r>
              <a:rPr lang="en-US" dirty="0" err="1" smtClean="0"/>
              <a:t>DDos</a:t>
            </a:r>
            <a:r>
              <a:rPr lang="en-US" dirty="0" smtClean="0"/>
              <a:t> attack</a:t>
            </a:r>
          </a:p>
          <a:p>
            <a:pPr lvl="1"/>
            <a:r>
              <a:rPr lang="en-US" smtClean="0"/>
              <a:t>A </a:t>
            </a:r>
            <a:r>
              <a:rPr lang="en-US" dirty="0" smtClean="0"/>
              <a:t>type of attack where a multitude of compromised systems attack </a:t>
            </a:r>
            <a:r>
              <a:rPr lang="en-US" smtClean="0"/>
              <a:t>a single target</a:t>
            </a:r>
            <a:r>
              <a:rPr lang="en-US" dirty="0" smtClean="0"/>
              <a:t>, thereby causing denial of service for users of the targeted system</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DoS</a:t>
            </a:r>
            <a:r>
              <a:rPr lang="en-US" dirty="0" smtClean="0"/>
              <a:t> Attack Classification</a:t>
            </a:r>
            <a:endParaRPr lang="en-US" dirty="0"/>
          </a:p>
        </p:txBody>
      </p:sp>
      <p:sp>
        <p:nvSpPr>
          <p:cNvPr id="3" name="Content Placeholder 2"/>
          <p:cNvSpPr>
            <a:spLocks noGrp="1"/>
          </p:cNvSpPr>
          <p:nvPr>
            <p:ph sz="quarter" idx="1"/>
          </p:nvPr>
        </p:nvSpPr>
        <p:spPr/>
        <p:txBody>
          <a:bodyPr/>
          <a:lstStyle/>
          <a:p>
            <a:r>
              <a:rPr lang="en-US" dirty="0" smtClean="0"/>
              <a:t>Smurf</a:t>
            </a:r>
          </a:p>
          <a:p>
            <a:r>
              <a:rPr lang="en-US" dirty="0" smtClean="0"/>
              <a:t>Buffer Overflow Attack</a:t>
            </a:r>
          </a:p>
          <a:p>
            <a:r>
              <a:rPr lang="en-US" dirty="0" smtClean="0"/>
              <a:t>Ping of Death</a:t>
            </a:r>
          </a:p>
          <a:p>
            <a:r>
              <a:rPr lang="en-US" dirty="0" smtClean="0"/>
              <a:t>Teardrop</a:t>
            </a:r>
          </a:p>
          <a:p>
            <a:r>
              <a:rPr lang="en-US" dirty="0" smtClean="0"/>
              <a:t>SYN Attack</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Smurf Attack</a:t>
            </a:r>
            <a:endParaRPr lang="en-US" dirty="0"/>
          </a:p>
        </p:txBody>
      </p:sp>
      <p:sp>
        <p:nvSpPr>
          <p:cNvPr id="3" name="Content Placeholder 2"/>
          <p:cNvSpPr>
            <a:spLocks noGrp="1"/>
          </p:cNvSpPr>
          <p:nvPr>
            <p:ph sz="quarter" idx="1"/>
          </p:nvPr>
        </p:nvSpPr>
        <p:spPr/>
        <p:txBody>
          <a:bodyPr>
            <a:normAutofit/>
          </a:bodyPr>
          <a:lstStyle/>
          <a:p>
            <a:r>
              <a:rPr lang="en-US" dirty="0" smtClean="0"/>
              <a:t>The perpetrator generates a large amount of ICMP echo (ping) traffic to a network broadcast address with a spoofed source IP set to a victim host</a:t>
            </a:r>
          </a:p>
          <a:p>
            <a:r>
              <a:rPr lang="en-US" dirty="0" smtClean="0"/>
              <a:t>The result will be lots of ping replies (ICMP Echo Reply) flooding the spoofed host</a:t>
            </a:r>
          </a:p>
          <a:p>
            <a:r>
              <a:rPr lang="en-US" dirty="0" smtClean="0"/>
              <a:t>Amplified ping reply stream can overwhelm the victim’s network connection</a:t>
            </a:r>
          </a:p>
          <a:p>
            <a:r>
              <a:rPr lang="en-US" dirty="0" err="1" smtClean="0"/>
              <a:t>Fraggle</a:t>
            </a:r>
            <a:r>
              <a:rPr lang="en-US" dirty="0" smtClean="0"/>
              <a:t> attack, which uses UDP echo is similar to the </a:t>
            </a:r>
            <a:r>
              <a:rPr lang="en-US" dirty="0" err="1" smtClean="0"/>
              <a:t>smurf</a:t>
            </a:r>
            <a:r>
              <a:rPr lang="en-US" dirty="0" smtClean="0"/>
              <a:t> attack</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 Overflow Attack</a:t>
            </a:r>
            <a:endParaRPr lang="en-US" dirty="0"/>
          </a:p>
        </p:txBody>
      </p:sp>
      <p:sp>
        <p:nvSpPr>
          <p:cNvPr id="3" name="Content Placeholder 2"/>
          <p:cNvSpPr>
            <a:spLocks noGrp="1"/>
          </p:cNvSpPr>
          <p:nvPr>
            <p:ph sz="quarter" idx="1"/>
          </p:nvPr>
        </p:nvSpPr>
        <p:spPr/>
        <p:txBody>
          <a:bodyPr>
            <a:normAutofit/>
          </a:bodyPr>
          <a:lstStyle/>
          <a:p>
            <a:r>
              <a:rPr lang="en-US" dirty="0" smtClean="0"/>
              <a:t>Buffer overflow occurs when a program writes more information into the buffer than the space allocated in the memory</a:t>
            </a:r>
          </a:p>
          <a:p>
            <a:r>
              <a:rPr lang="en-US" dirty="0" smtClean="0"/>
              <a:t>The attacker can overwrite the data that controls the program execution path and hijacks the control of the program to execute the attacker’s code instead of the process code</a:t>
            </a:r>
          </a:p>
          <a:p>
            <a:r>
              <a:rPr lang="en-US" dirty="0" smtClean="0"/>
              <a:t>For example, sending email messages that have attachments with 256 or more character-long file names can cause buffer overflow in email applications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Ping of Death Attack</a:t>
            </a:r>
            <a:endParaRPr lang="en-US" dirty="0"/>
          </a:p>
        </p:txBody>
      </p:sp>
      <p:sp>
        <p:nvSpPr>
          <p:cNvPr id="3" name="Content Placeholder 2"/>
          <p:cNvSpPr>
            <a:spLocks noGrp="1"/>
          </p:cNvSpPr>
          <p:nvPr>
            <p:ph sz="quarter" idx="1"/>
          </p:nvPr>
        </p:nvSpPr>
        <p:spPr/>
        <p:txBody>
          <a:bodyPr/>
          <a:lstStyle/>
          <a:p>
            <a:r>
              <a:rPr lang="en-US" dirty="0" smtClean="0"/>
              <a:t>The attacker deliberately sends an IP packet larger than the 65,536 bytes allowed by the IP protocol</a:t>
            </a:r>
          </a:p>
          <a:p>
            <a:r>
              <a:rPr lang="en-US" dirty="0" smtClean="0"/>
              <a:t>Fragmentation allows a single IP packet to be broken down into smaller segments</a:t>
            </a:r>
          </a:p>
          <a:p>
            <a:r>
              <a:rPr lang="en-US" dirty="0" smtClean="0"/>
              <a:t>The fragments can add up to more than the allowed 65,536 bytes. The operating system, unable to handle oversized packets freezes, reboots, or simply crashes</a:t>
            </a:r>
          </a:p>
          <a:p>
            <a:r>
              <a:rPr lang="en-US" dirty="0" smtClean="0"/>
              <a:t>The identity of the attacker sending the oversized packet can be easily spoofed</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741</TotalTime>
  <Words>2156</Words>
  <Application>Microsoft Office PowerPoint</Application>
  <PresentationFormat>On-screen Show (4:3)</PresentationFormat>
  <Paragraphs>190</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Equity</vt:lpstr>
      <vt:lpstr>Denial of Service</vt:lpstr>
      <vt:lpstr>Introduction</vt:lpstr>
      <vt:lpstr>Goals of DoS</vt:lpstr>
      <vt:lpstr>Impact and Modes of Attack</vt:lpstr>
      <vt:lpstr>Types of Attacks</vt:lpstr>
      <vt:lpstr>DoS Attack Classification</vt:lpstr>
      <vt:lpstr>Smurf Attack</vt:lpstr>
      <vt:lpstr>Buffer Overflow Attack</vt:lpstr>
      <vt:lpstr>Ping of Death Attack</vt:lpstr>
      <vt:lpstr>Teardrop Attack</vt:lpstr>
      <vt:lpstr>SYN Attack</vt:lpstr>
      <vt:lpstr>SYN Flooding</vt:lpstr>
      <vt:lpstr>DoS Attack Tools</vt:lpstr>
      <vt:lpstr>Bot</vt:lpstr>
      <vt:lpstr>Botnets</vt:lpstr>
      <vt:lpstr>Uses of Botnets</vt:lpstr>
      <vt:lpstr>Uses of Botnets (cont.)</vt:lpstr>
      <vt:lpstr>DDoS Attack</vt:lpstr>
      <vt:lpstr>Characteristics of DDoS Attack</vt:lpstr>
      <vt:lpstr>DDoS Stoppable?</vt:lpstr>
      <vt:lpstr>How to conduct DDoS Attack?</vt:lpstr>
      <vt:lpstr>DDoS Tools (Classic Tools)</vt:lpstr>
      <vt:lpstr>Taxonomy of DDoS Countermeasures</vt:lpstr>
      <vt:lpstr>Preventing Secondary Victims</vt:lpstr>
      <vt:lpstr>Detect Potential Attacks</vt:lpstr>
      <vt:lpstr>Mitigate or Stop the Effects of DDoS Attacks</vt:lpstr>
      <vt:lpstr>Deflect Attacks</vt:lpstr>
      <vt:lpstr>Post-attack Forensics</vt:lpstr>
      <vt:lpstr>Packet Traceback</vt:lpstr>
      <vt:lpstr>Summary</vt:lpstr>
      <vt:lpstr>Scenario</vt:lpstr>
      <vt:lpstr>Suggested Answer</vt:lpstr>
      <vt:lpstr>Preventive Measure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Denial of Service</dc:title>
  <dc:creator>Herny Ramadhani Mohd Husny Hamid</dc:creator>
  <cp:lastModifiedBy>ASUS-A43SJ</cp:lastModifiedBy>
  <cp:revision>61</cp:revision>
  <dcterms:created xsi:type="dcterms:W3CDTF">2012-08-28T03:36:24Z</dcterms:created>
  <dcterms:modified xsi:type="dcterms:W3CDTF">2014-05-11T14:14:14Z</dcterms:modified>
</cp:coreProperties>
</file>