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7525-5C75-0448-9C83-CBC8A496F3A6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6A76-D38F-B443-BB65-F6686692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: Making a Fast Curry: Push/Enter vs.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/Apply for Higher-order Languages. Simon Marlow and Simon Peyton Jones.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Constructors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Unboxed/boxed  values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(atoms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only)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Saturated constructors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there is also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 an unboxed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a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 back to 2 and show Heap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evaulate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sub-expression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scrutinee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then perform case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haskell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unbox x and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primitive unboxed multiply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rebox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haskel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Real STG: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Fac.hs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stg.hs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ugly mess!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so different than example: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pulled to top level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letrec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nested lets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eqZero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through our compiler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stg-run.sh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naming: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fac2.stg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./stg2-run.sh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yeah it is the same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o.sh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Faco.stg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naming: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faco.stg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stgo-run.stg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fac.mstg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(slightly different syntax)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ministg-run.sh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file:///Users/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/workspace/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/trace/step0.html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A8E2-7DF6-9F4F-AB68-61CDEF8DF47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yang.com/2011/04/tracing-the-compilation-of-hello-factorial/" TargetMode="External"/><Relationship Id="rId4" Type="http://schemas.openxmlformats.org/officeDocument/2006/relationships/hyperlink" Target="http://www.scs.stanford.edu/11au-cs240h/notes/ghc-slides.html" TargetMode="External"/><Relationship Id="rId5" Type="http://schemas.openxmlformats.org/officeDocument/2006/relationships/hyperlink" Target="https://takenobu-hs.github.io/downloads/haskell_ghc_illustrated.pdf" TargetMode="External"/><Relationship Id="rId6" Type="http://schemas.openxmlformats.org/officeDocument/2006/relationships/hyperlink" Target="https://ghc.haskell.org/trac/ghc/wiki/Commentary/Compiler/Generated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haskell.org/~simonmar/papers/evalapplyjfp0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25774"/>
          </a:xfrm>
        </p:spPr>
        <p:txBody>
          <a:bodyPr>
            <a:normAutofit/>
          </a:bodyPr>
          <a:lstStyle/>
          <a:p>
            <a:r>
              <a:rPr lang="en-US" dirty="0" smtClean="0"/>
              <a:t>GHC compiler</a:t>
            </a:r>
          </a:p>
          <a:p>
            <a:pPr lvl="1"/>
            <a:r>
              <a:rPr lang="en-US" dirty="0" smtClean="0"/>
              <a:t>Frontend</a:t>
            </a:r>
          </a:p>
          <a:p>
            <a:pPr lvl="2"/>
            <a:r>
              <a:rPr lang="en-US" dirty="0" err="1" smtClean="0"/>
              <a:t>Lexer</a:t>
            </a:r>
            <a:r>
              <a:rPr lang="en-US" dirty="0" smtClean="0"/>
              <a:t> -&gt; Parser -&gt; </a:t>
            </a:r>
            <a:r>
              <a:rPr lang="en-US" dirty="0" err="1" smtClean="0"/>
              <a:t>Renamer</a:t>
            </a:r>
            <a:r>
              <a:rPr lang="en-US" dirty="0" smtClean="0"/>
              <a:t> -&gt; </a:t>
            </a:r>
            <a:r>
              <a:rPr lang="en-US" dirty="0" err="1" smtClean="0"/>
              <a:t>Typechecker</a:t>
            </a:r>
            <a:r>
              <a:rPr lang="en-US" dirty="0" smtClean="0"/>
              <a:t> -&gt; </a:t>
            </a:r>
            <a:r>
              <a:rPr lang="en-US" dirty="0" err="1" smtClean="0"/>
              <a:t>Desugar</a:t>
            </a:r>
            <a:r>
              <a:rPr lang="en-US" dirty="0" smtClean="0"/>
              <a:t>  -&gt; Core</a:t>
            </a:r>
          </a:p>
          <a:p>
            <a:pPr lvl="1"/>
            <a:r>
              <a:rPr lang="en-US" dirty="0" smtClean="0"/>
              <a:t>Middle </a:t>
            </a:r>
          </a:p>
          <a:p>
            <a:pPr lvl="2"/>
            <a:r>
              <a:rPr lang="en-US" dirty="0" smtClean="0"/>
              <a:t>Core -&gt; Core (Optimization passes etc.)</a:t>
            </a:r>
          </a:p>
          <a:p>
            <a:pPr lvl="2"/>
            <a:r>
              <a:rPr lang="en-US" dirty="0" smtClean="0"/>
              <a:t>Core -&gt; </a:t>
            </a:r>
            <a:r>
              <a:rPr lang="en-US" dirty="0" smtClean="0">
                <a:solidFill>
                  <a:srgbClr val="FF0000"/>
                </a:solidFill>
              </a:rPr>
              <a:t>STG</a:t>
            </a:r>
          </a:p>
          <a:p>
            <a:pPr lvl="1"/>
            <a:r>
              <a:rPr lang="en-US" dirty="0" smtClean="0"/>
              <a:t>Backend</a:t>
            </a:r>
          </a:p>
          <a:p>
            <a:pPr marL="914400" lvl="2" indent="0">
              <a:buNone/>
            </a:pPr>
            <a:r>
              <a:rPr lang="en-US" dirty="0" smtClean="0"/>
              <a:t>              -&gt; LLVM IR -&gt; ASM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STG</a:t>
            </a:r>
            <a:r>
              <a:rPr lang="en-US" dirty="0" smtClean="0"/>
              <a:t>   -&gt; C--  -&gt; ASM</a:t>
            </a:r>
          </a:p>
          <a:p>
            <a:pPr marL="914400" lvl="2" indent="0">
              <a:buNone/>
            </a:pPr>
            <a:r>
              <a:rPr lang="en-US" dirty="0" smtClean="0"/>
              <a:t>              -&gt; NGC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67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in one slide</a:t>
            </a:r>
            <a:endParaRPr lang="en-US" dirty="0"/>
          </a:p>
        </p:txBody>
      </p:sp>
      <p:pic>
        <p:nvPicPr>
          <p:cNvPr id="4" name="Content Placeholder 3" descr="stg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 b="13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860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904"/>
          </a:xfrm>
        </p:spPr>
        <p:txBody>
          <a:bodyPr>
            <a:normAutofit/>
          </a:bodyPr>
          <a:lstStyle/>
          <a:p>
            <a:r>
              <a:rPr lang="en-US" dirty="0" smtClean="0"/>
              <a:t>Boxed/Unboxed values</a:t>
            </a:r>
          </a:p>
          <a:p>
            <a:r>
              <a:rPr lang="en-US" dirty="0" smtClean="0"/>
              <a:t>Let Expression: “allocation”</a:t>
            </a:r>
          </a:p>
          <a:p>
            <a:pPr lvl="1"/>
            <a:r>
              <a:rPr lang="en-US" dirty="0" smtClean="0"/>
              <a:t>Only place heap allocation occurs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Let x = CON(I 1)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Let f = FUN(x -&gt;</a:t>
            </a:r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Case Expression: “evaluation”</a:t>
            </a:r>
          </a:p>
          <a:p>
            <a:pPr lvl="1"/>
            <a:r>
              <a:rPr lang="en-US" dirty="0" smtClean="0"/>
              <a:t>Only place evaluation occurs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"/>
              </a:rPr>
              <a:t>Case e of </a:t>
            </a:r>
            <a:r>
              <a:rPr lang="is-IS" dirty="0" smtClean="0">
                <a:latin typeface="Courier"/>
              </a:rPr>
              <a:t>…</a:t>
            </a:r>
            <a:endParaRPr lang="en-US" dirty="0" smtClean="0">
              <a:latin typeface="Courier"/>
            </a:endParaRPr>
          </a:p>
          <a:p>
            <a:r>
              <a:rPr lang="en-US" dirty="0" smtClean="0"/>
              <a:t>Explicit Laziness: THUNK</a:t>
            </a:r>
          </a:p>
        </p:txBody>
      </p:sp>
    </p:spTree>
    <p:extLst>
      <p:ext uri="{BB962C8B-B14F-4D97-AF65-F5344CB8AC3E}">
        <p14:creationId xmlns:p14="http://schemas.microsoft.com/office/powerpoint/2010/main" val="178936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407" y="117582"/>
            <a:ext cx="3127862" cy="162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427" y="2292858"/>
            <a:ext cx="547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</a:rPr>
              <a:t>multInt</a:t>
            </a:r>
            <a:r>
              <a:rPr lang="en-US" dirty="0" smtClean="0">
                <a:latin typeface="Courier"/>
              </a:rPr>
              <a:t>::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-&gt;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-&gt; </a:t>
            </a:r>
            <a:r>
              <a:rPr lang="en-US" dirty="0" err="1" smtClean="0">
                <a:latin typeface="Courier"/>
              </a:rPr>
              <a:t>Int</a:t>
            </a:r>
            <a:endParaRPr lang="en-US" dirty="0" smtClean="0">
              <a:latin typeface="Courier"/>
            </a:endParaRPr>
          </a:p>
          <a:p>
            <a:r>
              <a:rPr lang="en-US" dirty="0" err="1">
                <a:latin typeface="Courier"/>
              </a:rPr>
              <a:t>multInt</a:t>
            </a:r>
            <a:r>
              <a:rPr lang="en-US" dirty="0">
                <a:latin typeface="Courier"/>
              </a:rPr>
              <a:t> x y = x *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427" y="3973831"/>
            <a:ext cx="781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</a:rPr>
              <a:t>multInt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= FUN(x y -&gt;</a:t>
            </a:r>
          </a:p>
          <a:p>
            <a:r>
              <a:rPr lang="ro-RO" dirty="0" smtClean="0">
                <a:latin typeface="Courier"/>
              </a:rPr>
              <a:t>            case </a:t>
            </a:r>
            <a:r>
              <a:rPr lang="ro-RO" dirty="0">
                <a:latin typeface="Courier"/>
              </a:rPr>
              <a:t>x of {</a:t>
            </a:r>
          </a:p>
          <a:p>
            <a:r>
              <a:rPr lang="de-DE" dirty="0">
                <a:latin typeface="Courier"/>
              </a:rPr>
              <a:t>          </a:t>
            </a:r>
            <a:r>
              <a:rPr lang="de-DE" dirty="0" smtClean="0">
                <a:latin typeface="Courier"/>
              </a:rPr>
              <a:t>  </a:t>
            </a:r>
            <a:r>
              <a:rPr lang="de-DE" dirty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 I </a:t>
            </a:r>
            <a:r>
              <a:rPr lang="de-DE" dirty="0">
                <a:latin typeface="Courier"/>
              </a:rPr>
              <a:t>i# -&gt;</a:t>
            </a:r>
          </a:p>
          <a:p>
            <a:r>
              <a:rPr lang="ro-RO" dirty="0">
                <a:latin typeface="Courier"/>
              </a:rPr>
              <a:t>              </a:t>
            </a:r>
            <a:r>
              <a:rPr lang="ro-RO" dirty="0" smtClean="0">
                <a:latin typeface="Courier"/>
              </a:rPr>
              <a:t>  case </a:t>
            </a:r>
            <a:r>
              <a:rPr lang="ro-RO" dirty="0">
                <a:latin typeface="Courier"/>
              </a:rPr>
              <a:t>y of {</a:t>
            </a:r>
          </a:p>
          <a:p>
            <a:r>
              <a:rPr lang="de-DE" dirty="0">
                <a:latin typeface="Courier"/>
              </a:rPr>
              <a:t>                 </a:t>
            </a:r>
            <a:r>
              <a:rPr lang="de-DE" dirty="0" smtClean="0">
                <a:latin typeface="Courier"/>
              </a:rPr>
              <a:t> I </a:t>
            </a:r>
            <a:r>
              <a:rPr lang="de-DE" dirty="0" err="1">
                <a:latin typeface="Courier"/>
              </a:rPr>
              <a:t>j#</a:t>
            </a:r>
            <a:r>
              <a:rPr lang="de-DE" dirty="0">
                <a:latin typeface="Courier"/>
              </a:rPr>
              <a:t> -&gt; </a:t>
            </a:r>
            <a:r>
              <a:rPr lang="de-DE" dirty="0" err="1">
                <a:latin typeface="Courier"/>
              </a:rPr>
              <a:t>case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imul</a:t>
            </a:r>
            <a:r>
              <a:rPr lang="de-DE" dirty="0">
                <a:latin typeface="Courier"/>
              </a:rPr>
              <a:t># i# </a:t>
            </a:r>
            <a:r>
              <a:rPr lang="de-DE" dirty="0" err="1">
                <a:latin typeface="Courier"/>
              </a:rPr>
              <a:t>j#</a:t>
            </a:r>
            <a:r>
              <a:rPr lang="de-DE" dirty="0">
                <a:latin typeface="Courier"/>
              </a:rPr>
              <a:t> </a:t>
            </a:r>
            <a:r>
              <a:rPr lang="de-DE" dirty="0" err="1" smtClean="0">
                <a:latin typeface="Courier"/>
              </a:rPr>
              <a:t>of</a:t>
            </a:r>
            <a:r>
              <a:rPr lang="de-DE" dirty="0" smtClean="0">
                <a:latin typeface="Courier"/>
              </a:rPr>
              <a:t> {</a:t>
            </a:r>
            <a:endParaRPr lang="de-DE" dirty="0">
              <a:latin typeface="Courier"/>
            </a:endParaRPr>
          </a:p>
          <a:p>
            <a:r>
              <a:rPr lang="de-DE" dirty="0">
                <a:latin typeface="Courier"/>
              </a:rPr>
              <a:t>                     </a:t>
            </a:r>
            <a:r>
              <a:rPr lang="de-DE" dirty="0" smtClean="0">
                <a:latin typeface="Courier"/>
              </a:rPr>
              <a:t>x</a:t>
            </a:r>
            <a:r>
              <a:rPr lang="de-DE" dirty="0">
                <a:latin typeface="Courier"/>
              </a:rPr>
              <a:t># -&gt; </a:t>
            </a:r>
            <a:r>
              <a:rPr lang="de-DE" dirty="0" err="1">
                <a:latin typeface="Courier"/>
              </a:rPr>
              <a:t>let</a:t>
            </a:r>
            <a:r>
              <a:rPr lang="de-DE" dirty="0">
                <a:latin typeface="Courier"/>
              </a:rPr>
              <a:t> { </a:t>
            </a:r>
            <a:r>
              <a:rPr lang="de-DE" dirty="0" err="1">
                <a:latin typeface="Courier"/>
              </a:rPr>
              <a:t>result</a:t>
            </a:r>
            <a:r>
              <a:rPr lang="de-DE" dirty="0">
                <a:latin typeface="Courier"/>
              </a:rPr>
              <a:t> = CON (I x#) </a:t>
            </a:r>
            <a:r>
              <a:rPr lang="de-DE" dirty="0" smtClean="0">
                <a:latin typeface="Courier"/>
              </a:rPr>
              <a:t>}</a:t>
            </a:r>
          </a:p>
          <a:p>
            <a:r>
              <a:rPr lang="de-DE" dirty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                          in </a:t>
            </a:r>
            <a:r>
              <a:rPr lang="de-DE" dirty="0" err="1">
                <a:latin typeface="Courier"/>
              </a:rPr>
              <a:t>result</a:t>
            </a:r>
            <a:r>
              <a:rPr lang="de-DE" dirty="0">
                <a:latin typeface="Courier"/>
              </a:rPr>
              <a:t> }}});</a:t>
            </a:r>
            <a:endParaRPr lang="en-US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811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530" y="3894877"/>
            <a:ext cx="8418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Courier"/>
                <a:cs typeface="Courier"/>
              </a:rPr>
              <a:t>f</a:t>
            </a:r>
            <a:r>
              <a:rPr lang="fr-FR" dirty="0" err="1">
                <a:latin typeface="Courier"/>
                <a:cs typeface="Courier"/>
              </a:rPr>
              <a:t>ac</a:t>
            </a:r>
            <a:r>
              <a:rPr lang="fr-FR" dirty="0">
                <a:latin typeface="Courier"/>
                <a:cs typeface="Courier"/>
              </a:rPr>
              <a:t> = FUN (x -&gt; </a:t>
            </a:r>
          </a:p>
          <a:p>
            <a:r>
              <a:rPr lang="ro-RO" dirty="0">
                <a:latin typeface="Courier"/>
                <a:cs typeface="Courier"/>
              </a:rPr>
              <a:t>         case eqZero x of {</a:t>
            </a:r>
          </a:p>
          <a:p>
            <a:r>
              <a:rPr lang="en-US" dirty="0">
                <a:latin typeface="Courier"/>
                <a:cs typeface="Courier"/>
              </a:rPr>
              <a:t>            True -&gt; one;</a:t>
            </a:r>
          </a:p>
          <a:p>
            <a:r>
              <a:rPr lang="de-DE" dirty="0">
                <a:latin typeface="Courier"/>
                <a:cs typeface="Courier"/>
              </a:rPr>
              <a:t>            </a:t>
            </a:r>
            <a:r>
              <a:rPr lang="de-DE" dirty="0" err="1">
                <a:latin typeface="Courier"/>
                <a:cs typeface="Courier"/>
              </a:rPr>
              <a:t>False</a:t>
            </a:r>
            <a:r>
              <a:rPr lang="de-DE" dirty="0">
                <a:latin typeface="Courier"/>
                <a:cs typeface="Courier"/>
              </a:rPr>
              <a:t> -&gt; </a:t>
            </a:r>
            <a:r>
              <a:rPr lang="de-DE" dirty="0" err="1">
                <a:latin typeface="Courier"/>
                <a:cs typeface="Courier"/>
              </a:rPr>
              <a:t>let</a:t>
            </a:r>
            <a:r>
              <a:rPr lang="de-DE" dirty="0">
                <a:latin typeface="Courier"/>
                <a:cs typeface="Courier"/>
              </a:rPr>
              <a:t> { s = THUNK(</a:t>
            </a:r>
            <a:r>
              <a:rPr lang="de-DE" dirty="0" err="1">
                <a:latin typeface="Courier"/>
                <a:cs typeface="Courier"/>
              </a:rPr>
              <a:t>subInt</a:t>
            </a:r>
            <a:r>
              <a:rPr lang="de-DE" dirty="0">
                <a:latin typeface="Courier"/>
                <a:cs typeface="Courier"/>
              </a:rPr>
              <a:t> x </a:t>
            </a:r>
            <a:r>
              <a:rPr lang="de-DE" dirty="0" err="1">
                <a:latin typeface="Courier"/>
                <a:cs typeface="Courier"/>
              </a:rPr>
              <a:t>one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r>
              <a:rPr lang="ro-RO" dirty="0">
                <a:latin typeface="Courier"/>
                <a:cs typeface="Courier"/>
              </a:rPr>
              <a:t>                           </a:t>
            </a:r>
            <a:r>
              <a:rPr lang="ro-RO" dirty="0" smtClean="0">
                <a:latin typeface="Courier"/>
                <a:cs typeface="Courier"/>
              </a:rPr>
              <a:t>r </a:t>
            </a:r>
            <a:r>
              <a:rPr lang="ro-RO" dirty="0">
                <a:latin typeface="Courier"/>
                <a:cs typeface="Courier"/>
              </a:rPr>
              <a:t>= THUNK(fac s) }</a:t>
            </a:r>
          </a:p>
          <a:p>
            <a:r>
              <a:rPr lang="de-DE" dirty="0">
                <a:latin typeface="Courier"/>
                <a:cs typeface="Courier"/>
              </a:rPr>
              <a:t>                     in </a:t>
            </a:r>
            <a:r>
              <a:rPr lang="de-DE" dirty="0" err="1">
                <a:latin typeface="Courier"/>
                <a:cs typeface="Courier"/>
              </a:rPr>
              <a:t>multInt</a:t>
            </a:r>
            <a:r>
              <a:rPr lang="de-DE" dirty="0">
                <a:latin typeface="Courier"/>
                <a:cs typeface="Courier"/>
              </a:rPr>
              <a:t> x </a:t>
            </a:r>
            <a:r>
              <a:rPr lang="de-DE" dirty="0" err="1" smtClean="0">
                <a:latin typeface="Courier"/>
                <a:cs typeface="Courier"/>
              </a:rPr>
              <a:t>r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     });</a:t>
            </a:r>
            <a:endParaRPr lang="en-US" dirty="0">
              <a:latin typeface="Courier"/>
              <a:cs typeface="Courier"/>
            </a:endParaRPr>
          </a:p>
          <a:p>
            <a:r>
              <a:rPr lang="ro-RO" dirty="0">
                <a:latin typeface="Courier"/>
                <a:cs typeface="Courier"/>
              </a:rPr>
              <a:t>    </a:t>
            </a:r>
            <a:r>
              <a:rPr lang="de-DE" dirty="0" smtClean="0">
                <a:latin typeface="Courier"/>
                <a:cs typeface="Courier"/>
              </a:rPr>
              <a:t>      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530" y="2401122"/>
            <a:ext cx="5809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Courier"/>
              </a:rPr>
              <a:t>fac </a:t>
            </a:r>
            <a:r>
              <a:rPr lang="ro-RO" dirty="0">
                <a:latin typeface="Courier"/>
              </a:rPr>
              <a:t>:: Int -&gt; Int</a:t>
            </a:r>
          </a:p>
          <a:p>
            <a:r>
              <a:rPr lang="ro-RO" dirty="0" smtClean="0">
                <a:latin typeface="Courier"/>
              </a:rPr>
              <a:t>fac 0 = 1</a:t>
            </a:r>
          </a:p>
          <a:p>
            <a:r>
              <a:rPr lang="ro-RO" dirty="0" smtClean="0">
                <a:latin typeface="Courier"/>
              </a:rPr>
              <a:t>fac </a:t>
            </a:r>
            <a:r>
              <a:rPr lang="ro-RO" dirty="0">
                <a:latin typeface="Courier"/>
              </a:rPr>
              <a:t>n = n * fac (n-1)</a:t>
            </a:r>
            <a:endParaRPr lang="en-US" dirty="0">
              <a:latin typeface="Courier"/>
            </a:endParaRPr>
          </a:p>
          <a:p>
            <a:r>
              <a:rPr lang="ro-RO" dirty="0"/>
              <a:t>    </a:t>
            </a:r>
            <a:r>
              <a:rPr lang="de-DE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STG from GHC is more complex</a:t>
            </a:r>
          </a:p>
          <a:p>
            <a:pPr lvl="1"/>
            <a:r>
              <a:rPr lang="en-US" dirty="0" smtClean="0"/>
              <a:t> Demos: Compare ‘real’ and </a:t>
            </a:r>
            <a:r>
              <a:rPr lang="en-US" smtClean="0"/>
              <a:t>‘simple’ </a:t>
            </a:r>
            <a:r>
              <a:rPr lang="en-US" dirty="0" smtClean="0"/>
              <a:t>STG</a:t>
            </a:r>
          </a:p>
          <a:p>
            <a:pPr lvl="2"/>
            <a:r>
              <a:rPr lang="en-US" dirty="0" smtClean="0"/>
              <a:t>w/ and w/o optimization on.</a:t>
            </a:r>
          </a:p>
        </p:txBody>
      </p:sp>
    </p:spTree>
    <p:extLst>
      <p:ext uri="{BB962C8B-B14F-4D97-AF65-F5344CB8AC3E}">
        <p14:creationId xmlns:p14="http://schemas.microsoft.com/office/powerpoint/2010/main" val="25751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Making a Fast Curry:  Push/Enter vs. </a:t>
            </a:r>
            <a:r>
              <a:rPr lang="en-US" sz="2000" dirty="0" err="1" smtClean="0"/>
              <a:t>Eval</a:t>
            </a:r>
            <a:r>
              <a:rPr lang="en-US" sz="2000" dirty="0" smtClean="0"/>
              <a:t> Apply for Higher-order Languages. Simon Marlow and Simon </a:t>
            </a:r>
            <a:r>
              <a:rPr lang="en-US" sz="2000" dirty="0"/>
              <a:t>Peyton </a:t>
            </a:r>
            <a:r>
              <a:rPr lang="en-US" sz="2000" dirty="0" err="1" smtClean="0"/>
              <a:t>Jones</a:t>
            </a:r>
            <a:r>
              <a:rPr lang="en-US" sz="2000" dirty="0" err="1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://community.haskell.org/~simonmar/papers/evalapplyjfp06.</a:t>
            </a:r>
            <a:r>
              <a:rPr lang="en-US" sz="2000" dirty="0" smtClean="0">
                <a:hlinkClick r:id="rId2"/>
              </a:rPr>
              <a:t>pdf</a:t>
            </a:r>
            <a:endParaRPr lang="en-US" sz="2000" dirty="0" smtClean="0"/>
          </a:p>
          <a:p>
            <a:r>
              <a:rPr lang="en-US" sz="2000" dirty="0"/>
              <a:t>Tracing the compilation of Hello </a:t>
            </a:r>
            <a:r>
              <a:rPr lang="en-US" sz="2000" dirty="0" smtClean="0"/>
              <a:t>Factorial E. Z. </a:t>
            </a:r>
            <a:r>
              <a:rPr lang="en-US" sz="2000" dirty="0"/>
              <a:t>Yang </a:t>
            </a:r>
            <a:r>
              <a:rPr lang="en-US" sz="2000" dirty="0">
                <a:hlinkClick r:id="rId3"/>
              </a:rPr>
              <a:t>http://blog.ezyang.com/2011/04/tracing-the-compilation-of-hello-factorial</a:t>
            </a:r>
            <a:r>
              <a:rPr lang="en-US" sz="2000" dirty="0" smtClean="0">
                <a:hlinkClick r:id="rId3"/>
              </a:rPr>
              <a:t>/</a:t>
            </a:r>
            <a:endParaRPr lang="en-US" sz="2000" b="1" dirty="0"/>
          </a:p>
          <a:p>
            <a:r>
              <a:rPr lang="en-US" sz="2000" dirty="0" smtClean="0"/>
              <a:t>A Haskell Compiler. David </a:t>
            </a:r>
            <a:r>
              <a:rPr lang="en-US" sz="2000" dirty="0" err="1" smtClean="0"/>
              <a:t>Terei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http://www.scs.stanford.edu/11au-cs240h/notes/ghc-</a:t>
            </a:r>
            <a:r>
              <a:rPr lang="en-US" sz="2000" dirty="0" smtClean="0">
                <a:hlinkClick r:id="rId4"/>
              </a:rPr>
              <a:t>slides.html</a:t>
            </a:r>
            <a:endParaRPr lang="en-US" sz="2000" dirty="0"/>
          </a:p>
          <a:p>
            <a:r>
              <a:rPr lang="en-US" sz="2000" dirty="0" smtClean="0"/>
              <a:t>GHC (STG, CMM, ASM) illustrated  for hardware persons. </a:t>
            </a:r>
            <a:r>
              <a:rPr lang="en-US" sz="2000" dirty="0" err="1" smtClean="0"/>
              <a:t>Takenobu</a:t>
            </a:r>
            <a:r>
              <a:rPr lang="en-US" sz="2000" dirty="0" smtClean="0"/>
              <a:t> T. </a:t>
            </a:r>
            <a:r>
              <a:rPr lang="en-US" sz="2000" dirty="0">
                <a:hlinkClick r:id="rId5"/>
              </a:rPr>
              <a:t>https://takenobu-hs.github.io/downloads/</a:t>
            </a:r>
            <a:r>
              <a:rPr lang="en-US" sz="2000" dirty="0" smtClean="0">
                <a:hlinkClick r:id="rId5"/>
              </a:rPr>
              <a:t>haskell_ghc_illustrated.pdf</a:t>
            </a:r>
            <a:endParaRPr lang="en-US" sz="2000" dirty="0" smtClean="0"/>
          </a:p>
          <a:p>
            <a:r>
              <a:rPr lang="en-US" sz="2000" dirty="0"/>
              <a:t>I know kung </a:t>
            </a:r>
            <a:r>
              <a:rPr lang="en-US" sz="2000" dirty="0" err="1"/>
              <a:t>fu</a:t>
            </a:r>
            <a:r>
              <a:rPr lang="en-US" sz="2000" dirty="0"/>
              <a:t>: learning STG by example. </a:t>
            </a:r>
            <a:r>
              <a:rPr lang="en-US" sz="2000" dirty="0">
                <a:hlinkClick r:id="rId6"/>
              </a:rPr>
              <a:t>https://ghc.haskell.org/trac/ghc/wiki/Commentary/Compiler/</a:t>
            </a:r>
            <a:r>
              <a:rPr lang="en-US" sz="2000" dirty="0" smtClean="0">
                <a:hlinkClick r:id="rId6"/>
              </a:rPr>
              <a:t>GeneratedCode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6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707</Words>
  <Application>Microsoft Macintosh PowerPoint</Application>
  <PresentationFormat>On-screen Show (4:3)</PresentationFormat>
  <Paragraphs>157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is STG?</vt:lpstr>
      <vt:lpstr>STG in one slide</vt:lpstr>
      <vt:lpstr>STG highlights</vt:lpstr>
      <vt:lpstr>STG Example</vt:lpstr>
      <vt:lpstr>STG Factorial</vt:lpstr>
      <vt:lpstr>Real STG</vt:lpstr>
      <vt:lpstr>STG Resources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STG?</dc:title>
  <dc:creator>Dean Prichard</dc:creator>
  <cp:lastModifiedBy>Dean Prichard</cp:lastModifiedBy>
  <cp:revision>19</cp:revision>
  <dcterms:created xsi:type="dcterms:W3CDTF">2016-02-23T17:26:30Z</dcterms:created>
  <dcterms:modified xsi:type="dcterms:W3CDTF">2016-02-24T18:44:44Z</dcterms:modified>
</cp:coreProperties>
</file>