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410" autoAdjust="0"/>
  </p:normalViewPr>
  <p:slideViewPr>
    <p:cSldViewPr snapToGrid="0">
      <p:cViewPr varScale="1">
        <p:scale>
          <a:sx n="75" d="100"/>
          <a:sy n="75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E8E39-AE11-4BCA-B00C-8DE8BDEBE7F7}" type="datetimeFigureOut">
              <a:rPr lang="ko-KR" altLang="en-US" smtClean="0"/>
              <a:t>2016-06-10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3156D-6A76-4AEE-8F3E-466618118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45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</a:t>
            </a:r>
            <a:r>
              <a:rPr lang="en-US" altLang="ko-KR" baseline="0" dirty="0"/>
              <a:t>e “Greet(World)” r</a:t>
            </a:r>
            <a:r>
              <a:rPr lang="en-US" altLang="ko-KR" dirty="0"/>
              <a:t>equest</a:t>
            </a:r>
            <a:r>
              <a:rPr lang="en-US" altLang="ko-KR" baseline="0" dirty="0"/>
              <a:t> is sent to an interfaced actor “Greeter” by </a:t>
            </a:r>
            <a:r>
              <a:rPr lang="en-US" altLang="ko-KR" baseline="0" dirty="0" err="1"/>
              <a:t>GreeterRef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Greeter processes this request on Greet method and send response back to requester.</a:t>
            </a:r>
          </a:p>
          <a:p>
            <a:r>
              <a:rPr lang="en-US" altLang="ko-KR" baseline="0" dirty="0"/>
              <a:t>“Greet(World)” is done with returning “Hello World!” in receiving response.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3156D-6A76-4AEE-8F3E-4666181187E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097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Greeter invokes “Event” on</a:t>
            </a:r>
            <a:r>
              <a:rPr lang="en-US" altLang="ko-KR" baseline="0" dirty="0"/>
              <a:t> receiving “Greet” request.</a:t>
            </a:r>
          </a:p>
          <a:p>
            <a:r>
              <a:rPr lang="en-US" altLang="ko-KR" baseline="0" dirty="0"/>
              <a:t>This event is broadcasted via a notification channel which is built by subscribe request before.</a:t>
            </a:r>
          </a:p>
          <a:p>
            <a:r>
              <a:rPr lang="en-US" altLang="ko-KR" baseline="0" dirty="0"/>
              <a:t>When a subscriber receives “Event” notification message, it calls “Event” method to process it.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3156D-6A76-4AEE-8F3E-4666181187E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436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When</a:t>
            </a:r>
            <a:r>
              <a:rPr lang="en-US" altLang="ko-KR" baseline="0" dirty="0"/>
              <a:t> an actor receives a request, notification, and message, filters run their code on it.</a:t>
            </a:r>
          </a:p>
          <a:p>
            <a:r>
              <a:rPr lang="en-US" altLang="ko-KR" baseline="0" dirty="0"/>
              <a:t>Pre* filters run</a:t>
            </a:r>
            <a:r>
              <a:rPr lang="ko-KR" altLang="en-US" baseline="0" dirty="0"/>
              <a:t> </a:t>
            </a:r>
            <a:r>
              <a:rPr lang="en-US" altLang="ko-KR" baseline="0" dirty="0"/>
              <a:t>before main handler and Post* filters run after it.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3156D-6A76-4AEE-8F3E-4666181187E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633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Client side</a:t>
            </a:r>
            <a:r>
              <a:rPr lang="en-US" altLang="ko-KR" baseline="0" dirty="0"/>
              <a:t> “</a:t>
            </a:r>
            <a:r>
              <a:rPr lang="en-US" altLang="ko-KR" baseline="0" dirty="0" err="1"/>
              <a:t>GreeterRef</a:t>
            </a:r>
            <a:r>
              <a:rPr lang="en-US" altLang="ko-KR" baseline="0" dirty="0"/>
              <a:t>” sends a request via a slim-client channel which communicate with server-side client session.</a:t>
            </a:r>
          </a:p>
          <a:p>
            <a:r>
              <a:rPr lang="en-US" altLang="ko-KR" baseline="0" dirty="0"/>
              <a:t>Client session receives a request and check bound actor and type. If there is a valid actor for a request, it will be forward to that actor.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3156D-6A76-4AEE-8F3E-4666181187E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872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4C18-283F-4110-BCAE-3DB03BB1CDED}" type="datetimeFigureOut">
              <a:rPr lang="ko-KR" altLang="en-US" smtClean="0"/>
              <a:t>2016-06-10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8F8A-FA6B-49D1-867C-E23DFA2C90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9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4C18-283F-4110-BCAE-3DB03BB1CDED}" type="datetimeFigureOut">
              <a:rPr lang="ko-KR" altLang="en-US" smtClean="0"/>
              <a:t>2016-06-10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8F8A-FA6B-49D1-867C-E23DFA2C90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45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4C18-283F-4110-BCAE-3DB03BB1CDED}" type="datetimeFigureOut">
              <a:rPr lang="ko-KR" altLang="en-US" smtClean="0"/>
              <a:t>2016-06-10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8F8A-FA6B-49D1-867C-E23DFA2C90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52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4C18-283F-4110-BCAE-3DB03BB1CDED}" type="datetimeFigureOut">
              <a:rPr lang="ko-KR" altLang="en-US" smtClean="0"/>
              <a:t>2016-06-10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8F8A-FA6B-49D1-867C-E23DFA2C90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81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4C18-283F-4110-BCAE-3DB03BB1CDED}" type="datetimeFigureOut">
              <a:rPr lang="ko-KR" altLang="en-US" smtClean="0"/>
              <a:t>2016-06-10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8F8A-FA6B-49D1-867C-E23DFA2C90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89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4C18-283F-4110-BCAE-3DB03BB1CDED}" type="datetimeFigureOut">
              <a:rPr lang="ko-KR" altLang="en-US" smtClean="0"/>
              <a:t>2016-06-10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8F8A-FA6B-49D1-867C-E23DFA2C90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30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4C18-283F-4110-BCAE-3DB03BB1CDED}" type="datetimeFigureOut">
              <a:rPr lang="ko-KR" altLang="en-US" smtClean="0"/>
              <a:t>2016-06-10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8F8A-FA6B-49D1-867C-E23DFA2C90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78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4C18-283F-4110-BCAE-3DB03BB1CDED}" type="datetimeFigureOut">
              <a:rPr lang="ko-KR" altLang="en-US" smtClean="0"/>
              <a:t>2016-06-10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8F8A-FA6B-49D1-867C-E23DFA2C90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71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4C18-283F-4110-BCAE-3DB03BB1CDED}" type="datetimeFigureOut">
              <a:rPr lang="ko-KR" altLang="en-US" smtClean="0"/>
              <a:t>2016-06-10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8F8A-FA6B-49D1-867C-E23DFA2C90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224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4C18-283F-4110-BCAE-3DB03BB1CDED}" type="datetimeFigureOut">
              <a:rPr lang="ko-KR" altLang="en-US" smtClean="0"/>
              <a:t>2016-06-10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8F8A-FA6B-49D1-867C-E23DFA2C90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86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4C18-283F-4110-BCAE-3DB03BB1CDED}" type="datetimeFigureOut">
              <a:rPr lang="ko-KR" altLang="en-US" smtClean="0"/>
              <a:t>2016-06-10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8F8A-FA6B-49D1-867C-E23DFA2C90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81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4C18-283F-4110-BCAE-3DB03BB1CDED}" type="datetimeFigureOut">
              <a:rPr lang="ko-KR" altLang="en-US" smtClean="0"/>
              <a:t>2016-06-10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68F8A-FA6B-49D1-867C-E23DFA2C90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7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Figures of 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Akka.Interfaced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veblush@gmail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96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8942018" y="3051663"/>
            <a:ext cx="1260000" cy="1260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739098" y="1795789"/>
            <a:ext cx="1665841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000" dirty="0">
                <a:solidFill>
                  <a:srgbClr val="0070C0"/>
                </a:solidFill>
                <a:latin typeface="Consolas" panose="020B0609020204030204" pitchFamily="49" charset="0"/>
                <a:ea typeface="KoPub돋움체 Medium" panose="02020603020101020101" pitchFamily="18" charset="-127"/>
                <a:cs typeface="Consolas" panose="020B0609020204030204" pitchFamily="49" charset="0"/>
              </a:rPr>
              <a:t>Greeter</a:t>
            </a:r>
            <a:endParaRPr lang="ko-KR" altLang="en-US" sz="3000" dirty="0">
              <a:solidFill>
                <a:srgbClr val="0070C0"/>
              </a:solidFill>
              <a:latin typeface="Consolas" panose="020B0609020204030204" pitchFamily="49" charset="0"/>
              <a:ea typeface="KoPub돋움체 Medium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2159482" y="3478463"/>
            <a:ext cx="409088" cy="406400"/>
          </a:xfrm>
          <a:prstGeom prst="ellipse">
            <a:avLst/>
          </a:prstGeom>
          <a:solidFill>
            <a:schemeClr val="accent6"/>
          </a:solidFill>
          <a:ln w="38100" cap="flat" cmpd="sng" algn="ctr">
            <a:solidFill>
              <a:schemeClr val="tx1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  <a:sym typeface="Helvetica Light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13712" y="1795789"/>
            <a:ext cx="2300630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000" dirty="0" err="1">
                <a:solidFill>
                  <a:srgbClr val="0070C0"/>
                </a:solidFill>
                <a:latin typeface="Consolas" panose="020B0609020204030204" pitchFamily="49" charset="0"/>
                <a:ea typeface="KoPub돋움체 Medium" panose="02020603020101020101" pitchFamily="18" charset="-127"/>
                <a:cs typeface="Consolas" panose="020B0609020204030204" pitchFamily="49" charset="0"/>
              </a:rPr>
              <a:t>GreeterRef</a:t>
            </a:r>
            <a:endParaRPr lang="ko-KR" altLang="en-US" sz="3000" dirty="0">
              <a:solidFill>
                <a:srgbClr val="0070C0"/>
              </a:solidFill>
              <a:latin typeface="Consolas" panose="020B0609020204030204" pitchFamily="49" charset="0"/>
              <a:ea typeface="KoPub돋움체 Medium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48826" y="2666198"/>
            <a:ext cx="2030400" cy="203093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556818" y="2666198"/>
            <a:ext cx="2030400" cy="203093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571983" y="2212986"/>
            <a:ext cx="1584087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KoPub돋움체 Medium" panose="02020603020101020101" pitchFamily="18" charset="-127"/>
                <a:cs typeface="Consolas" panose="020B0609020204030204" pitchFamily="49" charset="0"/>
              </a:rPr>
              <a:t>: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KoPub돋움체 Medium" panose="02020603020101020101" pitchFamily="18" charset="-127"/>
                <a:cs typeface="Consolas" panose="020B0609020204030204" pitchFamily="49" charset="0"/>
              </a:rPr>
              <a:t>IGreeter</a:t>
            </a:r>
            <a:endParaRPr lang="ko-KR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KoPub돋움체 Medium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79974" y="2212985"/>
            <a:ext cx="1584088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KoPub돋움체 Medium" panose="02020603020101020101" pitchFamily="18" charset="-127"/>
                <a:cs typeface="Consolas" panose="020B0609020204030204" pitchFamily="49" charset="0"/>
              </a:rPr>
              <a:t>: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KoPub돋움체 Medium" panose="02020603020101020101" pitchFamily="18" charset="-127"/>
                <a:cs typeface="Consolas" panose="020B0609020204030204" pitchFamily="49" charset="0"/>
              </a:rPr>
              <a:t>IGreeter</a:t>
            </a:r>
            <a:endParaRPr lang="ko-KR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KoPub돋움체 Medium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9029429" y="3443959"/>
            <a:ext cx="1085177" cy="475408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KoPub돋움체 Medium" panose="02020603020101020101" pitchFamily="18" charset="-127"/>
                <a:cs typeface="Consolas" panose="020B0609020204030204" pitchFamily="49" charset="0"/>
                <a:sym typeface="Helvetica Light" charset="0"/>
              </a:rPr>
              <a:t>Greet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  <a:ea typeface="KoPub돋움체 Medium" panose="02020603020101020101" pitchFamily="18" charset="-127"/>
              <a:cs typeface="Consolas" panose="020B0609020204030204" pitchFamily="49" charset="0"/>
              <a:sym typeface="Helvetica Light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3078324" y="2776074"/>
            <a:ext cx="2725710" cy="333425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82550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KoPub돋움체 Medium" panose="02020603020101020101" pitchFamily="18" charset="-127"/>
                <a:cs typeface="Consolas" panose="020B0609020204030204" pitchFamily="49" charset="0"/>
                <a:sym typeface="Helvetica Light" charset="0"/>
              </a:rPr>
              <a:t>await </a:t>
            </a:r>
            <a:r>
              <a:rPr kumimoji="0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KoPub돋움체 Medium" panose="02020603020101020101" pitchFamily="18" charset="-127"/>
                <a:cs typeface="Consolas" panose="020B0609020204030204" pitchFamily="49" charset="0"/>
                <a:sym typeface="Helvetica Light" charset="0"/>
              </a:rPr>
              <a:t>ref.Greet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KoPub돋움체 Medium" panose="02020603020101020101" pitchFamily="18" charset="-127"/>
                <a:cs typeface="Consolas" panose="020B0609020204030204" pitchFamily="49" charset="0"/>
                <a:sym typeface="Helvetica Light" charset="0"/>
              </a:rPr>
              <a:t>("World")</a:t>
            </a:r>
            <a:endParaRPr kumimoji="0" lang="ko-KR" altLang="en-US" sz="1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  <a:ea typeface="KoPub돋움체 Medium" panose="02020603020101020101" pitchFamily="18" charset="-127"/>
              <a:cs typeface="Consolas" panose="020B0609020204030204" pitchFamily="49" charset="0"/>
              <a:sym typeface="Helvetica Light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6715432" y="3519102"/>
            <a:ext cx="2062166" cy="333425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r" defTabSz="82550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KoPub돋움체 Medium" panose="02020603020101020101" pitchFamily="18" charset="-127"/>
                <a:cs typeface="Consolas" panose="020B0609020204030204" pitchFamily="49" charset="0"/>
                <a:sym typeface="Helvetica Light" charset="0"/>
              </a:rPr>
              <a:t>.Greet("World")</a:t>
            </a:r>
            <a:endParaRPr kumimoji="0" lang="ko-KR" altLang="en-US" sz="1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  <a:ea typeface="KoPub돋움체 Medium" panose="02020603020101020101" pitchFamily="18" charset="-127"/>
              <a:cs typeface="Consolas" panose="020B0609020204030204" pitchFamily="49" charset="0"/>
              <a:sym typeface="Helvetica Light" charset="0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3078323" y="4212325"/>
            <a:ext cx="1722286" cy="333425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82550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KoPub돋움체 Medium" panose="02020603020101020101" pitchFamily="18" charset="-127"/>
                <a:cs typeface="Consolas" panose="020B0609020204030204" pitchFamily="49" charset="0"/>
                <a:sym typeface="Helvetica Light" charset="0"/>
              </a:rPr>
              <a:t>"Hello World!"</a:t>
            </a:r>
            <a:endParaRPr kumimoji="0" lang="ko-KR" altLang="en-US" sz="1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  <a:ea typeface="KoPub돋움체 Medium" panose="02020603020101020101" pitchFamily="18" charset="-127"/>
              <a:cs typeface="Consolas" panose="020B0609020204030204" pitchFamily="49" charset="0"/>
              <a:sym typeface="Helvetica Light" charset="0"/>
            </a:endParaRPr>
          </a:p>
        </p:txBody>
      </p:sp>
      <p:cxnSp>
        <p:nvCxnSpPr>
          <p:cNvPr id="33" name="꺾인 연결선 32"/>
          <p:cNvCxnSpPr>
            <a:stCxn id="28" idx="3"/>
            <a:endCxn id="29" idx="0"/>
          </p:cNvCxnSpPr>
          <p:nvPr/>
        </p:nvCxnSpPr>
        <p:spPr>
          <a:xfrm>
            <a:off x="5804034" y="2942787"/>
            <a:ext cx="1942481" cy="576315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29" idx="2"/>
            <a:endCxn id="31" idx="3"/>
          </p:cNvCxnSpPr>
          <p:nvPr/>
        </p:nvCxnSpPr>
        <p:spPr>
          <a:xfrm rot="5400000">
            <a:off x="6010307" y="2642829"/>
            <a:ext cx="526511" cy="2945906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6169513" y="2666198"/>
            <a:ext cx="1736640" cy="51948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Greet_Invoke</a:t>
            </a:r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name:"World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169513" y="4119297"/>
            <a:ext cx="1736640" cy="51948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Greet_Return</a:t>
            </a:r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"Hello World!"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3928233" y="3109499"/>
            <a:ext cx="0" cy="1102826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27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8942018" y="3051663"/>
            <a:ext cx="1260000" cy="1260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739098" y="1795789"/>
            <a:ext cx="1665841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000" dirty="0">
                <a:solidFill>
                  <a:srgbClr val="0070C0"/>
                </a:solidFill>
                <a:latin typeface="Consolas" panose="020B0609020204030204" pitchFamily="49" charset="0"/>
                <a:ea typeface="KoPub돋움체 Medium" panose="02020603020101020101" pitchFamily="18" charset="-127"/>
                <a:cs typeface="Consolas" panose="020B0609020204030204" pitchFamily="49" charset="0"/>
              </a:rPr>
              <a:t>Greeter</a:t>
            </a:r>
            <a:endParaRPr lang="ko-KR" altLang="en-US" sz="3000" dirty="0">
              <a:solidFill>
                <a:srgbClr val="0070C0"/>
              </a:solidFill>
              <a:latin typeface="Consolas" panose="020B0609020204030204" pitchFamily="49" charset="0"/>
              <a:ea typeface="KoPub돋움체 Medium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42716" y="1795789"/>
            <a:ext cx="1242649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000" dirty="0">
                <a:solidFill>
                  <a:srgbClr val="0070C0"/>
                </a:solidFill>
                <a:latin typeface="Consolas" panose="020B0609020204030204" pitchFamily="49" charset="0"/>
                <a:ea typeface="KoPub돋움체 Medium" panose="02020603020101020101" pitchFamily="18" charset="-127"/>
                <a:cs typeface="Consolas" panose="020B0609020204030204" pitchFamily="49" charset="0"/>
              </a:rPr>
              <a:t>Actor</a:t>
            </a:r>
            <a:endParaRPr lang="ko-KR" altLang="en-US" sz="3000" dirty="0">
              <a:solidFill>
                <a:srgbClr val="0070C0"/>
              </a:solidFill>
              <a:latin typeface="Consolas" panose="020B0609020204030204" pitchFamily="49" charset="0"/>
              <a:ea typeface="KoPub돋움체 Medium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48826" y="2666198"/>
            <a:ext cx="2030400" cy="203093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556818" y="2666198"/>
            <a:ext cx="2030400" cy="203093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105511" y="2212986"/>
            <a:ext cx="2517035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KoPub돋움체 Medium" panose="02020603020101020101" pitchFamily="18" charset="-127"/>
                <a:cs typeface="Consolas" panose="020B0609020204030204" pitchFamily="49" charset="0"/>
              </a:rPr>
              <a:t>: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KoPub돋움체 Medium" panose="02020603020101020101" pitchFamily="18" charset="-127"/>
                <a:cs typeface="Consolas" panose="020B0609020204030204" pitchFamily="49" charset="0"/>
              </a:rPr>
              <a:t>IGreetObserver</a:t>
            </a:r>
            <a:endParaRPr lang="ko-KR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KoPub돋움체 Medium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479655" y="2212985"/>
            <a:ext cx="18473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endParaRPr lang="ko-KR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KoPub돋움체 Medium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6169513" y="2854958"/>
            <a:ext cx="2608085" cy="333425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r" defTabSz="82550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KoPub돋움체 Medium" panose="02020603020101020101" pitchFamily="18" charset="-127"/>
                <a:cs typeface="Consolas" panose="020B0609020204030204" pitchFamily="49" charset="0"/>
                <a:sym typeface="Helvetica Light" charset="0"/>
              </a:rPr>
              <a:t>observer.Event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KoPub돋움체 Medium" panose="02020603020101020101" pitchFamily="18" charset="-127"/>
                <a:cs typeface="Consolas" panose="020B0609020204030204" pitchFamily="49" charset="0"/>
                <a:sym typeface="Helvetica Light" charset="0"/>
              </a:rPr>
              <a:t>("Greet")</a:t>
            </a:r>
            <a:endParaRPr kumimoji="0" lang="ko-KR" altLang="en-US" sz="1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  <a:ea typeface="KoPub돋움체 Medium" panose="02020603020101020101" pitchFamily="18" charset="-127"/>
              <a:cs typeface="Consolas" panose="020B0609020204030204" pitchFamily="49" charset="0"/>
              <a:sym typeface="Helvetica Light" charset="0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3078323" y="3548181"/>
            <a:ext cx="2276160" cy="333425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82550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KoPub돋움체 Medium" panose="02020603020101020101" pitchFamily="18" charset="-127"/>
                <a:cs typeface="Consolas" panose="020B0609020204030204" pitchFamily="49" charset="0"/>
                <a:sym typeface="Helvetica Light" charset="0"/>
              </a:rPr>
              <a:t>Actor.Event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KoPub돋움체 Medium" panose="02020603020101020101" pitchFamily="18" charset="-127"/>
                <a:cs typeface="Consolas" panose="020B0609020204030204" pitchFamily="49" charset="0"/>
                <a:sym typeface="Helvetica Light" charset="0"/>
              </a:rPr>
              <a:t>("Greet")</a:t>
            </a:r>
            <a:endParaRPr kumimoji="0" lang="ko-KR" altLang="en-US" sz="1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  <a:ea typeface="KoPub돋움체 Medium" panose="02020603020101020101" pitchFamily="18" charset="-127"/>
              <a:cs typeface="Consolas" panose="020B0609020204030204" pitchFamily="49" charset="0"/>
              <a:sym typeface="Helvetica Light" charset="0"/>
            </a:endParaRPr>
          </a:p>
        </p:txBody>
      </p:sp>
      <p:cxnSp>
        <p:nvCxnSpPr>
          <p:cNvPr id="35" name="꺾인 연결선 34"/>
          <p:cNvCxnSpPr>
            <a:stCxn id="29" idx="2"/>
            <a:endCxn id="31" idx="3"/>
          </p:cNvCxnSpPr>
          <p:nvPr/>
        </p:nvCxnSpPr>
        <p:spPr>
          <a:xfrm rot="5400000">
            <a:off x="6150765" y="2392102"/>
            <a:ext cx="526511" cy="2119073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6169513" y="3455153"/>
            <a:ext cx="1736640" cy="51948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Event_Invoke</a:t>
            </a:r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message:"Greet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707178" y="3051663"/>
            <a:ext cx="1260000" cy="1260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 bwMode="auto">
          <a:xfrm>
            <a:off x="1794589" y="3443959"/>
            <a:ext cx="1085177" cy="475408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KoPub돋움체 Medium" panose="02020603020101020101" pitchFamily="18" charset="-127"/>
                <a:cs typeface="Consolas" panose="020B0609020204030204" pitchFamily="49" charset="0"/>
                <a:sym typeface="Helvetica Light" charset="0"/>
              </a:rPr>
              <a:t>Event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  <a:ea typeface="KoPub돋움체 Medium" panose="02020603020101020101" pitchFamily="18" charset="-127"/>
              <a:cs typeface="Consolas" panose="020B0609020204030204" pitchFamily="49" charset="0"/>
              <a:sym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65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8942018" y="3051663"/>
            <a:ext cx="1260000" cy="1260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739098" y="1795789"/>
            <a:ext cx="1665841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000" dirty="0">
                <a:solidFill>
                  <a:srgbClr val="0070C0"/>
                </a:solidFill>
                <a:latin typeface="Consolas" panose="020B0609020204030204" pitchFamily="49" charset="0"/>
                <a:ea typeface="KoPub돋움체 Medium" panose="02020603020101020101" pitchFamily="18" charset="-127"/>
                <a:cs typeface="Consolas" panose="020B0609020204030204" pitchFamily="49" charset="0"/>
              </a:rPr>
              <a:t>Greeter</a:t>
            </a:r>
            <a:endParaRPr lang="ko-KR" altLang="en-US" sz="3000" dirty="0">
              <a:solidFill>
                <a:srgbClr val="0070C0"/>
              </a:solidFill>
              <a:latin typeface="Consolas" panose="020B0609020204030204" pitchFamily="49" charset="0"/>
              <a:ea typeface="KoPub돋움체 Medium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556818" y="2666198"/>
            <a:ext cx="2030400" cy="203093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779974" y="2212985"/>
            <a:ext cx="1584088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KoPub돋움체 Medium" panose="02020603020101020101" pitchFamily="18" charset="-127"/>
                <a:cs typeface="Consolas" panose="020B0609020204030204" pitchFamily="49" charset="0"/>
              </a:rPr>
              <a:t>: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KoPub돋움체 Medium" panose="02020603020101020101" pitchFamily="18" charset="-127"/>
                <a:cs typeface="Consolas" panose="020B0609020204030204" pitchFamily="49" charset="0"/>
              </a:rPr>
              <a:t>IGreeter</a:t>
            </a:r>
            <a:endParaRPr lang="ko-KR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KoPub돋움체 Medium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9029429" y="3443959"/>
            <a:ext cx="1085177" cy="475408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KoPub돋움체 Medium" panose="02020603020101020101" pitchFamily="18" charset="-127"/>
                <a:cs typeface="Consolas" panose="020B0609020204030204" pitchFamily="49" charset="0"/>
                <a:sym typeface="Helvetica Light" charset="0"/>
              </a:rPr>
              <a:t>Greet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  <a:ea typeface="KoPub돋움체 Medium" panose="02020603020101020101" pitchFamily="18" charset="-127"/>
              <a:cs typeface="Consolas" panose="020B0609020204030204" pitchFamily="49" charset="0"/>
              <a:sym typeface="Helvetica Light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6715432" y="3519102"/>
            <a:ext cx="2062166" cy="333425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r" defTabSz="82550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KoPub돋움체 Medium" panose="02020603020101020101" pitchFamily="18" charset="-127"/>
                <a:cs typeface="Consolas" panose="020B0609020204030204" pitchFamily="49" charset="0"/>
                <a:sym typeface="Helvetica Light" charset="0"/>
              </a:rPr>
              <a:t>.Greet("World")</a:t>
            </a:r>
            <a:endParaRPr kumimoji="0" lang="ko-KR" altLang="en-US" sz="1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  <a:ea typeface="KoPub돋움체 Medium" panose="02020603020101020101" pitchFamily="18" charset="-127"/>
              <a:cs typeface="Consolas" panose="020B0609020204030204" pitchFamily="49" charset="0"/>
              <a:sym typeface="Helvetica Light" charset="0"/>
            </a:endParaRPr>
          </a:p>
        </p:txBody>
      </p:sp>
      <p:cxnSp>
        <p:nvCxnSpPr>
          <p:cNvPr id="33" name="꺾인 연결선 32"/>
          <p:cNvCxnSpPr>
            <a:endCxn id="29" idx="0"/>
          </p:cNvCxnSpPr>
          <p:nvPr/>
        </p:nvCxnSpPr>
        <p:spPr>
          <a:xfrm>
            <a:off x="5916852" y="2133963"/>
            <a:ext cx="1829663" cy="1385139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29" idx="2"/>
          </p:cNvCxnSpPr>
          <p:nvPr/>
        </p:nvCxnSpPr>
        <p:spPr>
          <a:xfrm rot="5400000">
            <a:off x="6173496" y="3595884"/>
            <a:ext cx="1316376" cy="1829663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6169513" y="1891498"/>
            <a:ext cx="1736640" cy="51948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Greet_Invoke</a:t>
            </a:r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name:"World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169513" y="4944797"/>
            <a:ext cx="1736640" cy="51948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Greet_Return</a:t>
            </a:r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"Hello World!"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6302052" y="3026263"/>
            <a:ext cx="2062166" cy="333425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82550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KoPub돋움체 Medium" panose="02020603020101020101" pitchFamily="18" charset="-127"/>
                <a:cs typeface="Consolas" panose="020B0609020204030204" pitchFamily="49" charset="0"/>
                <a:sym typeface="Helvetica Light" charset="0"/>
              </a:rPr>
              <a:t>F(2).</a:t>
            </a:r>
            <a:r>
              <a:rPr lang="en-US" altLang="ko-KR" sz="1500" dirty="0" err="1">
                <a:solidFill>
                  <a:schemeClr val="bg1"/>
                </a:solidFill>
                <a:latin typeface="Consolas" panose="020B0609020204030204" pitchFamily="49" charset="0"/>
                <a:ea typeface="KoPub돋움체 Medium" panose="02020603020101020101" pitchFamily="18" charset="-127"/>
                <a:cs typeface="Consolas" panose="020B0609020204030204" pitchFamily="49" charset="0"/>
                <a:sym typeface="Helvetica Light" charset="0"/>
              </a:rPr>
              <a:t>OnPreRequest</a:t>
            </a:r>
            <a:endParaRPr kumimoji="0" lang="ko-KR" altLang="en-US" sz="1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  <a:ea typeface="KoPub돋움체 Medium" panose="02020603020101020101" pitchFamily="18" charset="-127"/>
              <a:cs typeface="Consolas" panose="020B0609020204030204" pitchFamily="49" charset="0"/>
              <a:sym typeface="Helvetica Light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6302052" y="2565293"/>
            <a:ext cx="2062166" cy="333425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82550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KoPub돋움체 Medium" panose="02020603020101020101" pitchFamily="18" charset="-127"/>
                <a:cs typeface="Consolas" panose="020B0609020204030204" pitchFamily="49" charset="0"/>
                <a:sym typeface="Helvetica Light" charset="0"/>
              </a:rPr>
              <a:t>F(1).</a:t>
            </a:r>
            <a:r>
              <a:rPr lang="en-US" altLang="ko-KR" sz="1500" dirty="0" err="1">
                <a:solidFill>
                  <a:schemeClr val="bg1"/>
                </a:solidFill>
                <a:latin typeface="Consolas" panose="020B0609020204030204" pitchFamily="49" charset="0"/>
                <a:ea typeface="KoPub돋움체 Medium" panose="02020603020101020101" pitchFamily="18" charset="-127"/>
                <a:cs typeface="Consolas" panose="020B0609020204030204" pitchFamily="49" charset="0"/>
                <a:sym typeface="Helvetica Light" charset="0"/>
              </a:rPr>
              <a:t>OnPreRequest</a:t>
            </a:r>
            <a:endParaRPr kumimoji="0" lang="ko-KR" altLang="en-US" sz="1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  <a:ea typeface="KoPub돋움체 Medium" panose="02020603020101020101" pitchFamily="18" charset="-127"/>
              <a:cs typeface="Consolas" panose="020B0609020204030204" pitchFamily="49" charset="0"/>
              <a:sym typeface="Helvetica Light" charset="0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6302052" y="4452615"/>
            <a:ext cx="2062166" cy="333425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82550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KoPub돋움체 Medium" panose="02020603020101020101" pitchFamily="18" charset="-127"/>
                <a:cs typeface="Consolas" panose="020B0609020204030204" pitchFamily="49" charset="0"/>
                <a:sym typeface="Helvetica Light" charset="0"/>
              </a:rPr>
              <a:t>F(1).</a:t>
            </a:r>
            <a:r>
              <a:rPr lang="en-US" altLang="ko-KR" sz="1500" dirty="0" err="1">
                <a:solidFill>
                  <a:schemeClr val="bg1"/>
                </a:solidFill>
                <a:latin typeface="Consolas" panose="020B0609020204030204" pitchFamily="49" charset="0"/>
                <a:ea typeface="KoPub돋움체 Medium" panose="02020603020101020101" pitchFamily="18" charset="-127"/>
                <a:cs typeface="Consolas" panose="020B0609020204030204" pitchFamily="49" charset="0"/>
                <a:sym typeface="Helvetica Light" charset="0"/>
              </a:rPr>
              <a:t>OnPostRequest</a:t>
            </a:r>
            <a:endParaRPr kumimoji="0" lang="ko-KR" altLang="en-US" sz="1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  <a:ea typeface="KoPub돋움체 Medium" panose="02020603020101020101" pitchFamily="18" charset="-127"/>
              <a:cs typeface="Consolas" panose="020B0609020204030204" pitchFamily="49" charset="0"/>
              <a:sym typeface="Helvetica Light" charset="0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6302052" y="3991645"/>
            <a:ext cx="2062166" cy="333425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82550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KoPub돋움체 Medium" panose="02020603020101020101" pitchFamily="18" charset="-127"/>
                <a:cs typeface="Consolas" panose="020B0609020204030204" pitchFamily="49" charset="0"/>
                <a:sym typeface="Helvetica Light" charset="0"/>
              </a:rPr>
              <a:t>F(2).</a:t>
            </a:r>
            <a:r>
              <a:rPr lang="en-US" altLang="ko-KR" sz="1500" dirty="0" err="1">
                <a:solidFill>
                  <a:schemeClr val="bg1"/>
                </a:solidFill>
                <a:latin typeface="Consolas" panose="020B0609020204030204" pitchFamily="49" charset="0"/>
                <a:ea typeface="KoPub돋움체 Medium" panose="02020603020101020101" pitchFamily="18" charset="-127"/>
                <a:cs typeface="Consolas" panose="020B0609020204030204" pitchFamily="49" charset="0"/>
                <a:sym typeface="Helvetica Light" charset="0"/>
              </a:rPr>
              <a:t>OnPostRequest</a:t>
            </a:r>
            <a:endParaRPr kumimoji="0" lang="ko-KR" altLang="en-US" sz="1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  <a:ea typeface="KoPub돋움체 Medium" panose="02020603020101020101" pitchFamily="18" charset="-127"/>
              <a:cs typeface="Consolas" panose="020B0609020204030204" pitchFamily="49" charset="0"/>
              <a:sym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921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542336" y="1514167"/>
            <a:ext cx="4469794" cy="38345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52052" y="1514167"/>
            <a:ext cx="4491174" cy="3834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030509" y="3051663"/>
            <a:ext cx="1260000" cy="1260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827589" y="1795789"/>
            <a:ext cx="1665841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000" dirty="0">
                <a:solidFill>
                  <a:srgbClr val="0070C0"/>
                </a:solidFill>
                <a:latin typeface="Consolas" panose="020B0609020204030204" pitchFamily="49" charset="0"/>
                <a:ea typeface="KoPub돋움체 Medium" panose="02020603020101020101" pitchFamily="18" charset="-127"/>
                <a:cs typeface="Consolas" panose="020B0609020204030204" pitchFamily="49" charset="0"/>
              </a:rPr>
              <a:t>Greeter</a:t>
            </a:r>
            <a:endParaRPr lang="ko-KR" altLang="en-US" sz="3000" dirty="0">
              <a:solidFill>
                <a:srgbClr val="0070C0"/>
              </a:solidFill>
              <a:latin typeface="Consolas" panose="020B0609020204030204" pitchFamily="49" charset="0"/>
              <a:ea typeface="KoPub돋움체 Medium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2247973" y="3478463"/>
            <a:ext cx="409088" cy="406400"/>
          </a:xfrm>
          <a:prstGeom prst="ellipse">
            <a:avLst/>
          </a:prstGeom>
          <a:solidFill>
            <a:schemeClr val="accent6"/>
          </a:solidFill>
          <a:ln w="38100" cap="flat" cmpd="sng" algn="ctr">
            <a:solidFill>
              <a:schemeClr val="tx1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  <a:sym typeface="Helvetica Light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02203" y="1795789"/>
            <a:ext cx="2300630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000" dirty="0" err="1">
                <a:solidFill>
                  <a:srgbClr val="0070C0"/>
                </a:solidFill>
                <a:latin typeface="Consolas" panose="020B0609020204030204" pitchFamily="49" charset="0"/>
                <a:ea typeface="KoPub돋움체 Medium" panose="02020603020101020101" pitchFamily="18" charset="-127"/>
                <a:cs typeface="Consolas" panose="020B0609020204030204" pitchFamily="49" charset="0"/>
              </a:rPr>
              <a:t>GreeterRef</a:t>
            </a:r>
            <a:endParaRPr lang="ko-KR" altLang="en-US" sz="3000" dirty="0">
              <a:solidFill>
                <a:srgbClr val="0070C0"/>
              </a:solidFill>
              <a:latin typeface="Consolas" panose="020B0609020204030204" pitchFamily="49" charset="0"/>
              <a:ea typeface="KoPub돋움체 Medium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37317" y="2666198"/>
            <a:ext cx="2030400" cy="203093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645309" y="2666198"/>
            <a:ext cx="2030400" cy="203093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660474" y="2212986"/>
            <a:ext cx="1584087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KoPub돋움체 Medium" panose="02020603020101020101" pitchFamily="18" charset="-127"/>
                <a:cs typeface="Consolas" panose="020B0609020204030204" pitchFamily="49" charset="0"/>
              </a:rPr>
              <a:t>: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KoPub돋움체 Medium" panose="02020603020101020101" pitchFamily="18" charset="-127"/>
                <a:cs typeface="Consolas" panose="020B0609020204030204" pitchFamily="49" charset="0"/>
              </a:rPr>
              <a:t>IGreeter</a:t>
            </a:r>
            <a:endParaRPr lang="ko-KR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KoPub돋움체 Medium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68465" y="2212985"/>
            <a:ext cx="1584088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KoPub돋움체 Medium" panose="02020603020101020101" pitchFamily="18" charset="-127"/>
                <a:cs typeface="Consolas" panose="020B0609020204030204" pitchFamily="49" charset="0"/>
              </a:rPr>
              <a:t>: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KoPub돋움체 Medium" panose="02020603020101020101" pitchFamily="18" charset="-127"/>
                <a:cs typeface="Consolas" panose="020B0609020204030204" pitchFamily="49" charset="0"/>
              </a:rPr>
              <a:t>IGreeter</a:t>
            </a:r>
            <a:endParaRPr lang="ko-KR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KoPub돋움체 Medium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9117920" y="3443959"/>
            <a:ext cx="1085177" cy="475408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KoPub돋움체 Medium" panose="02020603020101020101" pitchFamily="18" charset="-127"/>
                <a:cs typeface="Consolas" panose="020B0609020204030204" pitchFamily="49" charset="0"/>
                <a:sym typeface="Helvetica Light" charset="0"/>
              </a:rPr>
              <a:t>Greet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  <a:ea typeface="KoPub돋움체 Medium" panose="02020603020101020101" pitchFamily="18" charset="-127"/>
              <a:cs typeface="Consolas" panose="020B0609020204030204" pitchFamily="49" charset="0"/>
              <a:sym typeface="Helvetica Light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80689" y="903177"/>
            <a:ext cx="165622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3000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.NET 3.5</a:t>
            </a:r>
            <a:endParaRPr lang="ko-KR" altLang="en-US" sz="3000" dirty="0">
              <a:solidFill>
                <a:schemeClr val="accent6"/>
              </a:solidFill>
              <a:latin typeface="Tahoma" panose="020B0604030504040204" pitchFamily="34" charset="0"/>
              <a:ea typeface="KoPub돋움체 Medium" panose="020206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35178" y="903177"/>
            <a:ext cx="380527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0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.NET 4.5 + Akka.NET</a:t>
            </a:r>
            <a:endParaRPr lang="ko-KR" altLang="en-US" sz="3000" dirty="0">
              <a:solidFill>
                <a:schemeClr val="accent2"/>
              </a:solidFill>
              <a:latin typeface="Tahoma" panose="020B0604030504040204" pitchFamily="34" charset="0"/>
              <a:ea typeface="KoPub돋움체 Medium" panose="020206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338912" y="4208206"/>
            <a:ext cx="396000" cy="93303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337178" y="4208206"/>
            <a:ext cx="396000" cy="93303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/>
          <p:cNvCxnSpPr>
            <a:stCxn id="34" idx="3"/>
            <a:endCxn id="36" idx="1"/>
          </p:cNvCxnSpPr>
          <p:nvPr/>
        </p:nvCxnSpPr>
        <p:spPr>
          <a:xfrm>
            <a:off x="5734912" y="4674721"/>
            <a:ext cx="60226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 bwMode="auto">
          <a:xfrm>
            <a:off x="3166814" y="2776074"/>
            <a:ext cx="2054115" cy="333425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82550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KoPub돋움체 Medium" panose="02020603020101020101" pitchFamily="18" charset="-127"/>
                <a:cs typeface="Consolas" panose="020B0609020204030204" pitchFamily="49" charset="0"/>
                <a:sym typeface="Helvetica Light" charset="0"/>
              </a:rPr>
              <a:t>ref.Greet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KoPub돋움체 Medium" panose="02020603020101020101" pitchFamily="18" charset="-127"/>
                <a:cs typeface="Consolas" panose="020B0609020204030204" pitchFamily="49" charset="0"/>
                <a:sym typeface="Helvetica Light" charset="0"/>
              </a:rPr>
              <a:t>("World")</a:t>
            </a:r>
            <a:endParaRPr kumimoji="0" lang="ko-KR" altLang="en-US" sz="1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  <a:ea typeface="KoPub돋움체 Medium" panose="02020603020101020101" pitchFamily="18" charset="-127"/>
              <a:cs typeface="Consolas" panose="020B0609020204030204" pitchFamily="49" charset="0"/>
              <a:sym typeface="Helvetica Light" charset="0"/>
            </a:endParaRPr>
          </a:p>
        </p:txBody>
      </p:sp>
      <p:cxnSp>
        <p:nvCxnSpPr>
          <p:cNvPr id="38" name="꺾인 연결선 37"/>
          <p:cNvCxnSpPr>
            <a:stCxn id="37" idx="2"/>
            <a:endCxn id="34" idx="1"/>
          </p:cNvCxnSpPr>
          <p:nvPr/>
        </p:nvCxnSpPr>
        <p:spPr>
          <a:xfrm rot="16200000" flipH="1">
            <a:off x="3983781" y="3319590"/>
            <a:ext cx="1565222" cy="1145040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3727887" y="3421923"/>
            <a:ext cx="1460216" cy="51948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Greet_Invoke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name:"World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6950426" y="2780182"/>
            <a:ext cx="1977294" cy="333425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r" defTabSz="82550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KoPub돋움체 Medium" panose="02020603020101020101" pitchFamily="18" charset="-127"/>
                <a:cs typeface="Consolas" panose="020B0609020204030204" pitchFamily="49" charset="0"/>
                <a:sym typeface="Helvetica Light" charset="0"/>
              </a:rPr>
              <a:t>.Greet("World")</a:t>
            </a:r>
            <a:endParaRPr kumimoji="0" lang="ko-KR" altLang="en-US" sz="1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  <a:ea typeface="KoPub돋움체 Medium" panose="02020603020101020101" pitchFamily="18" charset="-127"/>
              <a:cs typeface="Consolas" panose="020B0609020204030204" pitchFamily="49" charset="0"/>
              <a:sym typeface="Helvetica Light" charset="0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7106613" y="4208206"/>
            <a:ext cx="1159922" cy="93303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Consolas" panose="020B0609020204030204" pitchFamily="49" charset="0"/>
              </a:rPr>
              <a:t>Client</a:t>
            </a:r>
          </a:p>
          <a:p>
            <a:pPr algn="ctr"/>
            <a:r>
              <a:rPr lang="en-US" altLang="ko-KR" dirty="0">
                <a:latin typeface="Consolas" panose="020B0609020204030204" pitchFamily="49" charset="0"/>
              </a:rPr>
              <a:t>Session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/>
          <p:cNvCxnSpPr>
            <a:stCxn id="36" idx="3"/>
            <a:endCxn id="41" idx="1"/>
          </p:cNvCxnSpPr>
          <p:nvPr/>
        </p:nvCxnSpPr>
        <p:spPr>
          <a:xfrm>
            <a:off x="6733178" y="4674721"/>
            <a:ext cx="373435" cy="0"/>
          </a:xfrm>
          <a:prstGeom prst="straightConnector1">
            <a:avLst/>
          </a:prstGeom>
          <a:ln w="38100">
            <a:solidFill>
              <a:schemeClr val="accent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41" idx="0"/>
            <a:endCxn id="40" idx="2"/>
          </p:cNvCxnSpPr>
          <p:nvPr/>
        </p:nvCxnSpPr>
        <p:spPr>
          <a:xfrm rot="5400000" flipH="1" flipV="1">
            <a:off x="7265524" y="3534658"/>
            <a:ext cx="1094599" cy="252499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6915399" y="3421923"/>
            <a:ext cx="1461600" cy="51948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Greet_Invoke</a:t>
            </a:r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name:"World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727366" y="4245170"/>
            <a:ext cx="60785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Consolas" panose="020B0609020204030204" pitchFamily="49" charset="0"/>
                <a:ea typeface="KoPub돋움체 Medium" panose="02020603020101020101" pitchFamily="18" charset="-127"/>
                <a:cs typeface="Consolas" panose="020B0609020204030204" pitchFamily="49" charset="0"/>
              </a:rPr>
              <a:t>TCP</a:t>
            </a:r>
            <a:endParaRPr lang="ko-KR" altLang="en-US" sz="2000" dirty="0">
              <a:latin typeface="Consolas" panose="020B0609020204030204" pitchFamily="49" charset="0"/>
              <a:ea typeface="KoPub돋움체 Medium" panose="0202060302010102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949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302</Words>
  <Application>Microsoft Office PowerPoint</Application>
  <PresentationFormat>와이드스크린</PresentationFormat>
  <Paragraphs>64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Helvetica Light</vt:lpstr>
      <vt:lpstr>KoPub돋움체 Medium</vt:lpstr>
      <vt:lpstr>맑은 고딕</vt:lpstr>
      <vt:lpstr>Arial</vt:lpstr>
      <vt:lpstr>Consolas</vt:lpstr>
      <vt:lpstr>Tahoma</vt:lpstr>
      <vt:lpstr>Office 테마</vt:lpstr>
      <vt:lpstr>Figures of Akka.Interfaced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of Akka.Interfaced</dc:title>
  <dc:creator>김이선</dc:creator>
  <cp:lastModifiedBy>김이선</cp:lastModifiedBy>
  <cp:revision>26</cp:revision>
  <dcterms:created xsi:type="dcterms:W3CDTF">2016-06-09T14:28:21Z</dcterms:created>
  <dcterms:modified xsi:type="dcterms:W3CDTF">2016-06-10T01:13:57Z</dcterms:modified>
</cp:coreProperties>
</file>