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307" r:id="rId3"/>
    <p:sldId id="279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08" r:id="rId17"/>
    <p:sldId id="327" r:id="rId18"/>
    <p:sldId id="329" r:id="rId19"/>
    <p:sldId id="328" r:id="rId20"/>
    <p:sldId id="321" r:id="rId21"/>
    <p:sldId id="330" r:id="rId22"/>
    <p:sldId id="323" r:id="rId23"/>
    <p:sldId id="324" r:id="rId24"/>
    <p:sldId id="325" r:id="rId25"/>
    <p:sldId id="326" r:id="rId26"/>
    <p:sldId id="27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63" autoAdjust="0"/>
    <p:restoredTop sz="93913" autoAdjust="0"/>
  </p:normalViewPr>
  <p:slideViewPr>
    <p:cSldViewPr>
      <p:cViewPr varScale="1">
        <p:scale>
          <a:sx n="66" d="100"/>
          <a:sy n="66" d="100"/>
        </p:scale>
        <p:origin x="8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1B432-7C2A-435F-80D2-134A2174FEC2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8EBE6-3C4A-4647-80BA-F40172A4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3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1" name="Object 29"/>
          <p:cNvGraphicFramePr>
            <a:graphicFrameLocks noChangeAspect="1"/>
          </p:cNvGraphicFramePr>
          <p:nvPr userDrawn="1"/>
        </p:nvGraphicFramePr>
        <p:xfrm>
          <a:off x="0" y="0"/>
          <a:ext cx="9144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" name="Image" r:id="rId3" imgW="7428571" imgH="2146032" progId="Photoshop.Image.6">
                  <p:embed/>
                </p:oleObj>
              </mc:Choice>
              <mc:Fallback>
                <p:oleObj name="Image" r:id="rId3" imgW="7428571" imgH="2146032" progId="Photoshop.Image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64313"/>
            <a:ext cx="2133600" cy="157162"/>
          </a:xfrm>
        </p:spPr>
        <p:txBody>
          <a:bodyPr/>
          <a:lstStyle>
            <a:lvl1pPr>
              <a:defRPr sz="14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0025"/>
            <a:ext cx="2895600" cy="171450"/>
          </a:xfrm>
        </p:spPr>
        <p:txBody>
          <a:bodyPr/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D5669915-99C9-4F0F-BBB1-2DE719C5025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6629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2667000"/>
            <a:ext cx="7842448" cy="1066800"/>
          </a:xfrm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4504"/>
            <a:ext cx="8305800" cy="6702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8CA5E-0511-44E3-96F8-E006A64EA2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23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Freeform 44"/>
          <p:cNvSpPr>
            <a:spLocks/>
          </p:cNvSpPr>
          <p:nvPr/>
        </p:nvSpPr>
        <p:spPr bwMode="ltGray">
          <a:xfrm>
            <a:off x="0" y="-1588"/>
            <a:ext cx="9144000" cy="1743076"/>
          </a:xfrm>
          <a:custGeom>
            <a:avLst/>
            <a:gdLst>
              <a:gd name="T0" fmla="*/ 0 w 5760"/>
              <a:gd name="T1" fmla="*/ 0 h 1098"/>
              <a:gd name="T2" fmla="*/ 0 w 5760"/>
              <a:gd name="T3" fmla="*/ 619 h 1098"/>
              <a:gd name="T4" fmla="*/ 2633 w 5760"/>
              <a:gd name="T5" fmla="*/ 495 h 1098"/>
              <a:gd name="T6" fmla="*/ 5760 w 5760"/>
              <a:gd name="T7" fmla="*/ 1098 h 1098"/>
              <a:gd name="T8" fmla="*/ 5760 w 5760"/>
              <a:gd name="T9" fmla="*/ 1 h 1098"/>
              <a:gd name="T10" fmla="*/ 0 w 5760"/>
              <a:gd name="T11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1098">
                <a:moveTo>
                  <a:pt x="0" y="0"/>
                </a:moveTo>
                <a:lnTo>
                  <a:pt x="0" y="619"/>
                </a:lnTo>
                <a:cubicBezTo>
                  <a:pt x="420" y="536"/>
                  <a:pt x="2221" y="477"/>
                  <a:pt x="2633" y="495"/>
                </a:cubicBezTo>
                <a:cubicBezTo>
                  <a:pt x="3045" y="513"/>
                  <a:pt x="4699" y="513"/>
                  <a:pt x="5760" y="1098"/>
                </a:cubicBezTo>
                <a:lnTo>
                  <a:pt x="5760" y="1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0" y="6551613"/>
            <a:ext cx="9144000" cy="333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 descr="sky"/>
          <p:cNvSpPr>
            <a:spLocks/>
          </p:cNvSpPr>
          <p:nvPr/>
        </p:nvSpPr>
        <p:spPr bwMode="gray">
          <a:xfrm>
            <a:off x="0" y="-1588"/>
            <a:ext cx="9158288" cy="1350963"/>
          </a:xfrm>
          <a:custGeom>
            <a:avLst/>
            <a:gdLst>
              <a:gd name="T0" fmla="*/ 0 w 5769"/>
              <a:gd name="T1" fmla="*/ 0 h 851"/>
              <a:gd name="T2" fmla="*/ 0 w 5769"/>
              <a:gd name="T3" fmla="*/ 732 h 851"/>
              <a:gd name="T4" fmla="*/ 2277 w 5769"/>
              <a:gd name="T5" fmla="*/ 476 h 851"/>
              <a:gd name="T6" fmla="*/ 5769 w 5769"/>
              <a:gd name="T7" fmla="*/ 851 h 851"/>
              <a:gd name="T8" fmla="*/ 5768 w 5769"/>
              <a:gd name="T9" fmla="*/ 1 h 851"/>
              <a:gd name="T10" fmla="*/ 0 w 5769"/>
              <a:gd name="T11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9" h="851">
                <a:moveTo>
                  <a:pt x="0" y="0"/>
                </a:moveTo>
                <a:lnTo>
                  <a:pt x="0" y="732"/>
                </a:lnTo>
                <a:cubicBezTo>
                  <a:pt x="72" y="726"/>
                  <a:pt x="896" y="522"/>
                  <a:pt x="2277" y="476"/>
                </a:cubicBezTo>
                <a:cubicBezTo>
                  <a:pt x="3658" y="430"/>
                  <a:pt x="5102" y="568"/>
                  <a:pt x="5769" y="851"/>
                </a:cubicBezTo>
                <a:lnTo>
                  <a:pt x="5768" y="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28600" y="6567488"/>
            <a:ext cx="26670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19800" y="6578600"/>
            <a:ext cx="2895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276600" y="6572250"/>
            <a:ext cx="21336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fld id="{01282E7D-A990-444B-B9FF-1EFD0135D3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grpSp>
        <p:nvGrpSpPr>
          <p:cNvPr id="1060" name="Group 36"/>
          <p:cNvGrpSpPr>
            <a:grpSpLocks/>
          </p:cNvGrpSpPr>
          <p:nvPr/>
        </p:nvGrpSpPr>
        <p:grpSpPr bwMode="auto">
          <a:xfrm>
            <a:off x="250825" y="5832475"/>
            <a:ext cx="720725" cy="792163"/>
            <a:chOff x="158" y="3612"/>
            <a:chExt cx="545" cy="605"/>
          </a:xfrm>
        </p:grpSpPr>
        <p:grpSp>
          <p:nvGrpSpPr>
            <p:cNvPr id="1061" name="Group 37"/>
            <p:cNvGrpSpPr>
              <a:grpSpLocks/>
            </p:cNvGrpSpPr>
            <p:nvPr userDrawn="1"/>
          </p:nvGrpSpPr>
          <p:grpSpPr bwMode="auto">
            <a:xfrm>
              <a:off x="158" y="3612"/>
              <a:ext cx="545" cy="589"/>
              <a:chOff x="68" y="3475"/>
              <a:chExt cx="635" cy="680"/>
            </a:xfrm>
          </p:grpSpPr>
          <p:sp>
            <p:nvSpPr>
              <p:cNvPr id="1062" name="Oval 38"/>
              <p:cNvSpPr>
                <a:spLocks noChangeArrowheads="1"/>
              </p:cNvSpPr>
              <p:nvPr userDrawn="1"/>
            </p:nvSpPr>
            <p:spPr bwMode="gray">
              <a:xfrm>
                <a:off x="68" y="3657"/>
                <a:ext cx="158" cy="48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Oval 39"/>
              <p:cNvSpPr>
                <a:spLocks noChangeArrowheads="1"/>
              </p:cNvSpPr>
              <p:nvPr userDrawn="1"/>
            </p:nvSpPr>
            <p:spPr bwMode="gray">
              <a:xfrm>
                <a:off x="249" y="3475"/>
                <a:ext cx="272" cy="680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4" name="Oval 40"/>
              <p:cNvSpPr>
                <a:spLocks noChangeArrowheads="1"/>
              </p:cNvSpPr>
              <p:nvPr userDrawn="1"/>
            </p:nvSpPr>
            <p:spPr bwMode="gray">
              <a:xfrm>
                <a:off x="545" y="3657"/>
                <a:ext cx="158" cy="48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" name="Freeform 41"/>
            <p:cNvSpPr>
              <a:spLocks/>
            </p:cNvSpPr>
            <p:nvPr userDrawn="1"/>
          </p:nvSpPr>
          <p:spPr bwMode="gray">
            <a:xfrm>
              <a:off x="381" y="3929"/>
              <a:ext cx="112" cy="288"/>
            </a:xfrm>
            <a:custGeom>
              <a:avLst/>
              <a:gdLst>
                <a:gd name="T0" fmla="*/ 4 w 112"/>
                <a:gd name="T1" fmla="*/ 0 h 288"/>
                <a:gd name="T2" fmla="*/ 42 w 112"/>
                <a:gd name="T3" fmla="*/ 169 h 288"/>
                <a:gd name="T4" fmla="*/ 50 w 112"/>
                <a:gd name="T5" fmla="*/ 272 h 288"/>
                <a:gd name="T6" fmla="*/ 75 w 112"/>
                <a:gd name="T7" fmla="*/ 265 h 288"/>
                <a:gd name="T8" fmla="*/ 66 w 112"/>
                <a:gd name="T9" fmla="*/ 187 h 288"/>
                <a:gd name="T10" fmla="*/ 111 w 112"/>
                <a:gd name="T11" fmla="*/ 52 h 288"/>
                <a:gd name="T12" fmla="*/ 57 w 112"/>
                <a:gd name="T13" fmla="*/ 145 h 288"/>
                <a:gd name="T14" fmla="*/ 4 w 112"/>
                <a:gd name="T1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288">
                  <a:moveTo>
                    <a:pt x="4" y="0"/>
                  </a:moveTo>
                  <a:cubicBezTo>
                    <a:pt x="0" y="8"/>
                    <a:pt x="34" y="124"/>
                    <a:pt x="42" y="169"/>
                  </a:cubicBezTo>
                  <a:cubicBezTo>
                    <a:pt x="50" y="214"/>
                    <a:pt x="45" y="256"/>
                    <a:pt x="50" y="272"/>
                  </a:cubicBezTo>
                  <a:cubicBezTo>
                    <a:pt x="55" y="288"/>
                    <a:pt x="72" y="279"/>
                    <a:pt x="75" y="265"/>
                  </a:cubicBezTo>
                  <a:cubicBezTo>
                    <a:pt x="78" y="251"/>
                    <a:pt x="60" y="222"/>
                    <a:pt x="66" y="187"/>
                  </a:cubicBezTo>
                  <a:cubicBezTo>
                    <a:pt x="72" y="152"/>
                    <a:pt x="112" y="59"/>
                    <a:pt x="111" y="52"/>
                  </a:cubicBezTo>
                  <a:cubicBezTo>
                    <a:pt x="110" y="45"/>
                    <a:pt x="75" y="154"/>
                    <a:pt x="57" y="145"/>
                  </a:cubicBezTo>
                  <a:cubicBezTo>
                    <a:pt x="39" y="136"/>
                    <a:pt x="15" y="3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 userDrawn="1"/>
          </p:nvSpPr>
          <p:spPr bwMode="gray">
            <a:xfrm>
              <a:off x="597" y="3992"/>
              <a:ext cx="67" cy="197"/>
            </a:xfrm>
            <a:custGeom>
              <a:avLst/>
              <a:gdLst>
                <a:gd name="T0" fmla="*/ 4 w 112"/>
                <a:gd name="T1" fmla="*/ 0 h 288"/>
                <a:gd name="T2" fmla="*/ 42 w 112"/>
                <a:gd name="T3" fmla="*/ 169 h 288"/>
                <a:gd name="T4" fmla="*/ 50 w 112"/>
                <a:gd name="T5" fmla="*/ 272 h 288"/>
                <a:gd name="T6" fmla="*/ 75 w 112"/>
                <a:gd name="T7" fmla="*/ 265 h 288"/>
                <a:gd name="T8" fmla="*/ 66 w 112"/>
                <a:gd name="T9" fmla="*/ 187 h 288"/>
                <a:gd name="T10" fmla="*/ 111 w 112"/>
                <a:gd name="T11" fmla="*/ 52 h 288"/>
                <a:gd name="T12" fmla="*/ 57 w 112"/>
                <a:gd name="T13" fmla="*/ 145 h 288"/>
                <a:gd name="T14" fmla="*/ 4 w 112"/>
                <a:gd name="T1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288">
                  <a:moveTo>
                    <a:pt x="4" y="0"/>
                  </a:moveTo>
                  <a:cubicBezTo>
                    <a:pt x="0" y="8"/>
                    <a:pt x="34" y="124"/>
                    <a:pt x="42" y="169"/>
                  </a:cubicBezTo>
                  <a:cubicBezTo>
                    <a:pt x="50" y="214"/>
                    <a:pt x="45" y="256"/>
                    <a:pt x="50" y="272"/>
                  </a:cubicBezTo>
                  <a:cubicBezTo>
                    <a:pt x="55" y="288"/>
                    <a:pt x="72" y="279"/>
                    <a:pt x="75" y="265"/>
                  </a:cubicBezTo>
                  <a:cubicBezTo>
                    <a:pt x="78" y="251"/>
                    <a:pt x="60" y="222"/>
                    <a:pt x="66" y="187"/>
                  </a:cubicBezTo>
                  <a:cubicBezTo>
                    <a:pt x="72" y="152"/>
                    <a:pt x="112" y="59"/>
                    <a:pt x="111" y="52"/>
                  </a:cubicBezTo>
                  <a:cubicBezTo>
                    <a:pt x="110" y="45"/>
                    <a:pt x="75" y="154"/>
                    <a:pt x="57" y="145"/>
                  </a:cubicBezTo>
                  <a:cubicBezTo>
                    <a:pt x="39" y="136"/>
                    <a:pt x="15" y="3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 userDrawn="1"/>
          </p:nvSpPr>
          <p:spPr bwMode="gray">
            <a:xfrm>
              <a:off x="204" y="4029"/>
              <a:ext cx="50" cy="168"/>
            </a:xfrm>
            <a:custGeom>
              <a:avLst/>
              <a:gdLst>
                <a:gd name="T0" fmla="*/ 1 w 81"/>
                <a:gd name="T1" fmla="*/ 41 h 168"/>
                <a:gd name="T2" fmla="*/ 38 w 81"/>
                <a:gd name="T3" fmla="*/ 87 h 168"/>
                <a:gd name="T4" fmla="*/ 43 w 81"/>
                <a:gd name="T5" fmla="*/ 157 h 168"/>
                <a:gd name="T6" fmla="*/ 58 w 81"/>
                <a:gd name="T7" fmla="*/ 152 h 168"/>
                <a:gd name="T8" fmla="*/ 52 w 81"/>
                <a:gd name="T9" fmla="*/ 99 h 168"/>
                <a:gd name="T10" fmla="*/ 79 w 81"/>
                <a:gd name="T11" fmla="*/ 7 h 168"/>
                <a:gd name="T12" fmla="*/ 40 w 81"/>
                <a:gd name="T13" fmla="*/ 56 h 168"/>
                <a:gd name="T14" fmla="*/ 1 w 81"/>
                <a:gd name="T15" fmla="*/ 4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68">
                  <a:moveTo>
                    <a:pt x="1" y="41"/>
                  </a:moveTo>
                  <a:cubicBezTo>
                    <a:pt x="0" y="44"/>
                    <a:pt x="31" y="68"/>
                    <a:pt x="38" y="87"/>
                  </a:cubicBezTo>
                  <a:cubicBezTo>
                    <a:pt x="45" y="106"/>
                    <a:pt x="40" y="146"/>
                    <a:pt x="43" y="157"/>
                  </a:cubicBezTo>
                  <a:cubicBezTo>
                    <a:pt x="46" y="168"/>
                    <a:pt x="56" y="162"/>
                    <a:pt x="58" y="152"/>
                  </a:cubicBezTo>
                  <a:cubicBezTo>
                    <a:pt x="60" y="143"/>
                    <a:pt x="49" y="123"/>
                    <a:pt x="52" y="99"/>
                  </a:cubicBezTo>
                  <a:cubicBezTo>
                    <a:pt x="56" y="75"/>
                    <a:pt x="81" y="14"/>
                    <a:pt x="79" y="7"/>
                  </a:cubicBezTo>
                  <a:cubicBezTo>
                    <a:pt x="77" y="0"/>
                    <a:pt x="53" y="50"/>
                    <a:pt x="40" y="56"/>
                  </a:cubicBezTo>
                  <a:cubicBezTo>
                    <a:pt x="27" y="62"/>
                    <a:pt x="9" y="44"/>
                    <a:pt x="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1800" y="4629289"/>
            <a:ext cx="4320480" cy="576064"/>
          </a:xfr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j-cs"/>
              </a:rPr>
              <a:t>主讲人：</a:t>
            </a:r>
            <a:r>
              <a:rPr lang="zh-CN" altLang="en-US" sz="3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j-cs"/>
              </a:rPr>
              <a:t>王兆滨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gray">
          <a:xfrm>
            <a:off x="107504" y="2204864"/>
            <a:ext cx="9036496" cy="175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8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智能小车的设计方法及实现</a:t>
            </a:r>
            <a:endParaRPr lang="zh-CN" altLang="en-US" sz="4800" kern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2842" y="348129"/>
            <a:ext cx="854963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兰州大学第三十二届信息科技活动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Robomaster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机甲大师校内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赛培训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9752" y="609329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兰州大学电路与系统研究所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7412" name="Picture 4" descr="https://timgsa.baidu.com/timg?image&amp;quality=80&amp;size=b9999_10000&amp;sec=1540670753067&amp;di=44136b1d9e522b7c56d21f2bf64fa1bf&amp;imgtype=0&amp;src=http%3A%2F%2Fimgsrc.baidu.com%2Fforum%2Fw%3D580%2Fsign%3D3e1cd6534236acaf59e096f44cd88d03%2F049106950a7b02088e07aa8b6bd9f2d3562cc8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136" y="5109989"/>
            <a:ext cx="2330681" cy="17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timgsa.baidu.com/timg?image&amp;quality=80&amp;size=b9999_10000&amp;sec=1540670753058&amp;di=262a3d2b59ba6879553eeef105eecf76&amp;imgtype=0&amp;src=http%3A%2F%2Fstatic.elecfans.com%2Fupfile%2F54%2Ff6%2F3b3c60b3df753245733129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8" y="5109989"/>
            <a:ext cx="2330681" cy="17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智能小车的基本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组成部分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智能小车一般由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底盘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主控板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传感器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6146" name="Picture 2" descr="https://timgsa.baidu.com/timg?image&amp;quality=80&amp;size=b9999_10000&amp;sec=1540671003843&amp;di=7d181cf86a4f8ef490dba3ddac75b39e&amp;imgtype=0&amp;src=http%3A%2F%2Fgouwu.haodianxin.cn%2Fg.php%2Ftfscom%2Fi1%2F613278021%2FTB26zEQibFkpuFjy1XcXXclapXa_%2521%25216132780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63" y="3305447"/>
            <a:ext cx="4653137" cy="307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2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17281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智能小车的基本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组成部分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底盘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底盘常见有两轮、三轮、四轮、两轮自平衡等类型。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124" name="Picture 4" descr="http://dingyue.nosdn.127.net/9pfVuAkYsIB=CsIzq5bFf1UcXUlOU5GQ6cTU4DpaYKYi91529264352562.jpeg?imageView&amp;thumbnail=750x0&amp;quality=85&amp;type=jpg&amp;interlace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16" y="3537942"/>
            <a:ext cx="2669679" cy="161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dingyue.nosdn.127.net/RcLMj5vq53wWAFTVAwxBgBZDajqOBn61DhCuxVwG6qL7F1529264353826compressflag.jpeg?imageView&amp;thumbnail=750x0&amp;quality=85&amp;type=jpg&amp;interlace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31" y="3117614"/>
            <a:ext cx="2895469" cy="269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img.alicdn.com/imgextra/i3/1639117447/TB2N.SHedAmyKJjSZFKXXXCQXXa_!!163911744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4" t="43899" r="8772" b="9857"/>
          <a:stretch/>
        </p:blipFill>
        <p:spPr bwMode="auto">
          <a:xfrm>
            <a:off x="432250" y="3516924"/>
            <a:ext cx="2339550" cy="16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7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21971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智能小车的基本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组成部分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因为低压直流电动机转速较高，力矩较低，所以要通过减速机构进行减速，提高力矩，减少驱动电流。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3314" name="Picture 2" descr="http://dingyue.nosdn.127.net/Njz4k1Nwy1VByvf2wrRKs=i=Z=6g5uhuskfpnLijpiSPd1529264355148.jpeg?imageView&amp;thumbnail=750x0&amp;quality=85&amp;type=jpg&amp;interlace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466616"/>
            <a:ext cx="28575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1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dingyue.nosdn.127.net/TFEOxP9RmXJAaA33IwPFBLcAUgKgn5AFz7bAtkblNsOT31529264356902.jpeg?imageView&amp;thumbnail=750x0&amp;quality=85&amp;type=jpg&amp;interlace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03" y="3586202"/>
            <a:ext cx="2781300" cy="258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2808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智能小车的基本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组成部分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电机驱动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因为电机的驱动电流很大，一般在小车上能达到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500mA-1.5A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，而控制器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输出最多不过几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，所以必须采用驱动器。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7200" y="3867944"/>
            <a:ext cx="59870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一般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桥来实现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，智能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小车最常用的就是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L298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系列的驱动芯片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。具有双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桥，可以驱动一个四线的步进电机或两个直流电机。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dingyue.nosdn.127.net/1M2vd2jUFJIjNEQtap6DOYHb1GMqUJURyslgvKkO29Dd61529264358141compressflag.jpeg?imageView&amp;thumbnail=750x0&amp;quality=85&amp;type=jpg&amp;interlace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79458"/>
            <a:ext cx="3335288" cy="24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2808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智能小车的基本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组成部分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en-US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主控板是整个小车的核心控制器，相当于小车的大脑。主控板一般由单片机和外围电路组成，可以是一个最小系统板，也可以是完整的开发板。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7200" y="3867944"/>
            <a:ext cx="5987008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51, MSP432/430, stm32, Arduino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364" name="Picture 4" descr="https://timgsa.baidu.com/timg?image&amp;quality=80&amp;size=b9999_10000&amp;sec=1541265886&amp;di=68132621ff01ebbf2dfb93f9e972320c&amp;imgtype=jpg&amp;er=1&amp;src=http%3A%2F%2Fwww.62a.net%2Ftbimg%2Fimg02%2Fbao%2Fuploaded%2Fi4%2F61000588%2FTB2QvtGlXXXXXXiXXXXXXXXXXXX_%21%2161000588.jpg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81616"/>
            <a:ext cx="2095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3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2808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智能小车的基本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组成部分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en-US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最常见的传感器就是超声波传感器和红外对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管，霍尔传感器等。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6386" name="Picture 2" descr="http://dingyue.nosdn.127.net/FIqeXLadPmlN4ogLzqiZBmp8Jg5d6jT6xaZ5plbcT6Z1y153634531944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61048"/>
            <a:ext cx="2400201" cy="218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dingyue.nosdn.127.net/7o4HYRd0QiY3w9ov1ynJscBzTmoxaUJeU66jT1IK7v9cZ153634532032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09" y="3861048"/>
            <a:ext cx="33337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9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二</a:t>
            </a:r>
            <a:r>
              <a:rPr lang="zh-CN" altLang="en-US" sz="4000" dirty="0"/>
              <a:t>、</a:t>
            </a:r>
            <a:r>
              <a:rPr lang="zh-CN" altLang="en-US" sz="4000" dirty="0" smtClean="0"/>
              <a:t>设计方案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3457972" y="2924944"/>
            <a:ext cx="230425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核心控制器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MCU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37759" y="2276872"/>
            <a:ext cx="180248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电机驱动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37759" y="3645024"/>
            <a:ext cx="180248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循迹模块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637759" y="4977172"/>
            <a:ext cx="180248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测速模块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54993" y="2276872"/>
            <a:ext cx="180248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遥控模块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54993" y="3655279"/>
            <a:ext cx="180248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显示模块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41674" y="4977172"/>
            <a:ext cx="180248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电源模块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5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二</a:t>
            </a:r>
            <a:r>
              <a:rPr lang="zh-CN" altLang="en-US" sz="4000" dirty="0"/>
              <a:t>、</a:t>
            </a:r>
            <a:r>
              <a:rPr lang="zh-CN" altLang="en-US" sz="4000" dirty="0" smtClean="0"/>
              <a:t>设计方案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实现方法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DIY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买套件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218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二</a:t>
            </a:r>
            <a:r>
              <a:rPr lang="zh-CN" altLang="en-US" sz="4000" dirty="0"/>
              <a:t>、</a:t>
            </a:r>
            <a:r>
              <a:rPr lang="zh-CN" altLang="en-US" sz="4000" dirty="0" smtClean="0"/>
              <a:t>设计方案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实现方法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DIY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买套件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0242" name="Picture 2" descr="https://img.alicdn.com/imgextra/i1/2382037457/TB22AYndHsrBKNjSZFpXXcXhFXa_!!23820374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28508"/>
            <a:ext cx="4248472" cy="538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7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三</a:t>
            </a:r>
            <a:r>
              <a:rPr lang="zh-CN" altLang="en-US" sz="4000" dirty="0"/>
              <a:t>、</a:t>
            </a:r>
            <a:r>
              <a:rPr lang="en-US" altLang="zh-CN" sz="4000" dirty="0"/>
              <a:t>Arduino</a:t>
            </a:r>
            <a:r>
              <a:rPr lang="zh-CN" altLang="en-US" sz="4000" dirty="0" smtClean="0"/>
              <a:t>介绍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098" name="Picture 2" descr="https://img.alicdn.com/imgextra/i1/33841454/TB2pMYXpeuSBuNjSsplXXbe8pXa_!!338414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30" y="1256271"/>
            <a:ext cx="71437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0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主 要 内 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1988840"/>
            <a:ext cx="5184576" cy="39604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一、智能小车概述</a:t>
            </a:r>
            <a:endParaRPr lang="en-US" altLang="zh-CN" sz="3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二、设计方案</a:t>
            </a:r>
            <a:endParaRPr lang="en-US" altLang="zh-CN" sz="3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zh-CN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sz="3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71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三、</a:t>
            </a:r>
            <a:r>
              <a:rPr lang="en-US" altLang="zh-CN" sz="4000" dirty="0"/>
              <a:t>Arduino</a:t>
            </a:r>
            <a:r>
              <a:rPr lang="zh-CN" altLang="en-US" sz="4000" dirty="0"/>
              <a:t>介绍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122" name="Picture 2" descr="https://img.alicdn.com/imgextra/i3/33841454/TB2AKYypf9TBuNjy1zbXXXpepXa_!!338414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43" y="832644"/>
            <a:ext cx="6223964" cy="588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三、</a:t>
            </a:r>
            <a:r>
              <a:rPr lang="en-US" altLang="zh-CN" sz="4000" dirty="0"/>
              <a:t>Arduino</a:t>
            </a:r>
            <a:r>
              <a:rPr lang="zh-CN" altLang="en-US" sz="4000" dirty="0"/>
              <a:t>介绍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122" name="Picture 2" descr="https://img.alicdn.com/imgextra/i3/33841454/TB2AKYypf9TBuNjy1zbXXXpepXa_!!338414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33"/>
          <a:stretch/>
        </p:blipFill>
        <p:spPr bwMode="auto">
          <a:xfrm>
            <a:off x="228600" y="1139948"/>
            <a:ext cx="6223964" cy="35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mg.alicdn.com/imgextra/i2/33841454/O1CN011MbyLfcJqyzb6E7_!!338414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9" t="865" r="1639" b="41707"/>
          <a:stretch/>
        </p:blipFill>
        <p:spPr bwMode="auto">
          <a:xfrm>
            <a:off x="1748730" y="4076542"/>
            <a:ext cx="7143750" cy="227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三、</a:t>
            </a:r>
            <a:r>
              <a:rPr lang="en-US" altLang="zh-CN" sz="4000" dirty="0"/>
              <a:t>Arduino</a:t>
            </a:r>
            <a:r>
              <a:rPr lang="zh-CN" altLang="en-US" sz="4000" dirty="0"/>
              <a:t>介绍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7170" name="Picture 2" descr="https://img.alicdn.com/imgextra/i4/33841454/TB2HbnXpf9TBuNjy0FcXXbeiFXa_!!338414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514648"/>
            <a:ext cx="7143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三、</a:t>
            </a:r>
            <a:r>
              <a:rPr lang="en-US" altLang="zh-CN" sz="4000" dirty="0"/>
              <a:t>Arduino</a:t>
            </a:r>
            <a:r>
              <a:rPr lang="zh-CN" altLang="en-US" sz="4000" dirty="0"/>
              <a:t>介绍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实现方法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8194" name="Picture 2" descr="https://img.alicdn.com/imgextra/i1/33841454/TB2BIckpamWBuNjy1XaXXXCbXXa_!!338414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839086"/>
            <a:ext cx="7143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二</a:t>
            </a:r>
            <a:r>
              <a:rPr lang="zh-CN" altLang="en-US" sz="4000" dirty="0"/>
              <a:t>、</a:t>
            </a:r>
            <a:r>
              <a:rPr lang="zh-CN" altLang="en-US" sz="4000" dirty="0" smtClean="0"/>
              <a:t>设计方案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实现方法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9218" name="Picture 2" descr="https://img.alicdn.com/imgextra/i3/33841454/TB25u2ypf9TBuNjy1zbXXXpepXa_!!338414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714375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二</a:t>
            </a:r>
            <a:r>
              <a:rPr lang="zh-CN" altLang="en-US" sz="4000" dirty="0"/>
              <a:t>、</a:t>
            </a:r>
            <a:r>
              <a:rPr lang="zh-CN" altLang="en-US" sz="4000" dirty="0" smtClean="0"/>
              <a:t>设计方案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实现方法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35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结 束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3876" y="2924944"/>
            <a:ext cx="4032448" cy="12241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6000" dirty="0" smtClean="0">
                <a:latin typeface="华文新魏" pitchFamily="2" charset="-122"/>
                <a:ea typeface="华文新魏" pitchFamily="2" charset="-122"/>
              </a:rPr>
              <a:t>谢谢聆听！</a:t>
            </a:r>
            <a:endParaRPr lang="zh-CN" altLang="en-US" sz="60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2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什么是智能小车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098" name="Picture 2" descr="http://dingyue.nosdn.127.net/I3tMe11N6LXdUU5wXOni3deMWQ8xz4zUFJWF6Ufv7888A1529264350094.jpeg?imageView&amp;thumbnail=750x0&amp;quality=85&amp;type=jpg&amp;interlace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6096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要做智能小车？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098" name="Picture 2" descr="http://dingyue.nosdn.127.net/I3tMe11N6LXdUU5wXOni3deMWQ8xz4zUFJWF6Ufv7888A1529264350094.jpeg?imageView&amp;thumbnail=750x0&amp;quality=85&amp;type=jpg&amp;interlace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52936"/>
            <a:ext cx="6096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34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有哪些类型的智能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小车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循迹类、避障类、遥控类、搜索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1266" name="Picture 2" descr="https://timgsa.baidu.com/timg?image&amp;quality=80&amp;size=b9999_10000&amp;sec=1540670910206&amp;di=3c82d227586610dba407cf0485e4b9a2&amp;imgtype=0&amp;src=http%3A%2F%2Fimg2.zjolcdn.com%2Fpic%2F0%2F18%2F00%2F70%2F18007015_9462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9" y="4365104"/>
            <a:ext cx="3384376" cy="18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53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循迹类智能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小车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以寻黑线居多，就是小车通过红外传感器检测地面上的黑线，沿着黑线行进，是非常典型的反馈控制系统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除此之外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，还有寻金属线、寻磁之类。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0242" name="Picture 2" descr="https://ss1.bdstatic.com/70cFuXSh_Q1YnxGkpoWK1HF6hhy/it/u=1069054588,1287853681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11" y="4195762"/>
            <a:ext cx="35718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14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避障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类智能小车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红外避障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超声波避障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，通过传感器检测障碍物，并自动转向规避，由此可以衍生出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走迷宫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9220" name="Picture 4" descr="https://ss2.bdstatic.com/70cFvnSh_Q1YnxGkpoWK1HF6hhy/it/u=671097111,1205386457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64" y="3721100"/>
            <a:ext cx="5057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timgsa.baidu.com/timg?image&amp;quality=80&amp;size=b9999_10000&amp;sec=1540671507792&amp;di=ef1e40e4b974709d85c6ed5de5a1b9e5&amp;imgtype=0&amp;src=http%3A%2F%2Fimg13.360buyimg.com%2Fn1%2Fjfs%2Ft841%2F81%2F122279609%2F398767%2Fc0ce53e6%2F55010e80N296d23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25" y="3588783"/>
            <a:ext cx="2975009" cy="29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遥控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类智能小车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这类比较简单，即通过终端进行遥控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现在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很多遥控类的小车会搭载无线数传和图传功能，传送视频图像。是具有实际功能的智能小车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8196" name="Picture 4" descr="https://timgsa.baidu.com/timg?image&amp;quality=80&amp;size=b9999_10000&amp;sec=1540671570645&amp;di=ffb897f306fafe51e813b7a006c7ff26&amp;imgtype=0&amp;src=http%3A%2F%2Fimg.alicdn.com%2Fimgextra%2Fi1%2F116050204%2FTB2REQ2hTdYBeNkSmLyXXXfnVXa_%2521%25211160502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1" r="462" b="10780"/>
          <a:stretch/>
        </p:blipFill>
        <p:spPr bwMode="auto">
          <a:xfrm>
            <a:off x="5657383" y="4221088"/>
            <a:ext cx="3486617" cy="244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496"/>
            <a:ext cx="8305800" cy="742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一、智能小车概述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搜索类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智能小车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这类主要有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迷宫搜索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和诸如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灭火机器人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扫地机器人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之类的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功能机器人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一定的计算能力，能通过对环境的计算，得到最优路径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7170" name="Picture 2" descr="https://timgsa.baidu.com/timg?image&amp;quality=80&amp;size=b9999_10000&amp;sec=1540671640874&amp;di=9db4feb97e489558ebfcad0c84ca6cb8&amp;imgtype=0&amp;src=http%3A%2F%2Fimg.jdzj.com%2FUserDocument%2F2017c%2Fa31211749%2FPicture%2F201712893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7111"/>
            <a:ext cx="3124200" cy="262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timgsa.baidu.com/timg?image&amp;quality=80&amp;size=b9999_10000&amp;sec=1540671640874&amp;di=6f1988e3eeee1e15b5357a2078491254&amp;imgtype=0&amp;src=http%3A%2F%2Fwww.zbslk.cn%2Fuploadfile%2Fimage%2F201606071742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37" y="4265069"/>
            <a:ext cx="3799364" cy="25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漂亮的蓝天绿树PPT模板">
  <a:themeElements>
    <a:clrScheme name="Default Design 1">
      <a:dk1>
        <a:srgbClr val="14179C"/>
      </a:dk1>
      <a:lt1>
        <a:srgbClr val="FFFFFF"/>
      </a:lt1>
      <a:dk2>
        <a:srgbClr val="0774C5"/>
      </a:dk2>
      <a:lt2>
        <a:srgbClr val="B2B2B2"/>
      </a:lt2>
      <a:accent1>
        <a:srgbClr val="1CAE49"/>
      </a:accent1>
      <a:accent2>
        <a:srgbClr val="E57B1B"/>
      </a:accent2>
      <a:accent3>
        <a:srgbClr val="FFFFFF"/>
      </a:accent3>
      <a:accent4>
        <a:srgbClr val="0F1285"/>
      </a:accent4>
      <a:accent5>
        <a:srgbClr val="ABD3B1"/>
      </a:accent5>
      <a:accent6>
        <a:srgbClr val="CF6F17"/>
      </a:accent6>
      <a:hlink>
        <a:srgbClr val="3366FF"/>
      </a:hlink>
      <a:folHlink>
        <a:srgbClr val="9AC763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14179C"/>
        </a:dk1>
        <a:lt1>
          <a:srgbClr val="FFFFFF"/>
        </a:lt1>
        <a:dk2>
          <a:srgbClr val="0774C5"/>
        </a:dk2>
        <a:lt2>
          <a:srgbClr val="B2B2B2"/>
        </a:lt2>
        <a:accent1>
          <a:srgbClr val="1CAE49"/>
        </a:accent1>
        <a:accent2>
          <a:srgbClr val="E57B1B"/>
        </a:accent2>
        <a:accent3>
          <a:srgbClr val="FFFFFF"/>
        </a:accent3>
        <a:accent4>
          <a:srgbClr val="0F1285"/>
        </a:accent4>
        <a:accent5>
          <a:srgbClr val="ABD3B1"/>
        </a:accent5>
        <a:accent6>
          <a:srgbClr val="CF6F17"/>
        </a:accent6>
        <a:hlink>
          <a:srgbClr val="3366FF"/>
        </a:hlink>
        <a:folHlink>
          <a:srgbClr val="9AC7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8087E"/>
        </a:dk1>
        <a:lt1>
          <a:srgbClr val="FFFFFF"/>
        </a:lt1>
        <a:dk2>
          <a:srgbClr val="5965DB"/>
        </a:dk2>
        <a:lt2>
          <a:srgbClr val="B2B2B2"/>
        </a:lt2>
        <a:accent1>
          <a:srgbClr val="45A0F3"/>
        </a:accent1>
        <a:accent2>
          <a:srgbClr val="32BA9D"/>
        </a:accent2>
        <a:accent3>
          <a:srgbClr val="FFFFFF"/>
        </a:accent3>
        <a:accent4>
          <a:srgbClr val="06066B"/>
        </a:accent4>
        <a:accent5>
          <a:srgbClr val="B0CDF8"/>
        </a:accent5>
        <a:accent6>
          <a:srgbClr val="2CA88E"/>
        </a:accent6>
        <a:hlink>
          <a:srgbClr val="4438DE"/>
        </a:hlink>
        <a:folHlink>
          <a:srgbClr val="55B02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7E"/>
        </a:dk1>
        <a:lt1>
          <a:srgbClr val="FFFFFF"/>
        </a:lt1>
        <a:dk2>
          <a:srgbClr val="5965DB"/>
        </a:dk2>
        <a:lt2>
          <a:srgbClr val="B2B2B2"/>
        </a:lt2>
        <a:accent1>
          <a:srgbClr val="9970EA"/>
        </a:accent1>
        <a:accent2>
          <a:srgbClr val="32BA9D"/>
        </a:accent2>
        <a:accent3>
          <a:srgbClr val="FFFFFF"/>
        </a:accent3>
        <a:accent4>
          <a:srgbClr val="06066B"/>
        </a:accent4>
        <a:accent5>
          <a:srgbClr val="CABBF3"/>
        </a:accent5>
        <a:accent6>
          <a:srgbClr val="2CA88E"/>
        </a:accent6>
        <a:hlink>
          <a:srgbClr val="4438DE"/>
        </a:hlink>
        <a:folHlink>
          <a:srgbClr val="94AC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漂亮的蓝天绿树PPT模板</Template>
  <TotalTime>3832</TotalTime>
  <Words>606</Words>
  <Application>Microsoft Office PowerPoint</Application>
  <PresentationFormat>全屏显示(4:3)</PresentationFormat>
  <Paragraphs>80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黑体</vt:lpstr>
      <vt:lpstr>华文行楷</vt:lpstr>
      <vt:lpstr>华文新魏</vt:lpstr>
      <vt:lpstr>楷体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漂亮的蓝天绿树PPT模板</vt:lpstr>
      <vt:lpstr>Image</vt:lpstr>
      <vt:lpstr>PowerPoint 演示文稿</vt:lpstr>
      <vt:lpstr>主 要 内 容</vt:lpstr>
      <vt:lpstr>一、智能小车概述</vt:lpstr>
      <vt:lpstr>一、智能小车概述</vt:lpstr>
      <vt:lpstr>一、智能小车概述</vt:lpstr>
      <vt:lpstr>一、智能小车概述</vt:lpstr>
      <vt:lpstr>一、智能小车概述</vt:lpstr>
      <vt:lpstr>一、智能小车概述</vt:lpstr>
      <vt:lpstr>一、智能小车概述</vt:lpstr>
      <vt:lpstr>一、智能小车概述</vt:lpstr>
      <vt:lpstr>一、智能小车概述</vt:lpstr>
      <vt:lpstr>一、智能小车概述</vt:lpstr>
      <vt:lpstr>一、智能小车概述</vt:lpstr>
      <vt:lpstr>一、智能小车概述</vt:lpstr>
      <vt:lpstr>一、智能小车概述</vt:lpstr>
      <vt:lpstr>二、设计方案</vt:lpstr>
      <vt:lpstr>二、设计方案</vt:lpstr>
      <vt:lpstr>二、设计方案</vt:lpstr>
      <vt:lpstr>三、Arduino介绍</vt:lpstr>
      <vt:lpstr>三、Arduino介绍</vt:lpstr>
      <vt:lpstr>三、Arduino介绍</vt:lpstr>
      <vt:lpstr>三、Arduino介绍</vt:lpstr>
      <vt:lpstr>三、Arduino介绍</vt:lpstr>
      <vt:lpstr>二、设计方案</vt:lpstr>
      <vt:lpstr>二、设计方案</vt:lpstr>
      <vt:lpstr>结 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lzu-wzb</dc:creator>
  <cp:lastModifiedBy>lzuhome</cp:lastModifiedBy>
  <cp:revision>539</cp:revision>
  <dcterms:created xsi:type="dcterms:W3CDTF">2012-02-29T08:47:36Z</dcterms:created>
  <dcterms:modified xsi:type="dcterms:W3CDTF">2018-10-28T01:59:59Z</dcterms:modified>
</cp:coreProperties>
</file>