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21" r:id="rId3"/>
    <p:sldId id="314" r:id="rId4"/>
    <p:sldId id="317" r:id="rId5"/>
    <p:sldId id="316" r:id="rId6"/>
    <p:sldId id="315" r:id="rId7"/>
    <p:sldId id="320" r:id="rId8"/>
    <p:sldId id="319" r:id="rId9"/>
    <p:sldId id="322" r:id="rId10"/>
    <p:sldId id="29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D25135-CB28-1849-9269-1216B4D8A1F1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68ADC8-EA2F-0647-8EE2-E24F26BB83C7}">
      <dgm:prSet phldrT="[Text]" custT="1"/>
      <dgm:spPr/>
      <dgm:t>
        <a:bodyPr/>
        <a:lstStyle/>
        <a:p>
          <a:r>
            <a:rPr lang="en-US" sz="1600" dirty="0" smtClean="0">
              <a:solidFill>
                <a:srgbClr val="000000"/>
              </a:solidFill>
            </a:rPr>
            <a:t>Data Set Selection &amp; Hypothesis</a:t>
          </a:r>
          <a:endParaRPr lang="en-US" sz="1600" dirty="0">
            <a:solidFill>
              <a:srgbClr val="000000"/>
            </a:solidFill>
          </a:endParaRPr>
        </a:p>
      </dgm:t>
    </dgm:pt>
    <dgm:pt modelId="{4A311E1B-81E5-5445-873A-9C7203506F86}" type="parTrans" cxnId="{EEDAC06A-F408-5345-8192-E51ED684A549}">
      <dgm:prSet/>
      <dgm:spPr/>
      <dgm:t>
        <a:bodyPr/>
        <a:lstStyle/>
        <a:p>
          <a:endParaRPr lang="en-US" sz="2000">
            <a:solidFill>
              <a:srgbClr val="000000"/>
            </a:solidFill>
          </a:endParaRPr>
        </a:p>
      </dgm:t>
    </dgm:pt>
    <dgm:pt modelId="{C3E703E3-E794-1043-996E-6C33026BADB0}" type="sibTrans" cxnId="{EEDAC06A-F408-5345-8192-E51ED684A549}">
      <dgm:prSet custT="1"/>
      <dgm:spPr/>
      <dgm:t>
        <a:bodyPr/>
        <a:lstStyle/>
        <a:p>
          <a:endParaRPr lang="en-US" sz="1200">
            <a:solidFill>
              <a:srgbClr val="000000"/>
            </a:solidFill>
          </a:endParaRPr>
        </a:p>
      </dgm:t>
    </dgm:pt>
    <dgm:pt modelId="{9D7F6053-9927-0B47-A25B-EB2F09926C55}">
      <dgm:prSet phldrT="[Text]" custT="1"/>
      <dgm:spPr/>
      <dgm:t>
        <a:bodyPr/>
        <a:lstStyle/>
        <a:p>
          <a:r>
            <a:rPr lang="en-US" sz="1600" dirty="0" smtClean="0">
              <a:solidFill>
                <a:srgbClr val="000000"/>
              </a:solidFill>
            </a:rPr>
            <a:t>Data Pre-Processing</a:t>
          </a:r>
          <a:endParaRPr lang="en-US" sz="1600" dirty="0">
            <a:solidFill>
              <a:srgbClr val="000000"/>
            </a:solidFill>
          </a:endParaRPr>
        </a:p>
      </dgm:t>
    </dgm:pt>
    <dgm:pt modelId="{58A448C0-2F9C-2E42-9ED6-DFDE8EE28C14}" type="parTrans" cxnId="{66391902-841A-444D-851F-CDF3320997C3}">
      <dgm:prSet/>
      <dgm:spPr/>
      <dgm:t>
        <a:bodyPr/>
        <a:lstStyle/>
        <a:p>
          <a:endParaRPr lang="en-US" sz="2000">
            <a:solidFill>
              <a:srgbClr val="000000"/>
            </a:solidFill>
          </a:endParaRPr>
        </a:p>
      </dgm:t>
    </dgm:pt>
    <dgm:pt modelId="{DF310480-0DBE-3243-ABB9-E9826318DD77}" type="sibTrans" cxnId="{66391902-841A-444D-851F-CDF3320997C3}">
      <dgm:prSet custT="1"/>
      <dgm:spPr/>
      <dgm:t>
        <a:bodyPr/>
        <a:lstStyle/>
        <a:p>
          <a:endParaRPr lang="en-US" sz="1200">
            <a:solidFill>
              <a:srgbClr val="000000"/>
            </a:solidFill>
          </a:endParaRPr>
        </a:p>
      </dgm:t>
    </dgm:pt>
    <dgm:pt modelId="{924DDE3C-B132-E241-A72C-5EEF2B8A6349}">
      <dgm:prSet phldrT="[Text]" custT="1"/>
      <dgm:spPr/>
      <dgm:t>
        <a:bodyPr/>
        <a:lstStyle/>
        <a:p>
          <a:r>
            <a:rPr lang="en-US" sz="1600" dirty="0" smtClean="0">
              <a:solidFill>
                <a:srgbClr val="000000"/>
              </a:solidFill>
            </a:rPr>
            <a:t>Model Development</a:t>
          </a:r>
          <a:endParaRPr lang="en-US" sz="1600" dirty="0">
            <a:solidFill>
              <a:srgbClr val="000000"/>
            </a:solidFill>
          </a:endParaRPr>
        </a:p>
      </dgm:t>
    </dgm:pt>
    <dgm:pt modelId="{5826B72E-C2F6-A848-97A7-F82FAE1F639C}" type="parTrans" cxnId="{C7AD3719-0531-DB4C-BE8A-396B068C851A}">
      <dgm:prSet/>
      <dgm:spPr/>
      <dgm:t>
        <a:bodyPr/>
        <a:lstStyle/>
        <a:p>
          <a:endParaRPr lang="en-US" sz="2000">
            <a:solidFill>
              <a:srgbClr val="000000"/>
            </a:solidFill>
          </a:endParaRPr>
        </a:p>
      </dgm:t>
    </dgm:pt>
    <dgm:pt modelId="{320C9345-701F-2F46-8315-3D62E5B7BBE8}" type="sibTrans" cxnId="{C7AD3719-0531-DB4C-BE8A-396B068C851A}">
      <dgm:prSet custT="1"/>
      <dgm:spPr/>
      <dgm:t>
        <a:bodyPr/>
        <a:lstStyle/>
        <a:p>
          <a:endParaRPr lang="en-US" sz="1200">
            <a:solidFill>
              <a:srgbClr val="000000"/>
            </a:solidFill>
          </a:endParaRPr>
        </a:p>
      </dgm:t>
    </dgm:pt>
    <dgm:pt modelId="{56EAA42D-124D-0041-BD01-991F51B04929}">
      <dgm:prSet phldrT="[Text]" custT="1"/>
      <dgm:spPr/>
      <dgm:t>
        <a:bodyPr/>
        <a:lstStyle/>
        <a:p>
          <a:r>
            <a:rPr lang="en-US" sz="1600" dirty="0" smtClean="0">
              <a:solidFill>
                <a:srgbClr val="000000"/>
              </a:solidFill>
            </a:rPr>
            <a:t>Visualization</a:t>
          </a:r>
          <a:endParaRPr lang="en-US" sz="1600" dirty="0">
            <a:solidFill>
              <a:srgbClr val="000000"/>
            </a:solidFill>
          </a:endParaRPr>
        </a:p>
      </dgm:t>
    </dgm:pt>
    <dgm:pt modelId="{A386EB8D-20E5-1644-A95B-E3CE0D49C557}" type="parTrans" cxnId="{A598E64A-1C0A-CB4E-A71B-CAE96C51A969}">
      <dgm:prSet/>
      <dgm:spPr/>
      <dgm:t>
        <a:bodyPr/>
        <a:lstStyle/>
        <a:p>
          <a:endParaRPr lang="en-US" sz="2000">
            <a:solidFill>
              <a:srgbClr val="000000"/>
            </a:solidFill>
          </a:endParaRPr>
        </a:p>
      </dgm:t>
    </dgm:pt>
    <dgm:pt modelId="{40F2363B-AC6E-8445-B70A-163F4889AA7D}" type="sibTrans" cxnId="{A598E64A-1C0A-CB4E-A71B-CAE96C51A969}">
      <dgm:prSet custT="1"/>
      <dgm:spPr/>
      <dgm:t>
        <a:bodyPr/>
        <a:lstStyle/>
        <a:p>
          <a:endParaRPr lang="en-US" sz="1200">
            <a:solidFill>
              <a:srgbClr val="000000"/>
            </a:solidFill>
          </a:endParaRPr>
        </a:p>
      </dgm:t>
    </dgm:pt>
    <dgm:pt modelId="{510958AB-7145-FE43-AF02-7BE7CE6FC7B7}">
      <dgm:prSet phldrT="[Text]" custT="1"/>
      <dgm:spPr/>
      <dgm:t>
        <a:bodyPr/>
        <a:lstStyle/>
        <a:p>
          <a:r>
            <a:rPr lang="en-US" sz="1600" dirty="0" smtClean="0">
              <a:solidFill>
                <a:srgbClr val="000000"/>
              </a:solidFill>
            </a:rPr>
            <a:t>Results &amp; Conclusions</a:t>
          </a:r>
        </a:p>
      </dgm:t>
    </dgm:pt>
    <dgm:pt modelId="{B81DC296-F15D-254D-8791-F1F282027EAD}" type="parTrans" cxnId="{8876B0B3-44CC-7A44-AFDF-4F3BEFA60EC1}">
      <dgm:prSet/>
      <dgm:spPr/>
      <dgm:t>
        <a:bodyPr/>
        <a:lstStyle/>
        <a:p>
          <a:endParaRPr lang="en-US" sz="2000">
            <a:solidFill>
              <a:srgbClr val="000000"/>
            </a:solidFill>
          </a:endParaRPr>
        </a:p>
      </dgm:t>
    </dgm:pt>
    <dgm:pt modelId="{989F3B02-9C02-D64B-9047-F88EE534853F}" type="sibTrans" cxnId="{8876B0B3-44CC-7A44-AFDF-4F3BEFA60EC1}">
      <dgm:prSet custT="1"/>
      <dgm:spPr/>
      <dgm:t>
        <a:bodyPr/>
        <a:lstStyle/>
        <a:p>
          <a:endParaRPr lang="en-US" sz="1200">
            <a:solidFill>
              <a:srgbClr val="000000"/>
            </a:solidFill>
          </a:endParaRPr>
        </a:p>
      </dgm:t>
    </dgm:pt>
    <dgm:pt modelId="{7F81C11C-1572-854B-8FF3-4DA83F74C858}" type="pres">
      <dgm:prSet presAssocID="{0FD25135-CB28-1849-9269-1216B4D8A1F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D69F1C-AA07-CC48-96FE-5F85EB0491B8}" type="pres">
      <dgm:prSet presAssocID="{C468ADC8-EA2F-0647-8EE2-E24F26BB83C7}" presName="node" presStyleLbl="node1" presStyleIdx="0" presStyleCnt="5" custScaleX="116438" custScaleY="1104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A3D9BF-CFE2-0D4A-8D53-DDEF0E36C082}" type="pres">
      <dgm:prSet presAssocID="{C3E703E3-E794-1043-996E-6C33026BADB0}" presName="sibTrans" presStyleLbl="sibTrans2D1" presStyleIdx="0" presStyleCnt="5"/>
      <dgm:spPr/>
      <dgm:t>
        <a:bodyPr/>
        <a:lstStyle/>
        <a:p>
          <a:endParaRPr lang="en-US"/>
        </a:p>
      </dgm:t>
    </dgm:pt>
    <dgm:pt modelId="{BD2B8FA8-5C95-2646-87F6-7CC32980BC82}" type="pres">
      <dgm:prSet presAssocID="{C3E703E3-E794-1043-996E-6C33026BADB0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AE82E903-56D3-1F4A-BF04-B132C42574E5}" type="pres">
      <dgm:prSet presAssocID="{9D7F6053-9927-0B47-A25B-EB2F09926C55}" presName="node" presStyleLbl="node1" presStyleIdx="1" presStyleCnt="5" custScaleX="116438" custScaleY="1104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7F6010-7E5A-2241-A8C9-EA3A27E8E0FF}" type="pres">
      <dgm:prSet presAssocID="{DF310480-0DBE-3243-ABB9-E9826318DD77}" presName="sibTrans" presStyleLbl="sibTrans2D1" presStyleIdx="1" presStyleCnt="5"/>
      <dgm:spPr/>
      <dgm:t>
        <a:bodyPr/>
        <a:lstStyle/>
        <a:p>
          <a:endParaRPr lang="en-US"/>
        </a:p>
      </dgm:t>
    </dgm:pt>
    <dgm:pt modelId="{DEC751A1-E4E9-AD42-8485-8787FDD3E6B5}" type="pres">
      <dgm:prSet presAssocID="{DF310480-0DBE-3243-ABB9-E9826318DD77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1287180A-92DE-744D-B66B-4E4ECB98CAF5}" type="pres">
      <dgm:prSet presAssocID="{924DDE3C-B132-E241-A72C-5EEF2B8A6349}" presName="node" presStyleLbl="node1" presStyleIdx="2" presStyleCnt="5" custScaleX="116438" custScaleY="1104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31A491-5CEC-FB4D-9B01-8A979D6FC3BE}" type="pres">
      <dgm:prSet presAssocID="{320C9345-701F-2F46-8315-3D62E5B7BBE8}" presName="sibTrans" presStyleLbl="sibTrans2D1" presStyleIdx="2" presStyleCnt="5"/>
      <dgm:spPr/>
      <dgm:t>
        <a:bodyPr/>
        <a:lstStyle/>
        <a:p>
          <a:endParaRPr lang="en-US"/>
        </a:p>
      </dgm:t>
    </dgm:pt>
    <dgm:pt modelId="{11A78038-A7AC-E34A-95BA-9732DF5F806F}" type="pres">
      <dgm:prSet presAssocID="{320C9345-701F-2F46-8315-3D62E5B7BBE8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69659AE3-5A95-1641-92E4-93BA449C68BB}" type="pres">
      <dgm:prSet presAssocID="{56EAA42D-124D-0041-BD01-991F51B04929}" presName="node" presStyleLbl="node1" presStyleIdx="3" presStyleCnt="5" custScaleX="116438" custScaleY="1104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87B1B3-5420-9F49-B031-3F912D159961}" type="pres">
      <dgm:prSet presAssocID="{40F2363B-AC6E-8445-B70A-163F4889AA7D}" presName="sibTrans" presStyleLbl="sibTrans2D1" presStyleIdx="3" presStyleCnt="5"/>
      <dgm:spPr/>
      <dgm:t>
        <a:bodyPr/>
        <a:lstStyle/>
        <a:p>
          <a:endParaRPr lang="en-US"/>
        </a:p>
      </dgm:t>
    </dgm:pt>
    <dgm:pt modelId="{CA7018A8-D7CA-F848-934A-44B3CB29E1B6}" type="pres">
      <dgm:prSet presAssocID="{40F2363B-AC6E-8445-B70A-163F4889AA7D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D2CA0451-3243-CD45-9B57-FF4EE09FC4BC}" type="pres">
      <dgm:prSet presAssocID="{510958AB-7145-FE43-AF02-7BE7CE6FC7B7}" presName="node" presStyleLbl="node1" presStyleIdx="4" presStyleCnt="5" custScaleX="116438" custScaleY="1104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3FA0B6-4B2B-C74F-BD2C-0A7DC1BCAD70}" type="pres">
      <dgm:prSet presAssocID="{989F3B02-9C02-D64B-9047-F88EE534853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36748C84-9C7D-B84B-9B24-4387A33FC6C6}" type="pres">
      <dgm:prSet presAssocID="{989F3B02-9C02-D64B-9047-F88EE534853F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4EE0984B-939C-B64B-88AF-F9247AB09665}" type="presOf" srcId="{56EAA42D-124D-0041-BD01-991F51B04929}" destId="{69659AE3-5A95-1641-92E4-93BA449C68BB}" srcOrd="0" destOrd="0" presId="urn:microsoft.com/office/officeart/2005/8/layout/cycle2"/>
    <dgm:cxn modelId="{2A5B86C8-05FD-DD47-A8BB-26B973A404BC}" type="presOf" srcId="{510958AB-7145-FE43-AF02-7BE7CE6FC7B7}" destId="{D2CA0451-3243-CD45-9B57-FF4EE09FC4BC}" srcOrd="0" destOrd="0" presId="urn:microsoft.com/office/officeart/2005/8/layout/cycle2"/>
    <dgm:cxn modelId="{C7AD3719-0531-DB4C-BE8A-396B068C851A}" srcId="{0FD25135-CB28-1849-9269-1216B4D8A1F1}" destId="{924DDE3C-B132-E241-A72C-5EEF2B8A6349}" srcOrd="2" destOrd="0" parTransId="{5826B72E-C2F6-A848-97A7-F82FAE1F639C}" sibTransId="{320C9345-701F-2F46-8315-3D62E5B7BBE8}"/>
    <dgm:cxn modelId="{66391902-841A-444D-851F-CDF3320997C3}" srcId="{0FD25135-CB28-1849-9269-1216B4D8A1F1}" destId="{9D7F6053-9927-0B47-A25B-EB2F09926C55}" srcOrd="1" destOrd="0" parTransId="{58A448C0-2F9C-2E42-9ED6-DFDE8EE28C14}" sibTransId="{DF310480-0DBE-3243-ABB9-E9826318DD77}"/>
    <dgm:cxn modelId="{DAB94522-DD83-624D-9599-2147930F2B0A}" type="presOf" srcId="{40F2363B-AC6E-8445-B70A-163F4889AA7D}" destId="{CA7018A8-D7CA-F848-934A-44B3CB29E1B6}" srcOrd="1" destOrd="0" presId="urn:microsoft.com/office/officeart/2005/8/layout/cycle2"/>
    <dgm:cxn modelId="{5C4A5846-1F13-3040-8880-533BFBD3269E}" type="presOf" srcId="{0FD25135-CB28-1849-9269-1216B4D8A1F1}" destId="{7F81C11C-1572-854B-8FF3-4DA83F74C858}" srcOrd="0" destOrd="0" presId="urn:microsoft.com/office/officeart/2005/8/layout/cycle2"/>
    <dgm:cxn modelId="{32601925-43AE-0749-94BD-D6EF1155D669}" type="presOf" srcId="{C3E703E3-E794-1043-996E-6C33026BADB0}" destId="{A6A3D9BF-CFE2-0D4A-8D53-DDEF0E36C082}" srcOrd="0" destOrd="0" presId="urn:microsoft.com/office/officeart/2005/8/layout/cycle2"/>
    <dgm:cxn modelId="{60A822DF-2833-6847-8AF0-7EEDC5D08589}" type="presOf" srcId="{320C9345-701F-2F46-8315-3D62E5B7BBE8}" destId="{5A31A491-5CEC-FB4D-9B01-8A979D6FC3BE}" srcOrd="0" destOrd="0" presId="urn:microsoft.com/office/officeart/2005/8/layout/cycle2"/>
    <dgm:cxn modelId="{9303701D-7EFB-9E4E-948A-EF02B1BD2D37}" type="presOf" srcId="{9D7F6053-9927-0B47-A25B-EB2F09926C55}" destId="{AE82E903-56D3-1F4A-BF04-B132C42574E5}" srcOrd="0" destOrd="0" presId="urn:microsoft.com/office/officeart/2005/8/layout/cycle2"/>
    <dgm:cxn modelId="{211B9076-5F24-AF42-8BBC-76FB0980F340}" type="presOf" srcId="{DF310480-0DBE-3243-ABB9-E9826318DD77}" destId="{DEC751A1-E4E9-AD42-8485-8787FDD3E6B5}" srcOrd="1" destOrd="0" presId="urn:microsoft.com/office/officeart/2005/8/layout/cycle2"/>
    <dgm:cxn modelId="{7F32105E-4A04-6343-935C-F46F27A172D8}" type="presOf" srcId="{989F3B02-9C02-D64B-9047-F88EE534853F}" destId="{5E3FA0B6-4B2B-C74F-BD2C-0A7DC1BCAD70}" srcOrd="0" destOrd="0" presId="urn:microsoft.com/office/officeart/2005/8/layout/cycle2"/>
    <dgm:cxn modelId="{A598E64A-1C0A-CB4E-A71B-CAE96C51A969}" srcId="{0FD25135-CB28-1849-9269-1216B4D8A1F1}" destId="{56EAA42D-124D-0041-BD01-991F51B04929}" srcOrd="3" destOrd="0" parTransId="{A386EB8D-20E5-1644-A95B-E3CE0D49C557}" sibTransId="{40F2363B-AC6E-8445-B70A-163F4889AA7D}"/>
    <dgm:cxn modelId="{EEDAC06A-F408-5345-8192-E51ED684A549}" srcId="{0FD25135-CB28-1849-9269-1216B4D8A1F1}" destId="{C468ADC8-EA2F-0647-8EE2-E24F26BB83C7}" srcOrd="0" destOrd="0" parTransId="{4A311E1B-81E5-5445-873A-9C7203506F86}" sibTransId="{C3E703E3-E794-1043-996E-6C33026BADB0}"/>
    <dgm:cxn modelId="{6A6194DC-00DB-A840-B843-1673113DC2F1}" type="presOf" srcId="{40F2363B-AC6E-8445-B70A-163F4889AA7D}" destId="{CB87B1B3-5420-9F49-B031-3F912D159961}" srcOrd="0" destOrd="0" presId="urn:microsoft.com/office/officeart/2005/8/layout/cycle2"/>
    <dgm:cxn modelId="{6C53E4EF-C2D3-9349-BA92-7E43FE38B223}" type="presOf" srcId="{924DDE3C-B132-E241-A72C-5EEF2B8A6349}" destId="{1287180A-92DE-744D-B66B-4E4ECB98CAF5}" srcOrd="0" destOrd="0" presId="urn:microsoft.com/office/officeart/2005/8/layout/cycle2"/>
    <dgm:cxn modelId="{09C1E225-5486-1B48-B221-98778A9A74F7}" type="presOf" srcId="{989F3B02-9C02-D64B-9047-F88EE534853F}" destId="{36748C84-9C7D-B84B-9B24-4387A33FC6C6}" srcOrd="1" destOrd="0" presId="urn:microsoft.com/office/officeart/2005/8/layout/cycle2"/>
    <dgm:cxn modelId="{72E30DE6-56B5-6248-A515-5EAD17216357}" type="presOf" srcId="{DF310480-0DBE-3243-ABB9-E9826318DD77}" destId="{937F6010-7E5A-2241-A8C9-EA3A27E8E0FF}" srcOrd="0" destOrd="0" presId="urn:microsoft.com/office/officeart/2005/8/layout/cycle2"/>
    <dgm:cxn modelId="{8876B0B3-44CC-7A44-AFDF-4F3BEFA60EC1}" srcId="{0FD25135-CB28-1849-9269-1216B4D8A1F1}" destId="{510958AB-7145-FE43-AF02-7BE7CE6FC7B7}" srcOrd="4" destOrd="0" parTransId="{B81DC296-F15D-254D-8791-F1F282027EAD}" sibTransId="{989F3B02-9C02-D64B-9047-F88EE534853F}"/>
    <dgm:cxn modelId="{77C953AD-85B2-8E45-A216-AC22C1AA8C94}" type="presOf" srcId="{C3E703E3-E794-1043-996E-6C33026BADB0}" destId="{BD2B8FA8-5C95-2646-87F6-7CC32980BC82}" srcOrd="1" destOrd="0" presId="urn:microsoft.com/office/officeart/2005/8/layout/cycle2"/>
    <dgm:cxn modelId="{5AD602F7-A762-CF48-83EC-86FCE372A1F5}" type="presOf" srcId="{C468ADC8-EA2F-0647-8EE2-E24F26BB83C7}" destId="{35D69F1C-AA07-CC48-96FE-5F85EB0491B8}" srcOrd="0" destOrd="0" presId="urn:microsoft.com/office/officeart/2005/8/layout/cycle2"/>
    <dgm:cxn modelId="{3C9FDF1B-2277-6A41-93EB-80827606EA0B}" type="presOf" srcId="{320C9345-701F-2F46-8315-3D62E5B7BBE8}" destId="{11A78038-A7AC-E34A-95BA-9732DF5F806F}" srcOrd="1" destOrd="0" presId="urn:microsoft.com/office/officeart/2005/8/layout/cycle2"/>
    <dgm:cxn modelId="{DDA65310-0DCA-224C-AC28-5758313C11EC}" type="presParOf" srcId="{7F81C11C-1572-854B-8FF3-4DA83F74C858}" destId="{35D69F1C-AA07-CC48-96FE-5F85EB0491B8}" srcOrd="0" destOrd="0" presId="urn:microsoft.com/office/officeart/2005/8/layout/cycle2"/>
    <dgm:cxn modelId="{E3B304D9-260E-3841-8AF6-D01F99264262}" type="presParOf" srcId="{7F81C11C-1572-854B-8FF3-4DA83F74C858}" destId="{A6A3D9BF-CFE2-0D4A-8D53-DDEF0E36C082}" srcOrd="1" destOrd="0" presId="urn:microsoft.com/office/officeart/2005/8/layout/cycle2"/>
    <dgm:cxn modelId="{D42206A4-CA0A-A545-8481-3EEB6AF84429}" type="presParOf" srcId="{A6A3D9BF-CFE2-0D4A-8D53-DDEF0E36C082}" destId="{BD2B8FA8-5C95-2646-87F6-7CC32980BC82}" srcOrd="0" destOrd="0" presId="urn:microsoft.com/office/officeart/2005/8/layout/cycle2"/>
    <dgm:cxn modelId="{2D09ED00-C099-EE4A-8B02-216A2911D43C}" type="presParOf" srcId="{7F81C11C-1572-854B-8FF3-4DA83F74C858}" destId="{AE82E903-56D3-1F4A-BF04-B132C42574E5}" srcOrd="2" destOrd="0" presId="urn:microsoft.com/office/officeart/2005/8/layout/cycle2"/>
    <dgm:cxn modelId="{9356A76F-E5BE-6E40-8180-0BF0A5984C62}" type="presParOf" srcId="{7F81C11C-1572-854B-8FF3-4DA83F74C858}" destId="{937F6010-7E5A-2241-A8C9-EA3A27E8E0FF}" srcOrd="3" destOrd="0" presId="urn:microsoft.com/office/officeart/2005/8/layout/cycle2"/>
    <dgm:cxn modelId="{909FBC93-029C-AB45-9D9A-5C814B5CC3E2}" type="presParOf" srcId="{937F6010-7E5A-2241-A8C9-EA3A27E8E0FF}" destId="{DEC751A1-E4E9-AD42-8485-8787FDD3E6B5}" srcOrd="0" destOrd="0" presId="urn:microsoft.com/office/officeart/2005/8/layout/cycle2"/>
    <dgm:cxn modelId="{E5DB0BCC-3D4C-0947-8BB8-C80E6A46FA72}" type="presParOf" srcId="{7F81C11C-1572-854B-8FF3-4DA83F74C858}" destId="{1287180A-92DE-744D-B66B-4E4ECB98CAF5}" srcOrd="4" destOrd="0" presId="urn:microsoft.com/office/officeart/2005/8/layout/cycle2"/>
    <dgm:cxn modelId="{41643BF6-93FB-1340-B8FB-CFDA88434C96}" type="presParOf" srcId="{7F81C11C-1572-854B-8FF3-4DA83F74C858}" destId="{5A31A491-5CEC-FB4D-9B01-8A979D6FC3BE}" srcOrd="5" destOrd="0" presId="urn:microsoft.com/office/officeart/2005/8/layout/cycle2"/>
    <dgm:cxn modelId="{204A0E6A-680F-6E43-947B-2C85369129C6}" type="presParOf" srcId="{5A31A491-5CEC-FB4D-9B01-8A979D6FC3BE}" destId="{11A78038-A7AC-E34A-95BA-9732DF5F806F}" srcOrd="0" destOrd="0" presId="urn:microsoft.com/office/officeart/2005/8/layout/cycle2"/>
    <dgm:cxn modelId="{72CABC01-7052-1F44-AC44-4D323772256E}" type="presParOf" srcId="{7F81C11C-1572-854B-8FF3-4DA83F74C858}" destId="{69659AE3-5A95-1641-92E4-93BA449C68BB}" srcOrd="6" destOrd="0" presId="urn:microsoft.com/office/officeart/2005/8/layout/cycle2"/>
    <dgm:cxn modelId="{76A64077-343A-1744-AEB2-0288804DB3E3}" type="presParOf" srcId="{7F81C11C-1572-854B-8FF3-4DA83F74C858}" destId="{CB87B1B3-5420-9F49-B031-3F912D159961}" srcOrd="7" destOrd="0" presId="urn:microsoft.com/office/officeart/2005/8/layout/cycle2"/>
    <dgm:cxn modelId="{9B3032B3-873C-AB4D-9885-E26112E6B257}" type="presParOf" srcId="{CB87B1B3-5420-9F49-B031-3F912D159961}" destId="{CA7018A8-D7CA-F848-934A-44B3CB29E1B6}" srcOrd="0" destOrd="0" presId="urn:microsoft.com/office/officeart/2005/8/layout/cycle2"/>
    <dgm:cxn modelId="{82573554-E003-ED4C-A169-F7B67A6C8782}" type="presParOf" srcId="{7F81C11C-1572-854B-8FF3-4DA83F74C858}" destId="{D2CA0451-3243-CD45-9B57-FF4EE09FC4BC}" srcOrd="8" destOrd="0" presId="urn:microsoft.com/office/officeart/2005/8/layout/cycle2"/>
    <dgm:cxn modelId="{79408E7D-3C32-1249-9D9B-C3AB98C907AF}" type="presParOf" srcId="{7F81C11C-1572-854B-8FF3-4DA83F74C858}" destId="{5E3FA0B6-4B2B-C74F-BD2C-0A7DC1BCAD70}" srcOrd="9" destOrd="0" presId="urn:microsoft.com/office/officeart/2005/8/layout/cycle2"/>
    <dgm:cxn modelId="{1141DE4B-B3EA-C547-8386-811D95503F13}" type="presParOf" srcId="{5E3FA0B6-4B2B-C74F-BD2C-0A7DC1BCAD70}" destId="{36748C84-9C7D-B84B-9B24-4387A33FC6C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69F1C-AA07-CC48-96FE-5F85EB0491B8}">
      <dsp:nvSpPr>
        <dsp:cNvPr id="0" name=""/>
        <dsp:cNvSpPr/>
      </dsp:nvSpPr>
      <dsp:spPr>
        <a:xfrm>
          <a:off x="3244525" y="-77010"/>
          <a:ext cx="1740549" cy="16513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00"/>
              </a:solidFill>
            </a:rPr>
            <a:t>Data Set Selection &amp; Hypothesis</a:t>
          </a:r>
          <a:endParaRPr lang="en-US" sz="1600" kern="1200" dirty="0">
            <a:solidFill>
              <a:srgbClr val="000000"/>
            </a:solidFill>
          </a:endParaRPr>
        </a:p>
      </dsp:txBody>
      <dsp:txXfrm>
        <a:off x="3499422" y="164818"/>
        <a:ext cx="1230755" cy="1167652"/>
      </dsp:txXfrm>
    </dsp:sp>
    <dsp:sp modelId="{A6A3D9BF-CFE2-0D4A-8D53-DDEF0E36C082}">
      <dsp:nvSpPr>
        <dsp:cNvPr id="0" name=""/>
        <dsp:cNvSpPr/>
      </dsp:nvSpPr>
      <dsp:spPr>
        <a:xfrm rot="2160000">
          <a:off x="4874212" y="1151633"/>
          <a:ext cx="284904" cy="5045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solidFill>
              <a:srgbClr val="000000"/>
            </a:solidFill>
          </a:endParaRPr>
        </a:p>
      </dsp:txBody>
      <dsp:txXfrm>
        <a:off x="4882374" y="1227415"/>
        <a:ext cx="199433" cy="302703"/>
      </dsp:txXfrm>
    </dsp:sp>
    <dsp:sp modelId="{AE82E903-56D3-1F4A-BF04-B132C42574E5}">
      <dsp:nvSpPr>
        <dsp:cNvPr id="0" name=""/>
        <dsp:cNvSpPr/>
      </dsp:nvSpPr>
      <dsp:spPr>
        <a:xfrm>
          <a:off x="5061301" y="1242954"/>
          <a:ext cx="1740549" cy="16513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00"/>
              </a:solidFill>
            </a:rPr>
            <a:t>Data Pre-Processing</a:t>
          </a:r>
          <a:endParaRPr lang="en-US" sz="1600" kern="1200" dirty="0">
            <a:solidFill>
              <a:srgbClr val="000000"/>
            </a:solidFill>
          </a:endParaRPr>
        </a:p>
      </dsp:txBody>
      <dsp:txXfrm>
        <a:off x="5316198" y="1484782"/>
        <a:ext cx="1230755" cy="1167652"/>
      </dsp:txXfrm>
    </dsp:sp>
    <dsp:sp modelId="{937F6010-7E5A-2241-A8C9-EA3A27E8E0FF}">
      <dsp:nvSpPr>
        <dsp:cNvPr id="0" name=""/>
        <dsp:cNvSpPr/>
      </dsp:nvSpPr>
      <dsp:spPr>
        <a:xfrm rot="6480000">
          <a:off x="5431920" y="2875864"/>
          <a:ext cx="310800" cy="5045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solidFill>
              <a:srgbClr val="000000"/>
            </a:solidFill>
          </a:endParaRPr>
        </a:p>
      </dsp:txBody>
      <dsp:txXfrm rot="10800000">
        <a:off x="5492946" y="2932427"/>
        <a:ext cx="217560" cy="302703"/>
      </dsp:txXfrm>
    </dsp:sp>
    <dsp:sp modelId="{1287180A-92DE-744D-B66B-4E4ECB98CAF5}">
      <dsp:nvSpPr>
        <dsp:cNvPr id="0" name=""/>
        <dsp:cNvSpPr/>
      </dsp:nvSpPr>
      <dsp:spPr>
        <a:xfrm>
          <a:off x="4367354" y="3378702"/>
          <a:ext cx="1740549" cy="16513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00"/>
              </a:solidFill>
            </a:rPr>
            <a:t>Model Development</a:t>
          </a:r>
          <a:endParaRPr lang="en-US" sz="1600" kern="1200" dirty="0">
            <a:solidFill>
              <a:srgbClr val="000000"/>
            </a:solidFill>
          </a:endParaRPr>
        </a:p>
      </dsp:txBody>
      <dsp:txXfrm>
        <a:off x="4622251" y="3620530"/>
        <a:ext cx="1230755" cy="1167652"/>
      </dsp:txXfrm>
    </dsp:sp>
    <dsp:sp modelId="{5A31A491-5CEC-FB4D-9B01-8A979D6FC3BE}">
      <dsp:nvSpPr>
        <dsp:cNvPr id="0" name=""/>
        <dsp:cNvSpPr/>
      </dsp:nvSpPr>
      <dsp:spPr>
        <a:xfrm rot="10800000">
          <a:off x="3988522" y="3952104"/>
          <a:ext cx="267707" cy="5045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solidFill>
              <a:srgbClr val="000000"/>
            </a:solidFill>
          </a:endParaRPr>
        </a:p>
      </dsp:txBody>
      <dsp:txXfrm rot="10800000">
        <a:off x="4068834" y="4053005"/>
        <a:ext cx="187395" cy="302703"/>
      </dsp:txXfrm>
    </dsp:sp>
    <dsp:sp modelId="{69659AE3-5A95-1641-92E4-93BA449C68BB}">
      <dsp:nvSpPr>
        <dsp:cNvPr id="0" name=""/>
        <dsp:cNvSpPr/>
      </dsp:nvSpPr>
      <dsp:spPr>
        <a:xfrm>
          <a:off x="2121695" y="3378702"/>
          <a:ext cx="1740549" cy="16513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00"/>
              </a:solidFill>
            </a:rPr>
            <a:t>Visualization</a:t>
          </a:r>
          <a:endParaRPr lang="en-US" sz="1600" kern="1200" dirty="0">
            <a:solidFill>
              <a:srgbClr val="000000"/>
            </a:solidFill>
          </a:endParaRPr>
        </a:p>
      </dsp:txBody>
      <dsp:txXfrm>
        <a:off x="2376592" y="3620530"/>
        <a:ext cx="1230755" cy="1167652"/>
      </dsp:txXfrm>
    </dsp:sp>
    <dsp:sp modelId="{CB87B1B3-5420-9F49-B031-3F912D159961}">
      <dsp:nvSpPr>
        <dsp:cNvPr id="0" name=""/>
        <dsp:cNvSpPr/>
      </dsp:nvSpPr>
      <dsp:spPr>
        <a:xfrm rot="15120000">
          <a:off x="2492315" y="2892595"/>
          <a:ext cx="310800" cy="5045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solidFill>
              <a:srgbClr val="000000"/>
            </a:solidFill>
          </a:endParaRPr>
        </a:p>
      </dsp:txBody>
      <dsp:txXfrm rot="10800000">
        <a:off x="2553341" y="3037834"/>
        <a:ext cx="217560" cy="302703"/>
      </dsp:txXfrm>
    </dsp:sp>
    <dsp:sp modelId="{D2CA0451-3243-CD45-9B57-FF4EE09FC4BC}">
      <dsp:nvSpPr>
        <dsp:cNvPr id="0" name=""/>
        <dsp:cNvSpPr/>
      </dsp:nvSpPr>
      <dsp:spPr>
        <a:xfrm>
          <a:off x="1427749" y="1242954"/>
          <a:ext cx="1740549" cy="16513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00"/>
              </a:solidFill>
            </a:rPr>
            <a:t>Results &amp; Conclusions</a:t>
          </a:r>
        </a:p>
      </dsp:txBody>
      <dsp:txXfrm>
        <a:off x="1682646" y="1484782"/>
        <a:ext cx="1230755" cy="1167652"/>
      </dsp:txXfrm>
    </dsp:sp>
    <dsp:sp modelId="{5E3FA0B6-4B2B-C74F-BD2C-0A7DC1BCAD70}">
      <dsp:nvSpPr>
        <dsp:cNvPr id="0" name=""/>
        <dsp:cNvSpPr/>
      </dsp:nvSpPr>
      <dsp:spPr>
        <a:xfrm rot="19440000">
          <a:off x="3057436" y="1161112"/>
          <a:ext cx="284904" cy="5045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solidFill>
              <a:srgbClr val="000000"/>
            </a:solidFill>
          </a:endParaRPr>
        </a:p>
      </dsp:txBody>
      <dsp:txXfrm>
        <a:off x="3065598" y="1287132"/>
        <a:ext cx="199433" cy="302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EF0F4-5947-5D41-9DE4-4CD518E73D0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9C61-E779-A843-BD55-1F5DB179B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83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385A-F4A9-5A49-9480-DC9FBA5E6E9F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E648-4133-284B-B7DF-A708BDA7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7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385A-F4A9-5A49-9480-DC9FBA5E6E9F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E648-4133-284B-B7DF-A708BDA7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7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385A-F4A9-5A49-9480-DC9FBA5E6E9F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E648-4133-284B-B7DF-A708BDA7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385A-F4A9-5A49-9480-DC9FBA5E6E9F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E648-4133-284B-B7DF-A708BDA7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0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385A-F4A9-5A49-9480-DC9FBA5E6E9F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E648-4133-284B-B7DF-A708BDA7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6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385A-F4A9-5A49-9480-DC9FBA5E6E9F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E648-4133-284B-B7DF-A708BDA7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385A-F4A9-5A49-9480-DC9FBA5E6E9F}" type="datetimeFigureOut">
              <a:rPr lang="en-US" smtClean="0"/>
              <a:t>5/13/14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E648-4133-284B-B7DF-A708BDA7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0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385A-F4A9-5A49-9480-DC9FBA5E6E9F}" type="datetimeFigureOut">
              <a:rPr lang="en-US" smtClean="0"/>
              <a:t>5/13/14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E648-4133-284B-B7DF-A708BDA7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1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385A-F4A9-5A49-9480-DC9FBA5E6E9F}" type="datetimeFigureOut">
              <a:rPr lang="en-US" smtClean="0"/>
              <a:t>5/13/14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E648-4133-284B-B7DF-A708BDA7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0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385A-F4A9-5A49-9480-DC9FBA5E6E9F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E648-4133-284B-B7DF-A708BDA7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1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385A-F4A9-5A49-9480-DC9FBA5E6E9F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E648-4133-284B-B7DF-A708BDA7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6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385A-F4A9-5A49-9480-DC9FBA5E6E9F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2E648-4133-284B-B7DF-A708BDA7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8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nalytic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1760">
            <a:off x="4856048" y="1564411"/>
            <a:ext cx="1870718" cy="17052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2024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Amazon Review Helpfulness</a:t>
            </a:r>
            <a:br>
              <a:rPr lang="en-US" dirty="0" smtClean="0"/>
            </a:br>
            <a:r>
              <a:rPr lang="en-US" sz="4000" dirty="0" smtClean="0"/>
              <a:t>May 13, 2014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11483"/>
            <a:ext cx="6400800" cy="129378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Kyle </a:t>
            </a:r>
            <a:r>
              <a:rPr lang="en-US" sz="1800" dirty="0" err="1" smtClean="0"/>
              <a:t>Hundman</a:t>
            </a:r>
            <a:endParaRPr lang="en-US" sz="1800" dirty="0" smtClean="0"/>
          </a:p>
          <a:p>
            <a:r>
              <a:rPr lang="en-US" sz="1800" dirty="0" smtClean="0"/>
              <a:t>Peter </a:t>
            </a:r>
            <a:r>
              <a:rPr lang="en-US" sz="1800" dirty="0"/>
              <a:t>Schmidt</a:t>
            </a:r>
          </a:p>
        </p:txBody>
      </p:sp>
      <p:pic>
        <p:nvPicPr>
          <p:cNvPr id="5" name="Picture 4" descr="nu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771" y="125751"/>
            <a:ext cx="1292614" cy="1292614"/>
          </a:xfrm>
          <a:prstGeom prst="rect">
            <a:avLst/>
          </a:prstGeom>
        </p:spPr>
      </p:pic>
      <p:pic>
        <p:nvPicPr>
          <p:cNvPr id="4" name="Picture 3" descr="Terradata - As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32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94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0165" y="1600201"/>
            <a:ext cx="5801085" cy="3205310"/>
          </a:xfrm>
        </p:spPr>
        <p:txBody>
          <a:bodyPr>
            <a:normAutofit/>
          </a:bodyPr>
          <a:lstStyle/>
          <a:p>
            <a:r>
              <a:rPr lang="en-US" sz="2800" dirty="0"/>
              <a:t>Amazon review </a:t>
            </a:r>
            <a:r>
              <a:rPr lang="en-US" sz="2800" dirty="0" smtClean="0"/>
              <a:t>helpfulness could be “predicted” using length, unique words, and rank as well as other useful predictors</a:t>
            </a:r>
            <a:endParaRPr lang="en-US" sz="2000" dirty="0" smtClean="0"/>
          </a:p>
          <a:p>
            <a:r>
              <a:rPr lang="en-US" sz="2800" dirty="0" smtClean="0"/>
              <a:t>Aster SQL-Map Reduce can be used for full analytics lifecycle development</a:t>
            </a:r>
          </a:p>
        </p:txBody>
      </p:sp>
      <p:pic>
        <p:nvPicPr>
          <p:cNvPr id="4" name="Picture 3" descr="Hadoop - Pi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66" y="4029098"/>
            <a:ext cx="2796682" cy="2705100"/>
          </a:xfrm>
          <a:prstGeom prst="rect">
            <a:avLst/>
          </a:prstGeom>
        </p:spPr>
      </p:pic>
      <p:pic>
        <p:nvPicPr>
          <p:cNvPr id="5" name="Picture 4" descr="Terradata - As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7" y="0"/>
            <a:ext cx="2796682" cy="2796682"/>
          </a:xfrm>
          <a:prstGeom prst="rect">
            <a:avLst/>
          </a:prstGeom>
        </p:spPr>
      </p:pic>
      <p:pic>
        <p:nvPicPr>
          <p:cNvPr id="9" name="Picture 8" descr="Terradata - As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" y="1073856"/>
            <a:ext cx="2796682" cy="2796682"/>
          </a:xfrm>
          <a:prstGeom prst="rect">
            <a:avLst/>
          </a:prstGeom>
        </p:spPr>
      </p:pic>
      <p:pic>
        <p:nvPicPr>
          <p:cNvPr id="10" name="Picture 9" descr="Terradata - As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7" y="1964970"/>
            <a:ext cx="2796682" cy="2796682"/>
          </a:xfrm>
          <a:prstGeom prst="rect">
            <a:avLst/>
          </a:prstGeom>
        </p:spPr>
      </p:pic>
      <p:pic>
        <p:nvPicPr>
          <p:cNvPr id="11" name="Picture 10" descr="Terradata - As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66" y="3970154"/>
            <a:ext cx="2836182" cy="279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63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Analytics Lifecycle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36468319"/>
              </p:ext>
            </p:extLst>
          </p:nvPr>
        </p:nvGraphicFramePr>
        <p:xfrm>
          <a:off x="457200" y="1584157"/>
          <a:ext cx="8229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284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Data Set</a:t>
            </a:r>
            <a:endParaRPr lang="en-US" dirty="0"/>
          </a:p>
        </p:txBody>
      </p:sp>
      <p:pic>
        <p:nvPicPr>
          <p:cNvPr id="5" name="Picture 4" descr="Screen Shot 2014-05-13 at 4.02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125326" cy="485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50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helpfulness of an Amazon review can be predicted by a set of characteristics inherent in the review itself.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19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Subset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roducts </a:t>
            </a:r>
            <a:r>
              <a:rPr lang="en-US" dirty="0"/>
              <a:t>with &gt; 15 </a:t>
            </a:r>
            <a:r>
              <a:rPr lang="en-US" dirty="0" smtClean="0"/>
              <a:t>reviews</a:t>
            </a:r>
            <a:endParaRPr lang="en-US" dirty="0"/>
          </a:p>
          <a:p>
            <a:r>
              <a:rPr lang="en-US" dirty="0" smtClean="0"/>
              <a:t>Create additional predictor variables</a:t>
            </a:r>
          </a:p>
          <a:p>
            <a:pPr lvl="1"/>
            <a:r>
              <a:rPr lang="en-US" dirty="0" smtClean="0"/>
              <a:t>Length of review</a:t>
            </a:r>
          </a:p>
          <a:p>
            <a:pPr lvl="1"/>
            <a:r>
              <a:rPr lang="en-US" dirty="0" smtClean="0"/>
              <a:t>Review order </a:t>
            </a:r>
          </a:p>
          <a:p>
            <a:pPr lvl="1"/>
            <a:r>
              <a:rPr lang="en-US" dirty="0" smtClean="0"/>
              <a:t>Unique words </a:t>
            </a:r>
            <a:r>
              <a:rPr lang="en-US" b="1" dirty="0" smtClean="0">
                <a:solidFill>
                  <a:srgbClr val="0000FF"/>
                </a:solidFill>
              </a:rPr>
              <a:t>(TEXT_PARSER)</a:t>
            </a:r>
            <a:endParaRPr lang="en-US" b="1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U</a:t>
            </a:r>
            <a:r>
              <a:rPr lang="en-US" dirty="0" smtClean="0"/>
              <a:t>nique punctuation</a:t>
            </a:r>
          </a:p>
          <a:p>
            <a:pPr lvl="1"/>
            <a:r>
              <a:rPr lang="en-US" dirty="0" smtClean="0"/>
              <a:t>Counts helpful, unhelpful, total ratings</a:t>
            </a:r>
            <a:endParaRPr lang="ro-RO" dirty="0"/>
          </a:p>
          <a:p>
            <a:pPr lvl="1"/>
            <a:r>
              <a:rPr lang="en-US" dirty="0" smtClean="0"/>
              <a:t>% helpful ratings</a:t>
            </a:r>
            <a:endParaRPr lang="en-US" dirty="0"/>
          </a:p>
          <a:p>
            <a:r>
              <a:rPr lang="en-US" dirty="0" smtClean="0"/>
              <a:t>Splitting</a:t>
            </a:r>
          </a:p>
          <a:p>
            <a:pPr lvl="1"/>
            <a:r>
              <a:rPr lang="en-US" dirty="0" smtClean="0"/>
              <a:t>Train </a:t>
            </a:r>
            <a:r>
              <a:rPr lang="en-US" b="1" dirty="0">
                <a:solidFill>
                  <a:srgbClr val="0000FF"/>
                </a:solidFill>
              </a:rPr>
              <a:t>(SAMPLE)</a:t>
            </a:r>
          </a:p>
          <a:p>
            <a:pPr lvl="1"/>
            <a:r>
              <a:rPr lang="en-US" dirty="0" smtClean="0"/>
              <a:t>Test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031790" y="6243053"/>
            <a:ext cx="374315" cy="347579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66527" y="6112795"/>
            <a:ext cx="144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Aster SQL-MR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49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6527" y="1600200"/>
            <a:ext cx="4117473" cy="2906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Fit to training 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forest_drive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dirty="0"/>
              <a:t>Visualize 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GraphGen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dirty="0" smtClean="0"/>
              <a:t>Predict test 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forest_predict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dirty="0" smtClean="0"/>
              <a:t>Analyzed results</a:t>
            </a:r>
          </a:p>
        </p:txBody>
      </p:sp>
      <p:pic>
        <p:nvPicPr>
          <p:cNvPr id="5" name="Picture 4" descr="Screen Shot 2014-05-13 at 4.06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600200"/>
            <a:ext cx="4047958" cy="396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9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Influencial</a:t>
            </a:r>
            <a:r>
              <a:rPr lang="en-US" dirty="0" smtClean="0"/>
              <a:t> Predictors</a:t>
            </a:r>
            <a:endParaRPr lang="en-US" dirty="0"/>
          </a:p>
        </p:txBody>
      </p:sp>
      <p:pic>
        <p:nvPicPr>
          <p:cNvPr id="5" name="Picture 4" descr="Screen Shot 2014-05-13 at 4.41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2" y="2450421"/>
            <a:ext cx="7325895" cy="3120285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20380497">
            <a:off x="3213670" y="2227938"/>
            <a:ext cx="1909011" cy="23240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7" name="Left Brace 6"/>
          <p:cNvSpPr/>
          <p:nvPr/>
        </p:nvSpPr>
        <p:spPr>
          <a:xfrm rot="10800000">
            <a:off x="7432846" y="4208416"/>
            <a:ext cx="389932" cy="914400"/>
          </a:xfrm>
          <a:prstGeom prst="leftBrac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20380497">
            <a:off x="4916808" y="3396337"/>
            <a:ext cx="1909011" cy="23240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227053" y="1711194"/>
            <a:ext cx="1443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Rank – temporal component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846856" y="2634524"/>
            <a:ext cx="1443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Unique Words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40843" y="4480467"/>
            <a:ext cx="1203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Summary</a:t>
            </a:r>
          </a:p>
          <a:p>
            <a:r>
              <a:rPr lang="en-US" b="1" dirty="0" smtClean="0"/>
              <a:t>Length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28856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 = 8.81 </a:t>
            </a:r>
            <a:endParaRPr lang="en-US" dirty="0"/>
          </a:p>
        </p:txBody>
      </p:sp>
      <p:pic>
        <p:nvPicPr>
          <p:cNvPr id="4" name="Picture 3" descr="Screen Shot 2014-05-13 at 4.55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412" y="2278362"/>
            <a:ext cx="7404100" cy="440941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9799547">
            <a:off x="2716298" y="4662563"/>
            <a:ext cx="3574458" cy="61071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98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2 - GLM</a:t>
            </a:r>
            <a:endParaRPr lang="en-US" dirty="0"/>
          </a:p>
        </p:txBody>
      </p:sp>
      <p:pic>
        <p:nvPicPr>
          <p:cNvPr id="4" name="Picture 3" descr="Screen Shot 2014-05-13 at 5.17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49" y="1417638"/>
            <a:ext cx="7698832" cy="486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98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172</Words>
  <Application>Microsoft Macintosh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Amazon Review Helpfulness May 13, 2014</vt:lpstr>
      <vt:lpstr>Full Analytics Lifecycle</vt:lpstr>
      <vt:lpstr>Amazon Data Set</vt:lpstr>
      <vt:lpstr>Hypothesis</vt:lpstr>
      <vt:lpstr>Data Pre-processing</vt:lpstr>
      <vt:lpstr>Model Development</vt:lpstr>
      <vt:lpstr>Model Influencial Predictors</vt:lpstr>
      <vt:lpstr>Model Performance Results</vt:lpstr>
      <vt:lpstr>Model 2 - GLM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Schmidt</dc:creator>
  <cp:lastModifiedBy>Peter Schmidt</cp:lastModifiedBy>
  <cp:revision>91</cp:revision>
  <dcterms:created xsi:type="dcterms:W3CDTF">2014-03-09T00:48:40Z</dcterms:created>
  <dcterms:modified xsi:type="dcterms:W3CDTF">2014-05-13T23:41:01Z</dcterms:modified>
</cp:coreProperties>
</file>