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333" r:id="rId2"/>
    <p:sldId id="334" r:id="rId3"/>
    <p:sldId id="335" r:id="rId4"/>
    <p:sldId id="336" r:id="rId5"/>
    <p:sldId id="338" r:id="rId6"/>
    <p:sldId id="337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</p:sldIdLst>
  <p:sldSz cx="9144000" cy="6858000" type="letter"/>
  <p:notesSz cx="7302500" cy="9588500"/>
  <p:embeddedFontLst>
    <p:embeddedFont>
      <p:font typeface="Palatino Linotype" panose="02040502050505030304" pitchFamily="18" charset="0"/>
      <p:regular r:id="rId34"/>
      <p:bold r:id="rId35"/>
      <p:italic r:id="rId36"/>
      <p:boldItalic r:id="rId37"/>
    </p:embeddedFont>
    <p:embeddedFont>
      <p:font typeface="Calisto MT" panose="02040603050505030304" pitchFamily="18" charset="0"/>
      <p:regular r:id="rId38"/>
      <p:bold r:id="rId39"/>
      <p:italic r:id="rId40"/>
      <p:boldItalic r:id="rId41"/>
    </p:embeddedFont>
    <p:embeddedFont>
      <p:font typeface="Century Gothic" panose="020B0502020202020204" pitchFamily="34" charset="0"/>
      <p:regular r:id="rId42"/>
      <p:bold r:id="rId43"/>
      <p:italic r:id="rId44"/>
      <p:boldItalic r:id="rId45"/>
    </p:embeddedFont>
  </p:embeddedFontLst>
  <p:custShowLst>
    <p:custShow name="Units" id="0">
      <p:sldLst>
        <p:sld r:id="rId2"/>
      </p:sldLst>
    </p:custShow>
    <p:custShow name="Exercises" id="1">
      <p:sldLst/>
    </p:custShow>
  </p:custShowLst>
  <p:defaultTextStyle>
    <a:defPPr>
      <a:defRPr lang="en-US"/>
    </a:defPPr>
    <a:lvl1pPr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33"/>
    <a:srgbClr val="0D0A8A"/>
    <a:srgbClr val="969696"/>
    <a:srgbClr val="000000"/>
    <a:srgbClr val="0000FF"/>
    <a:srgbClr val="FFFFFF"/>
    <a:srgbClr val="C5C5C3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>
      <p:cViewPr>
        <p:scale>
          <a:sx n="76" d="100"/>
          <a:sy n="76" d="100"/>
        </p:scale>
        <p:origin x="-1182" y="66"/>
      </p:cViewPr>
      <p:guideLst>
        <p:guide orient="horz" pos="3984"/>
        <p:guide orient="horz" pos="1008"/>
        <p:guide orient="horz" pos="768"/>
        <p:guide orient="horz" pos="240"/>
        <p:guide orient="horz" pos="1152"/>
        <p:guide orient="horz" pos="2736"/>
        <p:guide pos="2880"/>
        <p:guide pos="5616"/>
        <p:guide pos="240"/>
        <p:guide pos="3888"/>
        <p:guide pos="3792"/>
        <p:guide pos="1440"/>
        <p:guide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915"/>
    </p:cViewPr>
  </p:sorterViewPr>
  <p:notesViewPr>
    <p:cSldViewPr>
      <p:cViewPr varScale="1">
        <p:scale>
          <a:sx n="65" d="100"/>
          <a:sy n="65" d="100"/>
        </p:scale>
        <p:origin x="-1594" y="-72"/>
      </p:cViewPr>
      <p:guideLst>
        <p:guide orient="horz" pos="2988"/>
        <p:guide orient="horz" pos="5772"/>
        <p:guide orient="horz" pos="300"/>
        <p:guide pos="2299"/>
        <p:guide pos="3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52425" y="114300"/>
            <a:ext cx="30638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60438">
              <a:lnSpc>
                <a:spcPct val="100000"/>
              </a:lnSpc>
              <a:spcBef>
                <a:spcPct val="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A Framework for Project Management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0363" y="114300"/>
            <a:ext cx="27495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08038">
              <a:lnSpc>
                <a:spcPct val="100000"/>
              </a:lnSpc>
              <a:spcBef>
                <a:spcPct val="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    Participant’s Manual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92138" y="8732838"/>
            <a:ext cx="60817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60438">
              <a:lnSpc>
                <a:spcPct val="100000"/>
              </a:lnSpc>
              <a:spcBef>
                <a:spcPct val="0"/>
              </a:spcBef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1999 Project Management Institute,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6872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8675" y="787400"/>
            <a:ext cx="5664200" cy="4248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3235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BC89BD-0D8E-4425-B1F8-5A429D908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D9B8-52FD-46BC-8CBC-C48E4F14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E345-C8D0-471B-A068-6E5722FF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29DA-8B7E-4C8A-96F0-D30A6C452E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E363-A1F9-41FE-9F9B-6014547E81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140D-9DF9-4B03-A646-311D8F81CE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5CA7-C9AA-4FB1-8389-27A575925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C234-9F35-4D46-A9D0-590806758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318C-08B6-48B2-9EE4-4B220ABD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E1C6-0AEF-425F-AEA7-A16806CEF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tr-TR" smtClean="0"/>
              <a:t>6/12/2015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DBC89BD-0D8E-4425-B1F8-5A429D908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683568" y="1052736"/>
            <a:ext cx="7920880" cy="1600200"/>
          </a:xfrm>
        </p:spPr>
        <p:txBody>
          <a:bodyPr/>
          <a:lstStyle/>
          <a:p>
            <a:pPr algn="l"/>
            <a:r>
              <a:rPr lang="tr-TR" sz="3600" b="1" dirty="0" smtClean="0"/>
              <a:t>Part</a:t>
            </a:r>
            <a:r>
              <a:rPr lang="en-US" sz="3600" b="1" dirty="0" smtClean="0"/>
              <a:t> 11</a:t>
            </a:r>
            <a:r>
              <a:rPr lang="tr-TR" sz="3600" b="1" dirty="0" smtClean="0"/>
              <a:t> </a:t>
            </a:r>
            <a:r>
              <a:rPr lang="en-US" sz="3600" b="1" dirty="0" smtClean="0"/>
              <a:t>: </a:t>
            </a:r>
            <a:r>
              <a:rPr lang="tr-TR" sz="3600" b="1" dirty="0" smtClean="0"/>
              <a:t>Project </a:t>
            </a:r>
            <a:r>
              <a:rPr lang="en-US" sz="3600" b="1" dirty="0" smtClean="0"/>
              <a:t>Risk </a:t>
            </a:r>
            <a:r>
              <a:rPr lang="tr-TR" sz="3600" b="1" dirty="0" smtClean="0"/>
              <a:t>Management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5776" y="2819211"/>
            <a:ext cx="4324197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11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.1 </a:t>
            </a:r>
            <a:r>
              <a:rPr lang="tr-TR" sz="20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– 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Plan </a:t>
            </a: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Risk Management</a:t>
            </a:r>
            <a:endParaRPr lang="tr-TR" sz="2000" b="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algn="l"/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11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.2 – </a:t>
            </a: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Identify Risks</a:t>
            </a:r>
            <a:endParaRPr lang="tr-TR" sz="2000" b="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algn="l"/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11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.3 –</a:t>
            </a: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Perform Qualitative Risk Analysis</a:t>
            </a:r>
          </a:p>
          <a:p>
            <a:pPr algn="l"/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11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</a:t>
            </a: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4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–</a:t>
            </a: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Perform Quantitative Risk Analysis</a:t>
            </a:r>
          </a:p>
          <a:p>
            <a:pPr algn="l"/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11.5 – Plan Risk Responses</a:t>
            </a:r>
          </a:p>
          <a:p>
            <a:pPr algn="l"/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11.6 – Monitor and Control Risks</a:t>
            </a:r>
            <a:endParaRPr lang="tr-TR" sz="2000" b="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7920880" cy="664096"/>
          </a:xfrm>
        </p:spPr>
        <p:txBody>
          <a:bodyPr/>
          <a:lstStyle/>
          <a:p>
            <a:pPr algn="l"/>
            <a:r>
              <a:rPr lang="en-US" sz="3600" b="1" dirty="0" smtClean="0"/>
              <a:t>Identify Risks…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504" y="908720"/>
            <a:ext cx="8856984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determining which risks may effect the project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and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documenting their characteristics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...</a:t>
            </a:r>
            <a:endParaRPr lang="en-US" b="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3040" y="1556792"/>
            <a:ext cx="7453336" cy="1518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Figuring out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every possible risk 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that might affect the project…</a:t>
            </a:r>
          </a:p>
          <a:p>
            <a:pPr algn="l"/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Iterative process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: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New risks may evolve or become known 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as the project progresses through its life cycle…</a:t>
            </a:r>
          </a:p>
          <a:p>
            <a:pPr algn="l"/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The goal here is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producing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the </a:t>
            </a:r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RISK REGISTER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with the contribution of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stakeholders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</p:txBody>
      </p:sp>
      <p:pic>
        <p:nvPicPr>
          <p:cNvPr id="9" name="Picture 8" descr="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3212976"/>
            <a:ext cx="7560840" cy="302433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427984" y="2780928"/>
            <a:ext cx="14401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920880" cy="664096"/>
          </a:xfrm>
        </p:spPr>
        <p:txBody>
          <a:bodyPr/>
          <a:lstStyle/>
          <a:p>
            <a:pPr algn="l"/>
            <a:r>
              <a:rPr lang="en-US" sz="3600" b="1" dirty="0" smtClean="0"/>
              <a:t>Identify Risks…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764704"/>
            <a:ext cx="864096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determining which risks may effect the project and documenting their characteristics…</a:t>
            </a:r>
          </a:p>
        </p:txBody>
      </p:sp>
      <p:pic>
        <p:nvPicPr>
          <p:cNvPr id="10" name="Picture 9" descr="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124744"/>
            <a:ext cx="8640960" cy="5240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920880" cy="664096"/>
          </a:xfrm>
        </p:spPr>
        <p:txBody>
          <a:bodyPr/>
          <a:lstStyle/>
          <a:p>
            <a:pPr algn="l"/>
            <a:r>
              <a:rPr lang="en-US" sz="3600" b="1" dirty="0" smtClean="0"/>
              <a:t>Identify Risks – </a:t>
            </a:r>
            <a:r>
              <a:rPr lang="en-US" sz="3200" b="1" i="1" dirty="0" smtClean="0"/>
              <a:t>Tools &amp; Techniques</a:t>
            </a:r>
            <a:endParaRPr lang="en-US" sz="1400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764704"/>
            <a:ext cx="864096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determining which risks may effect the project and documenting their characteristics…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1268760"/>
            <a:ext cx="7453336" cy="413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1) Information gathering techniques :</a:t>
            </a:r>
          </a:p>
        </p:txBody>
      </p:sp>
      <p:pic>
        <p:nvPicPr>
          <p:cNvPr id="8" name="Picture 7" descr="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700808"/>
            <a:ext cx="7992888" cy="4536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920880" cy="664096"/>
          </a:xfrm>
        </p:spPr>
        <p:txBody>
          <a:bodyPr/>
          <a:lstStyle/>
          <a:p>
            <a:pPr algn="l"/>
            <a:r>
              <a:rPr lang="en-US" sz="3600" b="1" dirty="0" smtClean="0"/>
              <a:t>Identify Risks – </a:t>
            </a:r>
            <a:r>
              <a:rPr lang="en-US" sz="3200" b="1" i="1" dirty="0" smtClean="0"/>
              <a:t>Tools &amp; Techniques</a:t>
            </a:r>
            <a:endParaRPr lang="en-US" sz="1400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548680"/>
            <a:ext cx="864096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determining which risks may effect the project and documenting their characteristics…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12" y="980728"/>
            <a:ext cx="7453336" cy="413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2) More ‘</a:t>
            </a:r>
            <a:r>
              <a:rPr lang="en-US" sz="22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Identify Risks</a:t>
            </a:r>
            <a:r>
              <a:rPr lang="en-US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’ techniques:</a:t>
            </a:r>
          </a:p>
        </p:txBody>
      </p:sp>
      <p:pic>
        <p:nvPicPr>
          <p:cNvPr id="9" name="Picture 8" descr="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484784"/>
            <a:ext cx="8640960" cy="48965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79912" y="2636912"/>
            <a:ext cx="2736304" cy="360040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Rectangle 9"/>
          <p:cNvSpPr/>
          <p:nvPr/>
        </p:nvSpPr>
        <p:spPr>
          <a:xfrm>
            <a:off x="335788" y="1988840"/>
            <a:ext cx="2736304" cy="43204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835696" y="3501008"/>
            <a:ext cx="3384376" cy="43204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604448" cy="664096"/>
          </a:xfrm>
        </p:spPr>
        <p:txBody>
          <a:bodyPr/>
          <a:lstStyle/>
          <a:p>
            <a:pPr algn="l"/>
            <a:r>
              <a:rPr lang="en-US" sz="3600" b="1" dirty="0" smtClean="0"/>
              <a:t>Identify Risks – </a:t>
            </a:r>
            <a:r>
              <a:rPr lang="en-US" sz="3200" b="1" i="1" dirty="0" smtClean="0"/>
              <a:t>Where to look for risks…</a:t>
            </a:r>
            <a:endParaRPr lang="en-US" sz="1400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836712"/>
            <a:ext cx="864096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determining which risks may effect the project and documenting their characteristics…</a:t>
            </a:r>
          </a:p>
        </p:txBody>
      </p:sp>
      <p:pic>
        <p:nvPicPr>
          <p:cNvPr id="8" name="Picture 7" descr="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124744"/>
            <a:ext cx="8208912" cy="5248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15616" y="5301208"/>
            <a:ext cx="3456384" cy="576064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580112" y="4221088"/>
            <a:ext cx="3096344" cy="504056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Rectangle 9"/>
          <p:cNvSpPr/>
          <p:nvPr/>
        </p:nvSpPr>
        <p:spPr>
          <a:xfrm>
            <a:off x="1059216" y="2712151"/>
            <a:ext cx="3584792" cy="644841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604448" cy="664096"/>
          </a:xfrm>
        </p:spPr>
        <p:txBody>
          <a:bodyPr/>
          <a:lstStyle/>
          <a:p>
            <a:pPr algn="l"/>
            <a:r>
              <a:rPr lang="en-US" sz="3600" b="1" dirty="0" smtClean="0"/>
              <a:t>Identify Risks – </a:t>
            </a:r>
            <a:r>
              <a:rPr lang="en-US" sz="3200" b="1" i="1" u="sng" dirty="0" smtClean="0"/>
              <a:t>Output :</a:t>
            </a:r>
            <a:r>
              <a:rPr lang="en-US" sz="3200" b="1" i="1" dirty="0" smtClean="0"/>
              <a:t> Risk Register!…</a:t>
            </a:r>
            <a:endParaRPr lang="en-US" sz="1400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836712"/>
            <a:ext cx="864096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determining which risks may effect the project and documenting their characteristics…</a:t>
            </a:r>
          </a:p>
        </p:txBody>
      </p:sp>
      <p:pic>
        <p:nvPicPr>
          <p:cNvPr id="7" name="Picture 6" descr="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196752"/>
            <a:ext cx="8640960" cy="5165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604448" cy="664096"/>
          </a:xfrm>
        </p:spPr>
        <p:txBody>
          <a:bodyPr/>
          <a:lstStyle/>
          <a:p>
            <a:pPr algn="l"/>
            <a:r>
              <a:rPr lang="en-US" sz="3600" b="1" dirty="0" smtClean="0"/>
              <a:t>Perform Qualitative Risk Analysis…</a:t>
            </a:r>
            <a:endParaRPr lang="en-US" sz="1400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dirty="0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836712"/>
            <a:ext cx="8640960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</a:t>
            </a:r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prioritizing risks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for further analysis or action by assessing and combining their probability of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occurrence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and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impact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528" y="1628800"/>
            <a:ext cx="864096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Ranking 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the risks!</a:t>
            </a:r>
          </a:p>
          <a:p>
            <a:pPr algn="l"/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Caring much more about the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risks that will have a big impact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  <a:p>
            <a:pPr algn="l"/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Looking at each risk and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figuring out how likely it is and how big its impact will be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</p:txBody>
      </p:sp>
      <p:pic>
        <p:nvPicPr>
          <p:cNvPr id="9" name="Picture 8" descr="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3140968"/>
            <a:ext cx="4104456" cy="2880320"/>
          </a:xfrm>
          <a:prstGeom prst="rect">
            <a:avLst/>
          </a:prstGeom>
        </p:spPr>
      </p:pic>
      <p:pic>
        <p:nvPicPr>
          <p:cNvPr id="10" name="Picture 9" descr="1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2780928"/>
            <a:ext cx="4281686" cy="3456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604448" cy="1296144"/>
          </a:xfrm>
        </p:spPr>
        <p:txBody>
          <a:bodyPr/>
          <a:lstStyle/>
          <a:p>
            <a:pPr algn="l"/>
            <a:r>
              <a:rPr lang="en-US" sz="3600" b="1" dirty="0" smtClean="0"/>
              <a:t>Perform Qualitative Risk Analysis </a:t>
            </a:r>
            <a:br>
              <a:rPr lang="en-US" sz="3600" b="1" dirty="0" smtClean="0"/>
            </a:br>
            <a:r>
              <a:rPr lang="en-US" sz="3200" b="1" i="1" dirty="0" smtClean="0"/>
              <a:t>Tools &amp; Techniques…</a:t>
            </a:r>
            <a:endParaRPr lang="en-US" sz="1400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dirty="0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55976" y="980728"/>
            <a:ext cx="4320480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Examine Each Risk in Register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528" y="1772816"/>
            <a:ext cx="8640960" cy="416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Risk Data Quality Assessment :</a:t>
            </a:r>
          </a:p>
          <a:p>
            <a:pPr algn="l"/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	- Make sure that the used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info at risk assessment is accurate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  <a:p>
            <a:pPr algn="l"/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	- Checking out the validity by </a:t>
            </a:r>
            <a:r>
              <a:rPr lang="en-US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outside experts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  <a:p>
            <a:pPr algn="l"/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	- Checking out some </a:t>
            </a:r>
            <a:r>
              <a:rPr lang="en-US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samples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Risk Categorization :</a:t>
            </a:r>
          </a:p>
          <a:p>
            <a:pPr algn="l"/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	-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Grouping out the risks 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to come up with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 better strategy for dealing 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with 	them…</a:t>
            </a:r>
          </a:p>
          <a:p>
            <a:pPr algn="l"/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	- Group them by the </a:t>
            </a:r>
            <a:r>
              <a:rPr lang="en-US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phase of the project 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or by the </a:t>
            </a:r>
            <a:r>
              <a:rPr lang="en-US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source of risk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  <a:p>
            <a:pPr algn="l"/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	- Help you to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deal with whole groups of risks in one response plan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Risk Urgency Assessment :</a:t>
            </a:r>
          </a:p>
          <a:p>
            <a:pPr algn="l"/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	- Checking out </a:t>
            </a:r>
            <a:r>
              <a:rPr lang="en-US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how soon to take care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of a particular risk…</a:t>
            </a:r>
          </a:p>
          <a:p>
            <a:pPr algn="l"/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	- If the risk is going to happen soon, then it is better to have a plan for how to 	deal with it soon…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9912" y="2132856"/>
            <a:ext cx="3440776" cy="322420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1403648" y="3429000"/>
            <a:ext cx="5256584" cy="322420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Rectangle 9"/>
          <p:cNvSpPr/>
          <p:nvPr/>
        </p:nvSpPr>
        <p:spPr>
          <a:xfrm>
            <a:off x="1416441" y="4941168"/>
            <a:ext cx="3584792" cy="322420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604448" cy="1296144"/>
          </a:xfrm>
        </p:spPr>
        <p:txBody>
          <a:bodyPr/>
          <a:lstStyle/>
          <a:p>
            <a:pPr algn="l"/>
            <a:r>
              <a:rPr lang="en-US" sz="3200" b="1" dirty="0" smtClean="0"/>
              <a:t>Perform Qualitative Risk Analysis </a:t>
            </a:r>
            <a:br>
              <a:rPr lang="en-US" sz="3200" b="1" dirty="0" smtClean="0"/>
            </a:br>
            <a:r>
              <a:rPr lang="en-US" sz="2800" b="1" i="1" dirty="0" smtClean="0"/>
              <a:t>Tools &amp; Techniques…</a:t>
            </a:r>
            <a:endParaRPr lang="en-US" sz="1200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dirty="0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55976" y="805356"/>
            <a:ext cx="2016224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Examine Each Risk in Register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...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pic>
        <p:nvPicPr>
          <p:cNvPr id="7" name="Picture 6" descr="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556792"/>
            <a:ext cx="4176464" cy="4608512"/>
          </a:xfrm>
          <a:prstGeom prst="rect">
            <a:avLst/>
          </a:prstGeom>
        </p:spPr>
      </p:pic>
      <p:pic>
        <p:nvPicPr>
          <p:cNvPr id="9" name="Picture 8" descr="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5976" y="1423987"/>
            <a:ext cx="4536504" cy="4741317"/>
          </a:xfrm>
          <a:prstGeom prst="rect">
            <a:avLst/>
          </a:prstGeom>
        </p:spPr>
      </p:pic>
      <p:pic>
        <p:nvPicPr>
          <p:cNvPr id="8" name="Picture 7" descr="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6256" y="120626"/>
            <a:ext cx="2160240" cy="12201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1520" y="2492896"/>
            <a:ext cx="4016840" cy="43204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254801" y="4005064"/>
            <a:ext cx="3584792" cy="788857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/>
          <a:lstStyle/>
          <a:p>
            <a:pPr algn="l"/>
            <a:r>
              <a:rPr lang="en-US" sz="3200" b="1" dirty="0" smtClean="0"/>
              <a:t>Perform Qualitative Risk Analysis </a:t>
            </a:r>
            <a:r>
              <a:rPr lang="en-US" sz="3600" b="1" dirty="0" smtClean="0"/>
              <a:t>- </a:t>
            </a:r>
            <a:r>
              <a:rPr lang="en-US" sz="3200" b="1" i="1" dirty="0" smtClean="0"/>
              <a:t>Output…</a:t>
            </a:r>
            <a:endParaRPr lang="en-US" sz="1400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dirty="0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19</a:t>
            </a:fld>
            <a:endParaRPr lang="en-US"/>
          </a:p>
        </p:txBody>
      </p:sp>
      <p:pic>
        <p:nvPicPr>
          <p:cNvPr id="8" name="Picture 7" descr="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836712"/>
            <a:ext cx="8424936" cy="460851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547664" y="836712"/>
            <a:ext cx="3528392" cy="1152128"/>
          </a:xfrm>
          <a:prstGeom prst="ellipse">
            <a:avLst/>
          </a:prstGeom>
          <a:solidFill>
            <a:srgbClr val="FF0000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483768" y="5013176"/>
            <a:ext cx="280831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24328" y="52292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1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5517232"/>
            <a:ext cx="4104456" cy="288032"/>
          </a:xfrm>
          <a:prstGeom prst="rect">
            <a:avLst/>
          </a:prstGeom>
        </p:spPr>
      </p:pic>
      <p:pic>
        <p:nvPicPr>
          <p:cNvPr id="16" name="Picture 15" descr="1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5589240"/>
            <a:ext cx="4065662" cy="792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7920880" cy="664096"/>
          </a:xfrm>
        </p:spPr>
        <p:txBody>
          <a:bodyPr/>
          <a:lstStyle/>
          <a:p>
            <a:pPr algn="l"/>
            <a:r>
              <a:rPr lang="en-US" sz="3600" b="1" dirty="0" smtClean="0"/>
              <a:t>Risk </a:t>
            </a:r>
            <a:r>
              <a:rPr lang="en-US" sz="3600" b="1" dirty="0" err="1" smtClean="0"/>
              <a:t>vs</a:t>
            </a:r>
            <a:r>
              <a:rPr lang="en-US" sz="3600" b="1" dirty="0" smtClean="0"/>
              <a:t> Opportunity…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dirty="0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59632" y="1556792"/>
            <a:ext cx="6408712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Risk:</a:t>
            </a:r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(-) Any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uncertain event </a:t>
            </a: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or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condition</a:t>
            </a: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that might affect the project…</a:t>
            </a:r>
          </a:p>
          <a:p>
            <a:pPr algn="l"/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	- </a:t>
            </a: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Unexpected problems </a:t>
            </a:r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that might occur…</a:t>
            </a:r>
          </a:p>
          <a:p>
            <a:pPr algn="l"/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	- Can be an </a:t>
            </a: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event</a:t>
            </a:r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(earthquake) or a </a:t>
            </a: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condition</a:t>
            </a:r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	(missing part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of a process</a:t>
            </a:r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)</a:t>
            </a:r>
          </a:p>
          <a:p>
            <a:pPr algn="l"/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	- Something </a:t>
            </a: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may or may not </a:t>
            </a:r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happen…</a:t>
            </a:r>
          </a:p>
          <a:p>
            <a:pPr algn="l"/>
            <a:endParaRPr lang="en-US" sz="2000" b="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algn="l"/>
            <a:r>
              <a:rPr 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Opportunity:</a:t>
            </a:r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(+) Some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events</a:t>
            </a: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or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conditions</a:t>
            </a: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that can </a:t>
            </a:r>
            <a:r>
              <a:rPr lang="en-US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help</a:t>
            </a:r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the project.</a:t>
            </a:r>
          </a:p>
          <a:p>
            <a:pPr algn="l"/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	- </a:t>
            </a:r>
            <a:r>
              <a:rPr lang="en-US" sz="2000" b="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Event</a:t>
            </a:r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: Finding an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easier way </a:t>
            </a: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to do </a:t>
            </a:r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 activity.</a:t>
            </a:r>
          </a:p>
          <a:p>
            <a:pPr algn="l"/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	- </a:t>
            </a:r>
            <a:r>
              <a:rPr lang="en-US" sz="2000" b="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Condition</a:t>
            </a:r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: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Lower prices </a:t>
            </a:r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for certain materials</a:t>
            </a:r>
            <a:endParaRPr lang="tr-TR" sz="2000" b="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604448" cy="664096"/>
          </a:xfrm>
        </p:spPr>
        <p:txBody>
          <a:bodyPr/>
          <a:lstStyle/>
          <a:p>
            <a:pPr algn="l"/>
            <a:r>
              <a:rPr lang="en-US" sz="3600" b="1" dirty="0" smtClean="0"/>
              <a:t>Perform Quantitative Risk Analysis…</a:t>
            </a:r>
            <a:endParaRPr lang="en-US" sz="1400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836712"/>
            <a:ext cx="864096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</a:t>
            </a:r>
            <a:r>
              <a:rPr lang="en-US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numerically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analyzing the effect of identified risks on overall project objectives…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528" y="1412776"/>
            <a:ext cx="864096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Performed on risks that have been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prioritized by the perform qualitative risk analysis 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process!</a:t>
            </a:r>
          </a:p>
          <a:p>
            <a:pPr algn="l"/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Used to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assign numerical rating 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to the risks…</a:t>
            </a:r>
          </a:p>
          <a:p>
            <a:pPr algn="l"/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At the end of this process, the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initial assessment may need to be updated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!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</p:txBody>
      </p:sp>
      <p:pic>
        <p:nvPicPr>
          <p:cNvPr id="11" name="Picture 10" descr="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2924944"/>
            <a:ext cx="4032448" cy="2376264"/>
          </a:xfrm>
          <a:prstGeom prst="rect">
            <a:avLst/>
          </a:prstGeom>
        </p:spPr>
      </p:pic>
      <p:pic>
        <p:nvPicPr>
          <p:cNvPr id="12" name="Picture 11" descr="2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9992" y="2924944"/>
            <a:ext cx="4135388" cy="2952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604448" cy="1296144"/>
          </a:xfrm>
        </p:spPr>
        <p:txBody>
          <a:bodyPr/>
          <a:lstStyle/>
          <a:p>
            <a:pPr algn="l"/>
            <a:r>
              <a:rPr lang="en-US" sz="3600" b="1" dirty="0" smtClean="0"/>
              <a:t>Perform Quantitative Risk Analysis </a:t>
            </a:r>
            <a:br>
              <a:rPr lang="en-US" sz="3600" b="1" dirty="0" smtClean="0"/>
            </a:br>
            <a:r>
              <a:rPr lang="en-US" sz="3200" b="1" i="1" dirty="0" smtClean="0"/>
              <a:t>Tools &amp; Techniques…</a:t>
            </a:r>
            <a:endParaRPr lang="en-US" sz="1400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dirty="0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55976" y="980728"/>
            <a:ext cx="4320480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Gather the data…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520" y="1484784"/>
            <a:ext cx="6840760" cy="1986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Quantitative tools are broken down into three categories…</a:t>
            </a:r>
          </a:p>
          <a:p>
            <a:pPr marL="914400" lvl="1" indent="-457200" algn="l">
              <a:buAutoNum type="arabicParenR"/>
            </a:pP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The ones that help to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get more info about risks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  <a:p>
            <a:pPr marL="914400" lvl="1" indent="-457200" algn="l">
              <a:buAutoNum type="arabicParenR"/>
            </a:pP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The ones that help to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analyze the info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  <a:p>
            <a:pPr marL="914400" lvl="1" indent="-457200" algn="l">
              <a:buAutoNum type="arabicParenR"/>
            </a:pP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Expert Judgment to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put them together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Data gathering and representation techniques: </a:t>
            </a:r>
            <a:r>
              <a:rPr lang="tr-T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/>
            </a:r>
            <a:br>
              <a:rPr lang="tr-T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</a:b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(Get more info about risks)</a:t>
            </a:r>
          </a:p>
        </p:txBody>
      </p:sp>
      <p:pic>
        <p:nvPicPr>
          <p:cNvPr id="7" name="Picture 6" descr="2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429000"/>
            <a:ext cx="4536504" cy="2664296"/>
          </a:xfrm>
          <a:prstGeom prst="rect">
            <a:avLst/>
          </a:prstGeom>
        </p:spPr>
      </p:pic>
      <p:pic>
        <p:nvPicPr>
          <p:cNvPr id="11" name="Picture 10" descr="2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10719" y="2204864"/>
            <a:ext cx="3528392" cy="3816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604448" cy="1296144"/>
          </a:xfrm>
        </p:spPr>
        <p:txBody>
          <a:bodyPr/>
          <a:lstStyle/>
          <a:p>
            <a:pPr algn="l"/>
            <a:r>
              <a:rPr lang="en-US" sz="3600" b="1" dirty="0" smtClean="0"/>
              <a:t>Perform Quantitative Risk Analysis </a:t>
            </a:r>
            <a:br>
              <a:rPr lang="en-US" sz="3600" b="1" dirty="0" smtClean="0"/>
            </a:br>
            <a:r>
              <a:rPr lang="en-US" sz="3200" b="1" i="1" dirty="0" smtClean="0"/>
              <a:t>Tools &amp; Techniques…</a:t>
            </a:r>
            <a:endParaRPr lang="en-US" sz="1400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dirty="0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55976" y="980728"/>
            <a:ext cx="4320480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Analyze the data…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1484784"/>
            <a:ext cx="8784976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Quantitative tools are broken down into three categories…</a:t>
            </a:r>
          </a:p>
          <a:p>
            <a:pPr marL="914400" lvl="1" indent="-457200" algn="l">
              <a:buAutoNum type="arabicParenR"/>
            </a:pP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The ones that help to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get more info about risks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  <a:p>
            <a:pPr marL="914400" lvl="1" indent="-457200" algn="l">
              <a:buAutoNum type="arabicParenR"/>
            </a:pP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The ones that help to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analyze the info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  <a:p>
            <a:pPr marL="914400" lvl="1" indent="-457200" algn="l">
              <a:buAutoNum type="arabicParenR"/>
            </a:pP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Expert Judgment to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put them together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  <a:p>
            <a:pPr marL="914400" lvl="1" indent="-457200" algn="l"/>
            <a:endParaRPr lang="en-US" b="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Quantitative Risk Analysis and Modeling Techniques: </a:t>
            </a: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(Analyze the info)</a:t>
            </a:r>
          </a:p>
        </p:txBody>
      </p:sp>
      <p:pic>
        <p:nvPicPr>
          <p:cNvPr id="11" name="Picture 10" descr="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3501008"/>
            <a:ext cx="4800600" cy="2847975"/>
          </a:xfrm>
          <a:prstGeom prst="rect">
            <a:avLst/>
          </a:prstGeom>
        </p:spPr>
      </p:pic>
      <p:pic>
        <p:nvPicPr>
          <p:cNvPr id="12" name="Picture 11" descr="2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3717032"/>
            <a:ext cx="3384376" cy="2232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604448" cy="1296144"/>
          </a:xfrm>
        </p:spPr>
        <p:txBody>
          <a:bodyPr/>
          <a:lstStyle/>
          <a:p>
            <a:pPr algn="l"/>
            <a:r>
              <a:rPr lang="en-US" sz="3600" b="1" dirty="0" smtClean="0"/>
              <a:t>Perform Quantitative Risk Analysis </a:t>
            </a:r>
            <a:br>
              <a:rPr lang="en-US" sz="3600" b="1" dirty="0" smtClean="0"/>
            </a:br>
            <a:r>
              <a:rPr lang="en-US" sz="3200" b="1" i="1" dirty="0" smtClean="0"/>
              <a:t>Tools &amp; Techniques…</a:t>
            </a:r>
            <a:endParaRPr lang="en-US" sz="1400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dirty="0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55976" y="980728"/>
            <a:ext cx="4320480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Analyze the data…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1484784"/>
            <a:ext cx="8784976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Quantitative tools are broken down into three categories…</a:t>
            </a:r>
          </a:p>
          <a:p>
            <a:pPr marL="914400" lvl="1" indent="-457200" algn="l">
              <a:buAutoNum type="arabicParenR"/>
            </a:pP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The ones that help to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get more info about risks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  <a:p>
            <a:pPr marL="914400" lvl="1" indent="-457200" algn="l">
              <a:buAutoNum type="arabicParenR"/>
            </a:pP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The ones that help to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analyze the info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  <a:p>
            <a:pPr marL="914400" lvl="1" indent="-457200" algn="l">
              <a:buAutoNum type="arabicParenR"/>
            </a:pP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Expert Judgment to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put them together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  <a:p>
            <a:pPr marL="914400" lvl="1" indent="-457200" algn="l"/>
            <a:endParaRPr lang="en-US" b="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Quantitative Risk Analysis and Modeling Techniques: </a:t>
            </a: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(Analyze the info)</a:t>
            </a:r>
          </a:p>
        </p:txBody>
      </p:sp>
      <p:pic>
        <p:nvPicPr>
          <p:cNvPr id="10" name="Picture 9" descr="2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573016"/>
            <a:ext cx="8352928" cy="2743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76056" y="5517232"/>
            <a:ext cx="2839860" cy="644841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604448" cy="1296144"/>
          </a:xfrm>
        </p:spPr>
        <p:txBody>
          <a:bodyPr/>
          <a:lstStyle/>
          <a:p>
            <a:pPr algn="l"/>
            <a:r>
              <a:rPr lang="en-US" sz="3600" b="1" dirty="0" smtClean="0"/>
              <a:t>Perform Quantitative Risk Analysis </a:t>
            </a:r>
            <a:br>
              <a:rPr lang="en-US" sz="3600" b="1" dirty="0" smtClean="0"/>
            </a:br>
            <a:r>
              <a:rPr lang="en-US" sz="3200" b="1" i="1" dirty="0" smtClean="0"/>
              <a:t>Tools &amp; Techniques…</a:t>
            </a:r>
            <a:endParaRPr lang="en-US" sz="1400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dirty="0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55976" y="836712"/>
            <a:ext cx="4320480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Calculate the EMV of risks…</a:t>
            </a:r>
          </a:p>
        </p:txBody>
      </p:sp>
      <p:pic>
        <p:nvPicPr>
          <p:cNvPr id="9" name="Picture 8" descr="2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412776"/>
            <a:ext cx="8712968" cy="49434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64171" y="4538675"/>
            <a:ext cx="1830374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What’s wrong?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 rot="2397417">
            <a:off x="7375386" y="4814815"/>
            <a:ext cx="301709" cy="767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dirty="0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25</a:t>
            </a:fld>
            <a:endParaRPr lang="en-US"/>
          </a:p>
        </p:txBody>
      </p:sp>
      <p:pic>
        <p:nvPicPr>
          <p:cNvPr id="8" name="Picture 7" descr="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548680"/>
            <a:ext cx="8568952" cy="590465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9512" y="116632"/>
            <a:ext cx="8568952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alisto MT" pitchFamily="18" charset="0"/>
              </a:rPr>
              <a:t>Perform Quantitative Risk Analysis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  <a:latin typeface="Calisto MT" pitchFamily="18" charset="0"/>
              </a:rPr>
              <a:t>– </a:t>
            </a:r>
            <a:r>
              <a:rPr lang="en-US" sz="2000" i="1" dirty="0" smtClean="0">
                <a:solidFill>
                  <a:schemeClr val="bg2">
                    <a:lumMod val="50000"/>
                  </a:schemeClr>
                </a:solidFill>
                <a:latin typeface="Calisto MT" pitchFamily="18" charset="0"/>
              </a:rPr>
              <a:t>EMV Calculations </a:t>
            </a:r>
            <a:endParaRPr lang="en-US" sz="2400" i="1" dirty="0">
              <a:solidFill>
                <a:schemeClr val="bg2">
                  <a:lumMod val="50000"/>
                </a:schemeClr>
              </a:solidFill>
              <a:latin typeface="Calisto MT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dirty="0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26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9512" y="116632"/>
            <a:ext cx="8568952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alisto MT" pitchFamily="18" charset="0"/>
              </a:rPr>
              <a:t>Perform Quantitative Risk Analysis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  <a:latin typeface="Calisto MT" pitchFamily="18" charset="0"/>
              </a:rPr>
              <a:t>– Output</a:t>
            </a:r>
            <a:endParaRPr lang="en-US" sz="2800" i="1" dirty="0">
              <a:solidFill>
                <a:schemeClr val="bg2">
                  <a:lumMod val="50000"/>
                </a:schemeClr>
              </a:solidFill>
              <a:latin typeface="Calisto MT" pitchFamily="18" charset="0"/>
            </a:endParaRPr>
          </a:p>
        </p:txBody>
      </p:sp>
      <p:pic>
        <p:nvPicPr>
          <p:cNvPr id="6" name="Picture 5" descr="3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543" y="653492"/>
            <a:ext cx="8424936" cy="36396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00128"/>
            <a:ext cx="8372283" cy="198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604448" cy="664096"/>
          </a:xfrm>
        </p:spPr>
        <p:txBody>
          <a:bodyPr/>
          <a:lstStyle/>
          <a:p>
            <a:pPr algn="l"/>
            <a:r>
              <a:rPr lang="tr-TR" sz="3600" b="1" dirty="0" smtClean="0"/>
              <a:t>Plan Risk Responses</a:t>
            </a:r>
            <a:r>
              <a:rPr lang="en-US" sz="3600" b="1" dirty="0" smtClean="0"/>
              <a:t>…</a:t>
            </a:r>
            <a:endParaRPr lang="en-US" sz="1400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836712"/>
            <a:ext cx="8640960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</a:t>
            </a:r>
            <a:r>
              <a:rPr lang="tr-TR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developing options and actions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to enhance opportunities and to reduce threats to project activities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528" y="1455803"/>
            <a:ext cx="8640960" cy="1574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How to respond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to a risk?</a:t>
            </a:r>
          </a:p>
          <a:p>
            <a:pPr algn="l"/>
            <a:r>
              <a:rPr lang="tr-TR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	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-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Keep a reserve of money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to handle the cost of the most likely risks</a:t>
            </a:r>
          </a:p>
          <a:p>
            <a:pPr algn="l"/>
            <a:r>
              <a:rPr lang="tr-TR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	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-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Transfer the risk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with an </a:t>
            </a:r>
            <a:r>
              <a:rPr lang="tr-TR" b="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insurance policy</a:t>
            </a:r>
          </a:p>
          <a:p>
            <a:pPr algn="l"/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Includes the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identification and assignment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of one person (the ‘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risk response owner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’) to take responsibility for each agreed-to and funded risk response.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56991"/>
            <a:ext cx="4392488" cy="20882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16" y="3030080"/>
            <a:ext cx="4076656" cy="306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0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604448" cy="664096"/>
          </a:xfrm>
        </p:spPr>
        <p:txBody>
          <a:bodyPr/>
          <a:lstStyle/>
          <a:p>
            <a:pPr algn="l"/>
            <a:r>
              <a:rPr lang="tr-TR" sz="3600" b="1" dirty="0" smtClean="0"/>
              <a:t>Plan Risk Responses – </a:t>
            </a:r>
            <a:r>
              <a:rPr lang="tr-TR" sz="3200" b="1" i="1" dirty="0" smtClean="0"/>
              <a:t>Tools &amp; Techniques</a:t>
            </a:r>
            <a:endParaRPr lang="en-US" sz="1200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836712"/>
            <a:ext cx="8640960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</a:t>
            </a:r>
            <a:r>
              <a:rPr lang="tr-TR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developing options and actions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to enhance opportunities and to reduce threats to project activities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7776864" cy="3240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97152"/>
            <a:ext cx="7776864" cy="15121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83825" y="2839251"/>
            <a:ext cx="251222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( </a:t>
            </a:r>
            <a:r>
              <a:rPr lang="tr-T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Use, take advantage of </a:t>
            </a:r>
            <a:r>
              <a:rPr lang="tr-T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)</a:t>
            </a:r>
            <a:endParaRPr lang="tr-TR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6109" y="3789040"/>
            <a:ext cx="1178528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( </a:t>
            </a:r>
            <a:r>
              <a:rPr lang="tr-T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</a:t>
            </a:r>
            <a:r>
              <a:rPr lang="tr-T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ncrease </a:t>
            </a:r>
            <a:r>
              <a:rPr lang="tr-T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)</a:t>
            </a:r>
            <a:endParaRPr lang="tr-TR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6993" y="5301209"/>
            <a:ext cx="3296975" cy="39713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6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604448" cy="664096"/>
          </a:xfrm>
        </p:spPr>
        <p:txBody>
          <a:bodyPr/>
          <a:lstStyle/>
          <a:p>
            <a:pPr algn="l"/>
            <a:r>
              <a:rPr lang="tr-TR" sz="3600" b="1" dirty="0" smtClean="0"/>
              <a:t>Plan Risk Responses - </a:t>
            </a:r>
            <a:r>
              <a:rPr lang="tr-TR" sz="3200" b="1" i="1" dirty="0" smtClean="0"/>
              <a:t>Output</a:t>
            </a:r>
            <a:endParaRPr lang="en-US" sz="3200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836712"/>
            <a:ext cx="8640960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</a:t>
            </a:r>
            <a:r>
              <a:rPr lang="tr-TR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developing options and actions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to enhance opportunities and to reduce threats to project activities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85912"/>
            <a:ext cx="7848872" cy="43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3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7920880" cy="664096"/>
          </a:xfrm>
        </p:spPr>
        <p:txBody>
          <a:bodyPr/>
          <a:lstStyle/>
          <a:p>
            <a:pPr algn="l"/>
            <a:r>
              <a:rPr lang="en-US" sz="3600" b="1" dirty="0" smtClean="0"/>
              <a:t>4 ways to deal (handle) with risk…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3</a:t>
            </a:fld>
            <a:endParaRPr lang="en-US"/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484784"/>
            <a:ext cx="7704856" cy="4104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604448" cy="664096"/>
          </a:xfrm>
        </p:spPr>
        <p:txBody>
          <a:bodyPr/>
          <a:lstStyle/>
          <a:p>
            <a:pPr algn="l"/>
            <a:r>
              <a:rPr lang="tr-TR" sz="3600" b="1" dirty="0" smtClean="0"/>
              <a:t>Monitor &amp; Control Risks</a:t>
            </a:r>
            <a:r>
              <a:rPr lang="en-US" sz="3600" b="1" dirty="0" smtClean="0"/>
              <a:t>…</a:t>
            </a:r>
            <a:endParaRPr lang="en-US" sz="1400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836712"/>
            <a:ext cx="8640960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</a:t>
            </a:r>
            <a:r>
              <a:rPr lang="tr-TR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implementing risk response plans, tracking identified risks, monitoring residual risks, identifying new risks and evaluating risk process effectiveness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throughout the project...</a:t>
            </a:r>
            <a:endParaRPr lang="en-US" b="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1508591"/>
            <a:ext cx="8640960" cy="178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Risk Monitoring by applying techniques such as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variance and trend analysis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(use of performance info. generated during project execution)...</a:t>
            </a:r>
          </a:p>
          <a:p>
            <a:pPr algn="l"/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Planned risk responses that are included in the PMP are executed during the life cycle of the project, but the project work should be continuously monitored for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new, changing, and outdated risks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...</a:t>
            </a:r>
          </a:p>
          <a:p>
            <a:pPr algn="l"/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Other purposes, to determine if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4" y="3320405"/>
            <a:ext cx="4248150" cy="828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365104"/>
            <a:ext cx="4680520" cy="1628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52937"/>
            <a:ext cx="3888432" cy="328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9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7920880" cy="664096"/>
          </a:xfrm>
        </p:spPr>
        <p:txBody>
          <a:bodyPr/>
          <a:lstStyle/>
          <a:p>
            <a:pPr algn="l"/>
            <a:r>
              <a:rPr lang="en-US" sz="3600" b="1" dirty="0" smtClean="0"/>
              <a:t>4 ways to deal (handle) with risk…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4</a:t>
            </a:fld>
            <a:endParaRPr lang="en-US"/>
          </a:p>
        </p:txBody>
      </p:sp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556792"/>
            <a:ext cx="7704856" cy="4248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7920880" cy="664096"/>
          </a:xfrm>
        </p:spPr>
        <p:txBody>
          <a:bodyPr/>
          <a:lstStyle/>
          <a:p>
            <a:pPr algn="l"/>
            <a:r>
              <a:rPr lang="en-US" sz="3600" b="1" dirty="0" smtClean="0"/>
              <a:t>Plan Risk Management…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980728"/>
            <a:ext cx="6984776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defining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how to conduct risk management activities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for a project…</a:t>
            </a:r>
          </a:p>
        </p:txBody>
      </p:sp>
      <p:pic>
        <p:nvPicPr>
          <p:cNvPr id="7" name="Picture 6" descr="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628800"/>
            <a:ext cx="7272808" cy="46672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28184" y="188640"/>
            <a:ext cx="2699792" cy="254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/>
            <a:r>
              <a:rPr lang="tr-TR" sz="2000" i="1" dirty="0" smtClean="0">
                <a:solidFill>
                  <a:srgbClr val="FF0000"/>
                </a:solidFill>
                <a:latin typeface="Calisto MT" pitchFamily="18" charset="0"/>
              </a:rPr>
              <a:t>Project </a:t>
            </a:r>
            <a:r>
              <a:rPr lang="tr-TR" sz="2000" i="1" u="sng" dirty="0" smtClean="0">
                <a:solidFill>
                  <a:srgbClr val="FF0000"/>
                </a:solidFill>
                <a:latin typeface="Calisto MT" pitchFamily="18" charset="0"/>
              </a:rPr>
              <a:t>Scope</a:t>
            </a:r>
            <a:r>
              <a:rPr lang="tr-TR" sz="2000" i="1" dirty="0">
                <a:solidFill>
                  <a:srgbClr val="FF0000"/>
                </a:solidFill>
                <a:latin typeface="Calisto MT" pitchFamily="18" charset="0"/>
              </a:rPr>
              <a:t> </a:t>
            </a:r>
            <a:r>
              <a:rPr lang="tr-TR" sz="2000" i="1" dirty="0" smtClean="0">
                <a:solidFill>
                  <a:srgbClr val="FF0000"/>
                </a:solidFill>
                <a:latin typeface="Calisto MT" pitchFamily="18" charset="0"/>
              </a:rPr>
              <a:t>Statement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Describes the project’s deliverables and the work required to create those deliverables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in detail.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63688" y="1412776"/>
            <a:ext cx="5472608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7920880" cy="664096"/>
          </a:xfrm>
        </p:spPr>
        <p:txBody>
          <a:bodyPr/>
          <a:lstStyle/>
          <a:p>
            <a:pPr algn="l"/>
            <a:r>
              <a:rPr lang="en-US" sz="3600" b="1" dirty="0" smtClean="0"/>
              <a:t>Plan Risk Management…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536" y="836712"/>
            <a:ext cx="792088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defining how to conduct risk management activities for a project…</a:t>
            </a:r>
          </a:p>
        </p:txBody>
      </p:sp>
      <p:pic>
        <p:nvPicPr>
          <p:cNvPr id="8" name="Picture 7" descr="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340768"/>
            <a:ext cx="7992888" cy="16561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1560" y="3068960"/>
            <a:ext cx="82089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/>
            <a:r>
              <a:rPr lang="tr-TR" sz="2000" i="1" dirty="0" smtClean="0">
                <a:solidFill>
                  <a:srgbClr val="FF0000"/>
                </a:solidFill>
                <a:latin typeface="Calisto MT" pitchFamily="18" charset="0"/>
              </a:rPr>
              <a:t>P</a:t>
            </a:r>
            <a:r>
              <a:rPr lang="en-US" sz="2000" i="1" dirty="0" err="1" smtClean="0">
                <a:solidFill>
                  <a:srgbClr val="FF0000"/>
                </a:solidFill>
                <a:latin typeface="Calisto MT" pitchFamily="18" charset="0"/>
              </a:rPr>
              <a:t>lanning</a:t>
            </a:r>
            <a:r>
              <a:rPr lang="en-US" sz="2000" i="1" dirty="0" smtClean="0">
                <a:solidFill>
                  <a:srgbClr val="FF0000"/>
                </a:solidFill>
                <a:latin typeface="Calisto MT" pitchFamily="18" charset="0"/>
              </a:rPr>
              <a:t> Meetings and Analysis :</a:t>
            </a:r>
            <a:br>
              <a:rPr lang="en-US" sz="2000" i="1" dirty="0" smtClean="0">
                <a:solidFill>
                  <a:srgbClr val="FF0000"/>
                </a:solidFill>
                <a:latin typeface="Calisto MT" pitchFamily="18" charset="0"/>
              </a:rPr>
            </a:br>
            <a:endParaRPr lang="tr-TR" sz="2000" i="1" dirty="0" smtClean="0">
              <a:solidFill>
                <a:srgbClr val="FF0000"/>
              </a:solidFill>
              <a:latin typeface="Calisto MT" pitchFamily="18" charset="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To develop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RMP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 (Risk Management Plan)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PM ,Team &amp; Stakeholders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High Level Plans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to conduct risk management activities are defined.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Effects on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Project Budget and Schedule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: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Risk Management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cost elements and schedule activities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will be developed…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Risk management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responsibilities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 will be assigned.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Organizational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templates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 are formed (Risk Categories, Levels of Risk, Probability by type of Risk etc.)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79912" y="1916832"/>
            <a:ext cx="108012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7920880" cy="664096"/>
          </a:xfrm>
        </p:spPr>
        <p:txBody>
          <a:bodyPr/>
          <a:lstStyle/>
          <a:p>
            <a:pPr algn="l"/>
            <a:r>
              <a:rPr lang="en-US" sz="3600" b="1" dirty="0" smtClean="0"/>
              <a:t>Plan Risk Management…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536" y="836712"/>
            <a:ext cx="792088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defining how to conduct risk management activities for a project…</a:t>
            </a:r>
          </a:p>
        </p:txBody>
      </p:sp>
      <p:pic>
        <p:nvPicPr>
          <p:cNvPr id="8" name="Picture 7" descr="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340768"/>
            <a:ext cx="7992888" cy="16561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3528" y="3068960"/>
            <a:ext cx="8496944" cy="3328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/>
            <a:r>
              <a:rPr lang="en-US" sz="2000" i="1" dirty="0" smtClean="0">
                <a:solidFill>
                  <a:srgbClr val="FF0000"/>
                </a:solidFill>
                <a:latin typeface="Calisto MT" pitchFamily="18" charset="0"/>
              </a:rPr>
              <a:t>Risk Management Plan :</a:t>
            </a:r>
          </a:p>
          <a:p>
            <a:pPr marL="285750" indent="-285750" algn="l"/>
            <a:r>
              <a:rPr lang="en-US" sz="2000" b="0" i="1" dirty="0" smtClean="0">
                <a:solidFill>
                  <a:srgbClr val="FF0000"/>
                </a:solidFill>
                <a:latin typeface="Calisto MT" pitchFamily="18" charset="0"/>
                <a:sym typeface="Wingdings" pitchFamily="2" charset="2"/>
              </a:rPr>
              <a:t>	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Tells you how to handle and assess risk, who is responsible for the process and how often to do risk planning on the project.</a:t>
            </a:r>
          </a:p>
          <a:p>
            <a:pPr marL="285750" indent="-285750" algn="l"/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		-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Risk Categories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to classify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risks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 such as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Technical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,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External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 etc.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Technical  A 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	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component that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might turn out to be difficult to use. External  Market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condition.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A 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	</a:t>
            </a:r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RBS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(Risk Breakdown structure) is going to be built.</a:t>
            </a:r>
          </a:p>
          <a:p>
            <a:pPr marL="285750" indent="-285750" algn="l"/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		-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Methodology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  to describe methods and approaches for identifying and 	classifying risks of the project.</a:t>
            </a:r>
          </a:p>
          <a:p>
            <a:pPr marL="285750" indent="-285750" algn="l"/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		-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Definitions of probability and impact.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 How big </a:t>
            </a:r>
            <a:r>
              <a:rPr lang="en-US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a risk’s impact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and </a:t>
            </a:r>
            <a:r>
              <a:rPr lang="en-US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how likely a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	</a:t>
            </a:r>
            <a:r>
              <a:rPr lang="en-US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risk happens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. Impact  How much damage the risk will cause to the project. </a:t>
            </a:r>
            <a:b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</a:b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	Impacts are classified on a scale (very low to very high)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43808" y="1916832"/>
            <a:ext cx="331236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7920880" cy="664096"/>
          </a:xfrm>
        </p:spPr>
        <p:txBody>
          <a:bodyPr/>
          <a:lstStyle/>
          <a:p>
            <a:pPr algn="l"/>
            <a:r>
              <a:rPr lang="en-US" sz="3600" b="1" dirty="0" smtClean="0"/>
              <a:t>Plan Risk Management…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536" y="908720"/>
            <a:ext cx="792088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Risk management Plan : </a:t>
            </a:r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RBS &amp; Impact Scales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</p:txBody>
      </p:sp>
      <p:pic>
        <p:nvPicPr>
          <p:cNvPr id="9" name="Picture 8" descr="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700808"/>
            <a:ext cx="7272808" cy="4176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7920880" cy="664096"/>
          </a:xfrm>
        </p:spPr>
        <p:txBody>
          <a:bodyPr/>
          <a:lstStyle/>
          <a:p>
            <a:pPr algn="l"/>
            <a:r>
              <a:rPr lang="en-US" sz="3600" b="1" dirty="0" smtClean="0"/>
              <a:t>Plan Risk Management…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536" y="908720"/>
            <a:ext cx="792088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Risk management Plan : </a:t>
            </a:r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RBS &amp; Impact Scales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…</a:t>
            </a:r>
          </a:p>
        </p:txBody>
      </p:sp>
      <p:pic>
        <p:nvPicPr>
          <p:cNvPr id="7" name="Picture 6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599" y="1556792"/>
            <a:ext cx="7060899" cy="4392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47319</TotalTime>
  <Words>1005</Words>
  <Application>Microsoft Office PowerPoint</Application>
  <PresentationFormat>Letter Paper (8.5x11 in)</PresentationFormat>
  <Paragraphs>191</Paragraphs>
  <Slides>30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  <vt:variant>
        <vt:lpstr>Custom Shows</vt:lpstr>
      </vt:variant>
      <vt:variant>
        <vt:i4>2</vt:i4>
      </vt:variant>
    </vt:vector>
  </HeadingPairs>
  <TitlesOfParts>
    <vt:vector size="39" baseType="lpstr">
      <vt:lpstr>Arial</vt:lpstr>
      <vt:lpstr>Palatino Linotype</vt:lpstr>
      <vt:lpstr>Calisto MT</vt:lpstr>
      <vt:lpstr>Courier New</vt:lpstr>
      <vt:lpstr>Century Gothic</vt:lpstr>
      <vt:lpstr>Wingdings</vt:lpstr>
      <vt:lpstr>Executive</vt:lpstr>
      <vt:lpstr>Part 11 : Project Risk Management</vt:lpstr>
      <vt:lpstr>Risk vs Opportunity…</vt:lpstr>
      <vt:lpstr>4 ways to deal (handle) with risk…</vt:lpstr>
      <vt:lpstr>4 ways to deal (handle) with risk…</vt:lpstr>
      <vt:lpstr>Plan Risk Management…</vt:lpstr>
      <vt:lpstr>Plan Risk Management…</vt:lpstr>
      <vt:lpstr>Plan Risk Management…</vt:lpstr>
      <vt:lpstr>Plan Risk Management…</vt:lpstr>
      <vt:lpstr>Plan Risk Management…</vt:lpstr>
      <vt:lpstr>Identify Risks…</vt:lpstr>
      <vt:lpstr>Identify Risks…</vt:lpstr>
      <vt:lpstr>Identify Risks – Tools &amp; Techniques</vt:lpstr>
      <vt:lpstr>Identify Risks – Tools &amp; Techniques</vt:lpstr>
      <vt:lpstr>Identify Risks – Where to look for risks…</vt:lpstr>
      <vt:lpstr>Identify Risks – Output : Risk Register!…</vt:lpstr>
      <vt:lpstr>Perform Qualitative Risk Analysis…</vt:lpstr>
      <vt:lpstr>Perform Qualitative Risk Analysis  Tools &amp; Techniques…</vt:lpstr>
      <vt:lpstr>Perform Qualitative Risk Analysis  Tools &amp; Techniques…</vt:lpstr>
      <vt:lpstr>Perform Qualitative Risk Analysis - Output…</vt:lpstr>
      <vt:lpstr>Perform Quantitative Risk Analysis…</vt:lpstr>
      <vt:lpstr>Perform Quantitative Risk Analysis  Tools &amp; Techniques…</vt:lpstr>
      <vt:lpstr>Perform Quantitative Risk Analysis  Tools &amp; Techniques…</vt:lpstr>
      <vt:lpstr>Perform Quantitative Risk Analysis  Tools &amp; Techniques…</vt:lpstr>
      <vt:lpstr>Perform Quantitative Risk Analysis  Tools &amp; Techniques…</vt:lpstr>
      <vt:lpstr>PowerPoint Presentation</vt:lpstr>
      <vt:lpstr>PowerPoint Presentation</vt:lpstr>
      <vt:lpstr>Plan Risk Responses…</vt:lpstr>
      <vt:lpstr>Plan Risk Responses – Tools &amp; Techniques</vt:lpstr>
      <vt:lpstr>Plan Risk Responses - Output</vt:lpstr>
      <vt:lpstr>Monitor &amp; Control Risks…</vt:lpstr>
      <vt:lpstr>Units</vt:lpstr>
      <vt:lpstr>Exercises</vt:lpstr>
    </vt:vector>
  </TitlesOfParts>
  <Company>Project Management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Basic Skills &amp; A Guide to the PMBOK™   Sponsored by the Project Management Institute</dc:title>
  <dc:creator>Tolga BAYCAN</dc:creator>
  <cp:lastModifiedBy>Bilkent</cp:lastModifiedBy>
  <cp:revision>2100</cp:revision>
  <cp:lastPrinted>1999-09-02T18:53:40Z</cp:lastPrinted>
  <dcterms:created xsi:type="dcterms:W3CDTF">1998-05-18T17:51:08Z</dcterms:created>
  <dcterms:modified xsi:type="dcterms:W3CDTF">2018-12-25T08:01:02Z</dcterms:modified>
</cp:coreProperties>
</file>