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33" r:id="rId2"/>
    <p:sldId id="555" r:id="rId3"/>
    <p:sldId id="583" r:id="rId4"/>
    <p:sldId id="1152" r:id="rId5"/>
    <p:sldId id="1153" r:id="rId6"/>
    <p:sldId id="1151" r:id="rId7"/>
    <p:sldId id="684" r:id="rId8"/>
    <p:sldId id="1154" r:id="rId9"/>
    <p:sldId id="1155" r:id="rId10"/>
    <p:sldId id="1156" r:id="rId11"/>
    <p:sldId id="1063" r:id="rId12"/>
    <p:sldId id="1158" r:id="rId13"/>
    <p:sldId id="1157" r:id="rId14"/>
    <p:sldId id="1177" r:id="rId15"/>
    <p:sldId id="1178" r:id="rId16"/>
    <p:sldId id="1179" r:id="rId17"/>
    <p:sldId id="1180" r:id="rId18"/>
    <p:sldId id="1159" r:id="rId19"/>
    <p:sldId id="1160" r:id="rId20"/>
    <p:sldId id="1181" r:id="rId21"/>
    <p:sldId id="1161" r:id="rId22"/>
    <p:sldId id="1183" r:id="rId23"/>
    <p:sldId id="1162" r:id="rId24"/>
    <p:sldId id="1182" r:id="rId25"/>
    <p:sldId id="1163" r:id="rId26"/>
    <p:sldId id="1175" r:id="rId27"/>
    <p:sldId id="1164" r:id="rId28"/>
    <p:sldId id="1176" r:id="rId29"/>
    <p:sldId id="1169" r:id="rId30"/>
    <p:sldId id="1170" r:id="rId31"/>
    <p:sldId id="1171" r:id="rId32"/>
    <p:sldId id="1172" r:id="rId33"/>
    <p:sldId id="1173" r:id="rId34"/>
    <p:sldId id="1168" r:id="rId35"/>
  </p:sldIdLst>
  <p:sldSz cx="9144000" cy="6858000" type="letter"/>
  <p:notesSz cx="7302500" cy="9588500"/>
  <p:embeddedFontLst>
    <p:embeddedFont>
      <p:font typeface="Calisto MT" panose="02040603050505030304" pitchFamily="18" charset="0"/>
      <p:regular r:id="rId38"/>
      <p:bold r:id="rId39"/>
      <p:italic r:id="rId40"/>
      <p:boldItalic r:id="rId41"/>
    </p:embeddedFont>
    <p:embeddedFont>
      <p:font typeface="Century Gothic" panose="020B0502020202020204" pitchFamily="34" charset="0"/>
      <p:regular r:id="rId42"/>
      <p:bold r:id="rId43"/>
      <p:italic r:id="rId44"/>
      <p:boldItalic r:id="rId45"/>
    </p:embeddedFont>
    <p:embeddedFont>
      <p:font typeface="Palatino Linotype" panose="02040502050505030304" pitchFamily="18" charset="0"/>
      <p:regular r:id="rId46"/>
      <p:bold r:id="rId47"/>
      <p:italic r:id="rId48"/>
      <p:boldItalic r:id="rId49"/>
    </p:embeddedFont>
  </p:embeddedFontLst>
  <p:custShowLst>
    <p:custShow name="Units" id="0">
      <p:sldLst>
        <p:sld r:id="rId2"/>
      </p:sldLst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D0A8A"/>
    <a:srgbClr val="969696"/>
    <a:srgbClr val="000000"/>
    <a:srgbClr val="0000FF"/>
    <a:srgbClr val="FFFFFF"/>
    <a:srgbClr val="C5C5C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-72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2988"/>
        <p:guide orient="horz" pos="5772"/>
        <p:guide orient="horz" pos="300"/>
        <p:guide pos="2299"/>
        <p:guide pos="3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2425" y="114300"/>
            <a:ext cx="30638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 Framework for Project Management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0363" y="114300"/>
            <a:ext cx="2749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92138" y="8732838"/>
            <a:ext cx="60817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1999 Project Management Institute,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8675" y="787400"/>
            <a:ext cx="5664200" cy="424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constraint-project-constra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827584" y="1484784"/>
            <a:ext cx="7344816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en-US" sz="3600" b="1" dirty="0"/>
              <a:t>1: Introduction and Key </a:t>
            </a:r>
            <a:r>
              <a:rPr lang="en-US" sz="3600" b="1" dirty="0" smtClean="0"/>
              <a:t>Concepts</a:t>
            </a:r>
            <a:r>
              <a:rPr lang="tr-TR" sz="3600" b="1" dirty="0" smtClean="0"/>
              <a:t> of Project Management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81" name="Rectangle 5"/>
          <p:cNvSpPr>
            <a:spLocks noGrp="1" noChangeArrowheads="1"/>
          </p:cNvSpPr>
          <p:nvPr>
            <p:ph type="title"/>
          </p:nvPr>
        </p:nvSpPr>
        <p:spPr>
          <a:xfrm>
            <a:off x="557224" y="980728"/>
            <a:ext cx="8064896" cy="907504"/>
          </a:xfrm>
        </p:spPr>
        <p:txBody>
          <a:bodyPr/>
          <a:lstStyle/>
          <a:p>
            <a:pPr algn="l"/>
            <a:r>
              <a:rPr lang="tr-TR" sz="4000" dirty="0" smtClean="0"/>
              <a:t>Portfolio, Program and Project Management Exercises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F44D-1FDB-4FDE-A2A5-6E7035221B6A}" type="slidenum">
              <a:rPr lang="en-US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8" y="2996952"/>
            <a:ext cx="2622543" cy="1584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96952"/>
            <a:ext cx="2302173" cy="1462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96952"/>
            <a:ext cx="2851517" cy="1080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1128" y="2096266"/>
            <a:ext cx="3851568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Portfolio, Program or Project?</a:t>
            </a:r>
            <a:endParaRPr lang="tr-TR" sz="240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332656"/>
            <a:ext cx="8892480" cy="880120"/>
          </a:xfrm>
        </p:spPr>
        <p:txBody>
          <a:bodyPr/>
          <a:lstStyle/>
          <a:p>
            <a:pPr algn="l"/>
            <a:r>
              <a:rPr lang="tr-TR" sz="4000" dirty="0" smtClean="0"/>
              <a:t>Portfolio, Program and Project </a:t>
            </a:r>
            <a:r>
              <a:rPr lang="tr-TR" sz="4000" b="1" u="sng" dirty="0" smtClean="0"/>
              <a:t>Charter</a:t>
            </a:r>
            <a:endParaRPr lang="en-US" sz="4000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1"/>
            <a:ext cx="5760640" cy="49316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68760"/>
            <a:ext cx="3304965" cy="3086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8197" y="1331796"/>
            <a:ext cx="265970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i="1" dirty="0" smtClean="0">
                <a:solidFill>
                  <a:schemeClr val="bg1">
                    <a:lumMod val="50000"/>
                  </a:schemeClr>
                </a:solidFill>
              </a:rPr>
              <a:t>- written rules &amp; regulations -</a:t>
            </a:r>
            <a:endParaRPr lang="tr-T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5589240"/>
            <a:ext cx="72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24167" y="5373216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45352" y="1988840"/>
            <a:ext cx="1678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4016" y="172616"/>
            <a:ext cx="8892480" cy="736104"/>
          </a:xfrm>
        </p:spPr>
        <p:txBody>
          <a:bodyPr/>
          <a:lstStyle/>
          <a:p>
            <a:pPr algn="l"/>
            <a:r>
              <a:rPr lang="tr-TR" sz="4000" dirty="0" smtClean="0"/>
              <a:t>Portfolio, Program and Project Charter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712968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0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8502975" cy="4968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5" y="5605151"/>
            <a:ext cx="8430967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Think about your 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graduation from university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Can it be considered as a project? Why/Why not? Refer to our discussion (Image 1) about the components of a project.</a:t>
            </a: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5104289"/>
            <a:ext cx="1512168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1</a:t>
            </a:r>
            <a:endParaRPr lang="tr-TR" sz="16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2531462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In-class Discussion...</a:t>
            </a:r>
            <a:endParaRPr lang="tr-TR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88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899592" y="1628800"/>
            <a:ext cx="7344816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tr-TR" sz="3600" b="1" dirty="0"/>
              <a:t>2</a:t>
            </a:r>
            <a:r>
              <a:rPr lang="en-US" sz="3600" b="1" dirty="0" smtClean="0"/>
              <a:t>: </a:t>
            </a:r>
            <a:r>
              <a:rPr lang="tr-TR" sz="3600" b="1" dirty="0" smtClean="0"/>
              <a:t>Project Life </a:t>
            </a:r>
            <a:r>
              <a:rPr lang="tr-TR" sz="3600" b="1" dirty="0" smtClean="0"/>
              <a:t>Cycle, Phases </a:t>
            </a:r>
            <a:r>
              <a:rPr lang="tr-TR" sz="3600" b="1" dirty="0" smtClean="0"/>
              <a:t>and Organization</a:t>
            </a:r>
            <a:r>
              <a:rPr lang="en-US" sz="3600" b="1" dirty="0" smtClean="0"/>
              <a:t>s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5616625" cy="1541831"/>
          </a:xfrm>
        </p:spPr>
        <p:txBody>
          <a:bodyPr/>
          <a:lstStyle/>
          <a:p>
            <a:pPr algn="l"/>
            <a:r>
              <a:rPr lang="tr-TR" sz="4000" dirty="0" smtClean="0"/>
              <a:t>Projects vs </a:t>
            </a:r>
            <a:br>
              <a:rPr lang="tr-TR" sz="4000" dirty="0" smtClean="0"/>
            </a:br>
            <a:r>
              <a:rPr lang="tr-TR" sz="4000" dirty="0" smtClean="0"/>
              <a:t>Operational Work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2953" y="2219165"/>
            <a:ext cx="7488832" cy="409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Operations work </a:t>
            </a: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supports</a:t>
            </a:r>
            <a:r>
              <a:rPr lang="tr-TR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business environment where projects are executed.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manager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may work with multiple operational managers 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accomplish project tasks such as 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Determination of consumer preferences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(H&amp;R)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Deciding on technical specifications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(H&amp;R + R&amp;D)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Building a prototype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(R&amp;D + PROD.)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Testing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(All departments)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Different from projects (temporary), operational work does not have a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start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or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end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Daily, routine transactions of an organization is also 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part of the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operational 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7" y="188640"/>
            <a:ext cx="2235577" cy="20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300624"/>
            <a:ext cx="5616625" cy="896128"/>
          </a:xfrm>
        </p:spPr>
        <p:txBody>
          <a:bodyPr/>
          <a:lstStyle/>
          <a:p>
            <a:pPr algn="l"/>
            <a:r>
              <a:rPr lang="tr-TR" sz="4000" dirty="0" smtClean="0"/>
              <a:t>Stakeholders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1448836"/>
            <a:ext cx="676875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Anyone who will be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affected by the outcome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a project is a stakeholder.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PM’s duty </a:t>
            </a:r>
            <a:r>
              <a:rPr lang="tr-TR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: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Determine &amp; find all the stakeholders and keep them updated on the project.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Project’s success or failure depends on their </a:t>
            </a:r>
            <a:r>
              <a:rPr lang="tr-TR" sz="2400" i="1" dirty="0" smtClean="0">
                <a:solidFill>
                  <a:srgbClr val="FF0000"/>
                </a:solidFill>
                <a:latin typeface="Calisto MT" pitchFamily="18" charset="0"/>
              </a:rPr>
              <a:t>expectations</a:t>
            </a:r>
            <a:r>
              <a:rPr lang="tr-TR" sz="2400" b="0" dirty="0" smtClean="0">
                <a:solidFill>
                  <a:srgbClr val="FF0000"/>
                </a:solidFill>
                <a:latin typeface="Calisto MT" pitchFamily="18" charset="0"/>
              </a:rPr>
              <a:t>!</a:t>
            </a:r>
            <a:endParaRPr lang="tr-TR" b="0" dirty="0" smtClean="0">
              <a:solidFill>
                <a:srgbClr val="FF0000"/>
              </a:solidFill>
              <a:latin typeface="Calisto M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60648"/>
            <a:ext cx="2345457" cy="1552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11" y="3068960"/>
            <a:ext cx="7431261" cy="30425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496" y="5659272"/>
            <a:ext cx="360040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i="1" u="sng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 order to keep updated on latest developments !</a:t>
            </a:r>
            <a:br>
              <a:rPr lang="tr-TR" sz="1200" i="1" u="sng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tr-TR" sz="1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Source of documentation and guidance, define and maintain standarts &amp; declare the latest news on project management...</a:t>
            </a:r>
            <a:endParaRPr lang="tr-TR" sz="12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43608" y="5229200"/>
            <a:ext cx="1872208" cy="430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29277" y="260648"/>
            <a:ext cx="7973491" cy="817014"/>
          </a:xfrm>
        </p:spPr>
        <p:txBody>
          <a:bodyPr/>
          <a:lstStyle/>
          <a:p>
            <a:pPr algn="l"/>
            <a:r>
              <a:rPr lang="tr-TR" sz="4000" dirty="0" smtClean="0"/>
              <a:t>Identification of Stakeholders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90" y="1124744"/>
            <a:ext cx="8108371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Who are the stakeholders?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assembly-line worker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 His future employment depends on the outcome of a new product-design project.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What are their goals and expectations? </a:t>
            </a:r>
            <a:b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</a:b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(PM’s duty : manage &amp; coordinate)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3971064"/>
            <a:ext cx="1172729" cy="7760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34" y="2700246"/>
            <a:ext cx="2400300" cy="1160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" y="2996952"/>
            <a:ext cx="1562100" cy="2050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20" y="2889529"/>
            <a:ext cx="2486025" cy="1259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70" y="4388147"/>
            <a:ext cx="2428875" cy="1417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48" y="3791297"/>
            <a:ext cx="1562100" cy="2662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12" y="4869160"/>
            <a:ext cx="2476500" cy="16133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1475656" y="3140968"/>
            <a:ext cx="2113256" cy="881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422798" y="4359078"/>
            <a:ext cx="1166114" cy="29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95936" y="46059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48064" y="3280647"/>
            <a:ext cx="917348" cy="868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9" idx="1"/>
          </p:cNvCxnSpPr>
          <p:nvPr/>
        </p:nvCxnSpPr>
        <p:spPr>
          <a:xfrm>
            <a:off x="5024648" y="4359078"/>
            <a:ext cx="1141122" cy="737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60767" y="3780366"/>
            <a:ext cx="0" cy="29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60767" y="3356992"/>
            <a:ext cx="363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35896" y="5805264"/>
            <a:ext cx="113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32240" y="5445224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65770" y="3645024"/>
            <a:ext cx="1718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79712" y="5805264"/>
            <a:ext cx="102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764704"/>
            <a:ext cx="6498468" cy="880120"/>
          </a:xfrm>
        </p:spPr>
        <p:txBody>
          <a:bodyPr/>
          <a:lstStyle/>
          <a:p>
            <a:pPr algn="l"/>
            <a:r>
              <a:rPr lang="tr-TR" sz="4000" dirty="0" smtClean="0"/>
              <a:t>Project Life Cycle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idx="1"/>
          </p:nvPr>
        </p:nvSpPr>
        <p:spPr>
          <a:xfrm>
            <a:off x="395536" y="1988840"/>
            <a:ext cx="8229600" cy="4032448"/>
          </a:xfrm>
        </p:spPr>
        <p:txBody>
          <a:bodyPr>
            <a:normAutofit lnSpcReduction="10000"/>
          </a:bodyPr>
          <a:lstStyle/>
          <a:p>
            <a:r>
              <a:rPr lang="tr-TR" sz="2800" b="1" i="1" dirty="0" smtClean="0">
                <a:latin typeface="Calisto MT" pitchFamily="18" charset="0"/>
              </a:rPr>
              <a:t>Collection of sequential (generally) and overlapping (sometimes) project phases...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Projects vary in </a:t>
            </a:r>
            <a:r>
              <a:rPr lang="tr-TR" sz="2000" b="1" dirty="0" smtClean="0">
                <a:latin typeface="Calisto MT" pitchFamily="18" charset="0"/>
              </a:rPr>
              <a:t>size</a:t>
            </a:r>
            <a:r>
              <a:rPr lang="tr-TR" sz="2000" dirty="0" smtClean="0">
                <a:latin typeface="Calisto MT" pitchFamily="18" charset="0"/>
              </a:rPr>
              <a:t> and </a:t>
            </a:r>
            <a:r>
              <a:rPr lang="tr-TR" sz="2000" b="1" dirty="0" smtClean="0">
                <a:latin typeface="Calisto MT" pitchFamily="18" charset="0"/>
              </a:rPr>
              <a:t>complexity</a:t>
            </a:r>
            <a:r>
              <a:rPr lang="tr-TR" sz="2000" dirty="0" smtClean="0">
                <a:latin typeface="Calisto MT" pitchFamily="18" charset="0"/>
              </a:rPr>
              <a:t> but, all of them has to follow the life cycle structure :</a:t>
            </a:r>
          </a:p>
          <a:p>
            <a:pPr lvl="2"/>
            <a:r>
              <a:rPr lang="tr-TR" sz="2000" i="1" dirty="0" smtClean="0">
                <a:latin typeface="Calisto MT" pitchFamily="18" charset="0"/>
              </a:rPr>
              <a:t>Start of the project</a:t>
            </a:r>
          </a:p>
          <a:p>
            <a:pPr lvl="2"/>
            <a:r>
              <a:rPr lang="tr-TR" sz="2000" i="1" dirty="0" smtClean="0">
                <a:latin typeface="Calisto MT" pitchFamily="18" charset="0"/>
              </a:rPr>
              <a:t>Organizing and preparing</a:t>
            </a:r>
          </a:p>
          <a:p>
            <a:pPr lvl="2"/>
            <a:r>
              <a:rPr lang="tr-TR" sz="2000" i="1" dirty="0" smtClean="0">
                <a:latin typeface="Calisto MT" pitchFamily="18" charset="0"/>
              </a:rPr>
              <a:t>Carrying out the project work</a:t>
            </a:r>
          </a:p>
          <a:p>
            <a:pPr lvl="2"/>
            <a:r>
              <a:rPr lang="tr-TR" sz="2000" i="1" dirty="0" smtClean="0">
                <a:latin typeface="Calisto MT" pitchFamily="18" charset="0"/>
              </a:rPr>
              <a:t>Closing the project  </a:t>
            </a:r>
          </a:p>
          <a:p>
            <a:pPr lvl="1"/>
            <a:r>
              <a:rPr lang="tr-TR" sz="2000" b="1" i="1" dirty="0" smtClean="0">
                <a:latin typeface="Calisto MT" pitchFamily="18" charset="0"/>
              </a:rPr>
              <a:t>Communicating</a:t>
            </a:r>
            <a:r>
              <a:rPr lang="tr-TR" sz="2000" dirty="0" smtClean="0">
                <a:latin typeface="Calisto MT" pitchFamily="18" charset="0"/>
              </a:rPr>
              <a:t> with upper management</a:t>
            </a:r>
            <a:r>
              <a:rPr lang="tr-TR" sz="2000" dirty="0">
                <a:latin typeface="Calisto MT" pitchFamily="18" charset="0"/>
              </a:rPr>
              <a:t> </a:t>
            </a:r>
            <a:r>
              <a:rPr lang="tr-TR" sz="2000" i="1" dirty="0" smtClean="0">
                <a:latin typeface="Calisto MT" pitchFamily="18" charset="0"/>
              </a:rPr>
              <a:t>(feedback system)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A common frame of </a:t>
            </a:r>
            <a:r>
              <a:rPr lang="tr-TR" sz="2000" b="1" i="1" dirty="0" smtClean="0">
                <a:latin typeface="Calisto MT" pitchFamily="18" charset="0"/>
              </a:rPr>
              <a:t>reference for comparing </a:t>
            </a:r>
            <a:r>
              <a:rPr lang="tr-TR" sz="2000" b="1" i="1" dirty="0" smtClean="0">
                <a:latin typeface="Calisto MT" pitchFamily="18" charset="0"/>
              </a:rPr>
              <a:t>projects</a:t>
            </a:r>
            <a:r>
              <a:rPr lang="tr-TR" sz="2000" dirty="0">
                <a:latin typeface="Calisto MT" pitchFamily="18" charset="0"/>
              </a:rPr>
              <a:t> </a:t>
            </a:r>
            <a:r>
              <a:rPr lang="tr-TR" sz="2000" i="1" dirty="0" smtClean="0">
                <a:latin typeface="Calisto MT" pitchFamily="18" charset="0"/>
              </a:rPr>
              <a:t>(benchmarking)</a:t>
            </a:r>
            <a:endParaRPr lang="tr-TR" sz="2000" i="1" dirty="0" smtClean="0">
              <a:latin typeface="Calisto MT" pitchFamily="18" charset="0"/>
            </a:endParaRPr>
          </a:p>
          <a:p>
            <a:pPr lvl="2"/>
            <a:r>
              <a:rPr lang="tr-TR" sz="1800" i="1" dirty="0" smtClean="0">
                <a:latin typeface="Calisto MT" pitchFamily="18" charset="0"/>
              </a:rPr>
              <a:t>Outputs, Templates, Guides, Histories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60649"/>
            <a:ext cx="2259103" cy="1584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62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1" y="401281"/>
            <a:ext cx="5616625" cy="880120"/>
          </a:xfrm>
        </p:spPr>
        <p:txBody>
          <a:bodyPr/>
          <a:lstStyle/>
          <a:p>
            <a:pPr algn="l"/>
            <a:r>
              <a:rPr lang="tr-TR" sz="4000" dirty="0" smtClean="0"/>
              <a:t>Project Life Cycle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0649"/>
            <a:ext cx="1656184" cy="116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22033"/>
            <a:ext cx="7560841" cy="2727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05065"/>
            <a:ext cx="619268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474912" y="332656"/>
            <a:ext cx="8229600" cy="1096144"/>
          </a:xfrm>
        </p:spPr>
        <p:txBody>
          <a:bodyPr/>
          <a:lstStyle/>
          <a:p>
            <a:pPr algn="l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38313" name="Rectangle 9"/>
          <p:cNvSpPr>
            <a:spLocks noGrp="1" noChangeArrowheads="1"/>
          </p:cNvSpPr>
          <p:nvPr>
            <p:ph idx="1"/>
          </p:nvPr>
        </p:nvSpPr>
        <p:spPr>
          <a:xfrm>
            <a:off x="107504" y="1842276"/>
            <a:ext cx="8856984" cy="4467044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sto MT" pitchFamily="18" charset="0"/>
              </a:rPr>
              <a:t>A project is “a temporary </a:t>
            </a:r>
            <a:r>
              <a:rPr lang="en-US" sz="2000" b="1" dirty="0" smtClean="0">
                <a:latin typeface="Calisto MT" pitchFamily="18" charset="0"/>
              </a:rPr>
              <a:t>endeavor</a:t>
            </a:r>
            <a:r>
              <a:rPr lang="tr-TR" sz="2000" b="1" dirty="0" smtClean="0">
                <a:latin typeface="Calisto MT" pitchFamily="18" charset="0"/>
              </a:rPr>
              <a:t> (effort)</a:t>
            </a:r>
            <a:r>
              <a:rPr lang="en-US" sz="2000" b="1" dirty="0" smtClean="0">
                <a:latin typeface="Calisto MT" pitchFamily="18" charset="0"/>
              </a:rPr>
              <a:t> </a:t>
            </a:r>
            <a:r>
              <a:rPr lang="en-US" sz="2000" b="1" dirty="0">
                <a:latin typeface="Calisto MT" pitchFamily="18" charset="0"/>
              </a:rPr>
              <a:t>undertaken to create a unique product or service</a:t>
            </a:r>
            <a:r>
              <a:rPr lang="en-US" sz="2000" b="1" dirty="0" smtClean="0">
                <a:latin typeface="Calisto MT" pitchFamily="18" charset="0"/>
              </a:rPr>
              <a:t>.”</a:t>
            </a:r>
            <a:endParaRPr lang="tr-TR" sz="1600" b="1" dirty="0" smtClean="0">
              <a:latin typeface="Calisto MT" pitchFamily="18" charset="0"/>
            </a:endParaRPr>
          </a:p>
          <a:p>
            <a:pPr lvl="1"/>
            <a:r>
              <a:rPr lang="tr-TR" sz="1900" b="1" dirty="0" smtClean="0">
                <a:latin typeface="Calisto MT" pitchFamily="18" charset="0"/>
              </a:rPr>
              <a:t>Begin &amp; End</a:t>
            </a:r>
          </a:p>
          <a:p>
            <a:pPr lvl="1"/>
            <a:r>
              <a:rPr lang="tr-TR" sz="1900" b="1" dirty="0" smtClean="0">
                <a:latin typeface="Calisto MT" pitchFamily="18" charset="0"/>
              </a:rPr>
              <a:t>Temporary</a:t>
            </a:r>
            <a:r>
              <a:rPr lang="tr-TR" sz="1900" dirty="0" smtClean="0">
                <a:latin typeface="Calisto MT" pitchFamily="18" charset="0"/>
              </a:rPr>
              <a:t> : Not means short</a:t>
            </a:r>
          </a:p>
          <a:p>
            <a:pPr lvl="2"/>
            <a:r>
              <a:rPr lang="tr-TR" sz="1900" b="1" dirty="0" smtClean="0">
                <a:latin typeface="Calisto MT" pitchFamily="18" charset="0"/>
              </a:rPr>
              <a:t>Product</a:t>
            </a:r>
            <a:r>
              <a:rPr lang="tr-TR" sz="1900" dirty="0" smtClean="0">
                <a:latin typeface="Calisto MT" pitchFamily="18" charset="0"/>
              </a:rPr>
              <a:t> : a part, component or an end item...</a:t>
            </a:r>
          </a:p>
          <a:p>
            <a:pPr lvl="2"/>
            <a:r>
              <a:rPr lang="tr-TR" sz="1900" b="1" dirty="0" smtClean="0">
                <a:latin typeface="Calisto MT" pitchFamily="18" charset="0"/>
              </a:rPr>
              <a:t>Service</a:t>
            </a:r>
            <a:r>
              <a:rPr lang="tr-TR" sz="1900" dirty="0" smtClean="0">
                <a:latin typeface="Calisto MT" pitchFamily="18" charset="0"/>
              </a:rPr>
              <a:t> : a capability to perform or a result with an outcome or document (renewal of network cabling system, painting a building etc.)</a:t>
            </a:r>
          </a:p>
          <a:p>
            <a:pPr lvl="3"/>
            <a:r>
              <a:rPr lang="tr-TR" sz="1900" dirty="0" smtClean="0">
                <a:latin typeface="Calisto MT" pitchFamily="18" charset="0"/>
              </a:rPr>
              <a:t>Development of a new product/service</a:t>
            </a:r>
          </a:p>
          <a:p>
            <a:pPr lvl="3"/>
            <a:r>
              <a:rPr lang="tr-TR" sz="1900" dirty="0" smtClean="0">
                <a:latin typeface="Calisto MT" pitchFamily="18" charset="0"/>
              </a:rPr>
              <a:t>Effecting a change in the structure, staffing, style of an organization</a:t>
            </a:r>
          </a:p>
          <a:p>
            <a:pPr lvl="3"/>
            <a:r>
              <a:rPr lang="tr-TR" sz="1900" dirty="0" smtClean="0">
                <a:latin typeface="Calisto MT" pitchFamily="18" charset="0"/>
              </a:rPr>
              <a:t>Developing a new IS</a:t>
            </a:r>
          </a:p>
          <a:p>
            <a:pPr lvl="3"/>
            <a:r>
              <a:rPr lang="tr-TR" sz="1900" dirty="0" smtClean="0">
                <a:latin typeface="Calisto MT" pitchFamily="18" charset="0"/>
              </a:rPr>
              <a:t>Constructing a building</a:t>
            </a:r>
          </a:p>
          <a:p>
            <a:pPr lvl="3"/>
            <a:r>
              <a:rPr lang="tr-TR" sz="1900" dirty="0" smtClean="0">
                <a:latin typeface="Calisto MT" pitchFamily="18" charset="0"/>
              </a:rPr>
              <a:t>Implementing a new business process (ex: adding a new branch)</a:t>
            </a:r>
            <a:endParaRPr lang="tr-TR" sz="1900" dirty="0">
              <a:latin typeface="Calisto MT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23" y="332656"/>
            <a:ext cx="2283689" cy="1431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37320"/>
            <a:ext cx="8229600" cy="619472"/>
          </a:xfrm>
        </p:spPr>
        <p:txBody>
          <a:bodyPr/>
          <a:lstStyle/>
          <a:p>
            <a:r>
              <a:rPr lang="tr-TR" sz="3200" dirty="0" smtClean="0"/>
              <a:t>Factory Construction Process</a:t>
            </a:r>
            <a:endParaRPr lang="tr-TR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7948" y="1700808"/>
            <a:ext cx="35820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tr-TR" sz="2000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Break </a:t>
            </a:r>
            <a:r>
              <a:rPr lang="tr-TR" sz="2000" dirty="0">
                <a:solidFill>
                  <a:srgbClr val="FF0000"/>
                </a:solidFill>
                <a:latin typeface="Calisto MT" panose="02040603050505030304" pitchFamily="18" charset="0"/>
              </a:rPr>
              <a:t>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Excavation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Design</a:t>
            </a:r>
            <a:endParaRPr lang="tr-TR" sz="2000" dirty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Foundation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Utilities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Framing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Roofing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Weather Resistant Barrier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Rough Plumbing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Mechanical Sytems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Lighting and Electrical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Air </a:t>
            </a: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Sealing</a:t>
            </a:r>
            <a:endParaRPr lang="tr-TR" sz="2000" dirty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1772816"/>
            <a:ext cx="42484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12"/>
            </a:pP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Insulation</a:t>
            </a:r>
            <a:endParaRPr lang="tr-TR" sz="2000" dirty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Drywall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Siding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Flooring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Tiling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Painting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Cabinets, Shelving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Finish Plumbing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Finish Electrical and Lighting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Certificate of Occupancy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Modifications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Moving </a:t>
            </a: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In</a:t>
            </a:r>
            <a:endParaRPr lang="tr-TR" sz="2000" dirty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4" y="1700808"/>
            <a:ext cx="2520280" cy="72008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ight Arrow 9"/>
          <p:cNvSpPr/>
          <p:nvPr/>
        </p:nvSpPr>
        <p:spPr>
          <a:xfrm rot="1573622">
            <a:off x="7668344" y="5589240"/>
            <a:ext cx="1224136" cy="46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251520" y="188640"/>
            <a:ext cx="5616625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4000" b="0" dirty="0" smtClean="0"/>
              <a:t>Project Phases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7152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1" y="401281"/>
            <a:ext cx="5616625" cy="880120"/>
          </a:xfrm>
        </p:spPr>
        <p:txBody>
          <a:bodyPr/>
          <a:lstStyle/>
          <a:p>
            <a:pPr algn="l"/>
            <a:r>
              <a:rPr lang="tr-TR" sz="4000" dirty="0" smtClean="0"/>
              <a:t>Project Phases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656"/>
            <a:ext cx="2467090" cy="1316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2"/>
          <a:stretch/>
        </p:blipFill>
        <p:spPr>
          <a:xfrm>
            <a:off x="602182" y="2420888"/>
            <a:ext cx="7128792" cy="2295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1295893"/>
            <a:ext cx="2957413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Single-Phase Project</a:t>
            </a:r>
            <a:endParaRPr lang="tr-TR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7983" y="5085184"/>
            <a:ext cx="4944110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* Every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project starts in ‘Single-Phase Project’ format! </a:t>
            </a:r>
            <a:endParaRPr lang="tr-TR" b="0" i="1" dirty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1916832"/>
            <a:ext cx="8856984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Construction process of a </a:t>
            </a:r>
            <a:r>
              <a:rPr lang="tr-TR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new </a:t>
            </a: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Factory!</a:t>
            </a:r>
            <a:endParaRPr lang="tr-TR" sz="240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1" y="401281"/>
            <a:ext cx="5616625" cy="880120"/>
          </a:xfrm>
        </p:spPr>
        <p:txBody>
          <a:bodyPr/>
          <a:lstStyle/>
          <a:p>
            <a:pPr algn="l"/>
            <a:r>
              <a:rPr lang="tr-TR" sz="4000" dirty="0" smtClean="0"/>
              <a:t>Project Phases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656"/>
            <a:ext cx="2467090" cy="1316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2"/>
          <a:stretch/>
        </p:blipFill>
        <p:spPr>
          <a:xfrm>
            <a:off x="630249" y="2132856"/>
            <a:ext cx="7128792" cy="2295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1295893"/>
            <a:ext cx="2957413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Single-Phase Project</a:t>
            </a:r>
            <a:endParaRPr lang="tr-TR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453" y="1768279"/>
            <a:ext cx="88569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Excavation Process</a:t>
            </a:r>
            <a:endParaRPr lang="tr-TR" sz="200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195" y="4365104"/>
            <a:ext cx="8496944" cy="172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Excavation (breaking ground</a:t>
            </a:r>
            <a:r>
              <a:rPr lang="tr-TR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 process to establish a base for factory... </a:t>
            </a:r>
            <a:endParaRPr lang="tr-TR" i="1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1" algn="l"/>
            <a:r>
              <a:rPr lang="tr-TR" sz="1600" b="0" i="1" u="sng" dirty="0" smtClean="0">
                <a:solidFill>
                  <a:schemeClr val="tx1"/>
                </a:solidFill>
                <a:latin typeface="+mn-lt"/>
              </a:rPr>
              <a:t>Initiate</a:t>
            </a:r>
            <a:r>
              <a:rPr lang="tr-TR" sz="1600" b="0" i="1" dirty="0" smtClean="0">
                <a:solidFill>
                  <a:schemeClr val="tx1"/>
                </a:solidFill>
                <a:latin typeface="+mn-lt"/>
              </a:rPr>
              <a:t> : Deciding on the starting point of excavation.</a:t>
            </a:r>
          </a:p>
          <a:p>
            <a:pPr lvl="1" algn="l"/>
            <a:r>
              <a:rPr lang="tr-TR" sz="1600" b="0" i="1" u="sng" dirty="0" smtClean="0">
                <a:solidFill>
                  <a:schemeClr val="tx1"/>
                </a:solidFill>
                <a:latin typeface="+mn-lt"/>
              </a:rPr>
              <a:t>Plan</a:t>
            </a:r>
            <a:r>
              <a:rPr lang="tr-TR" sz="1600" b="0" i="1" dirty="0" smtClean="0">
                <a:solidFill>
                  <a:schemeClr val="tx1"/>
                </a:solidFill>
                <a:latin typeface="+mn-lt"/>
              </a:rPr>
              <a:t> : Obtaining a daily schedule &amp; route for the digging work.</a:t>
            </a:r>
          </a:p>
          <a:p>
            <a:pPr lvl="1" algn="l"/>
            <a:r>
              <a:rPr lang="tr-TR" sz="1600" b="0" i="1" u="sng" dirty="0" smtClean="0">
                <a:solidFill>
                  <a:schemeClr val="tx1"/>
                </a:solidFill>
                <a:latin typeface="+mn-lt"/>
              </a:rPr>
              <a:t>Execute</a:t>
            </a:r>
            <a:r>
              <a:rPr lang="tr-TR" sz="1600" b="0" i="1" dirty="0" smtClean="0">
                <a:solidFill>
                  <a:schemeClr val="tx1"/>
                </a:solidFill>
                <a:latin typeface="+mn-lt"/>
              </a:rPr>
              <a:t> : Implementing digging process by following </a:t>
            </a:r>
            <a:r>
              <a:rPr lang="tr-TR" sz="1600" b="0" i="1" dirty="0" smtClean="0">
                <a:solidFill>
                  <a:schemeClr val="tx1"/>
                </a:solidFill>
                <a:latin typeface="+mn-lt"/>
              </a:rPr>
              <a:t>the</a:t>
            </a:r>
            <a:r>
              <a:rPr lang="tr-TR" sz="1600" b="0" i="1" dirty="0" smtClean="0">
                <a:solidFill>
                  <a:schemeClr val="tx1"/>
                </a:solidFill>
                <a:latin typeface="+mn-lt"/>
              </a:rPr>
              <a:t> plan.</a:t>
            </a:r>
          </a:p>
          <a:p>
            <a:pPr lvl="1" algn="l"/>
            <a:r>
              <a:rPr lang="tr-TR" sz="1600" b="0" i="1" u="sng" dirty="0" smtClean="0">
                <a:solidFill>
                  <a:schemeClr val="tx1"/>
                </a:solidFill>
                <a:latin typeface="+mn-lt"/>
              </a:rPr>
              <a:t>Close</a:t>
            </a:r>
            <a:r>
              <a:rPr lang="tr-TR" sz="1600" b="0" i="1" dirty="0" smtClean="0">
                <a:solidFill>
                  <a:schemeClr val="tx1"/>
                </a:solidFill>
                <a:latin typeface="+mn-lt"/>
              </a:rPr>
              <a:t> : Ending the excavation activities. (Cleaning up the digged area, Finishing the paper work, Making neceessary payments etc.)</a:t>
            </a:r>
            <a:endParaRPr lang="tr-TR" sz="1600" b="0" i="1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09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1" y="401281"/>
            <a:ext cx="5616625" cy="880120"/>
          </a:xfrm>
        </p:spPr>
        <p:txBody>
          <a:bodyPr/>
          <a:lstStyle/>
          <a:p>
            <a:pPr algn="l"/>
            <a:r>
              <a:rPr lang="tr-TR" sz="4000" dirty="0" smtClean="0"/>
              <a:t>Project Phases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656"/>
            <a:ext cx="2467090" cy="1316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696916" y="4077072"/>
            <a:ext cx="7763516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I: Getting </a:t>
            </a:r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necessary permissions from the government in order to start construction. </a:t>
            </a:r>
          </a:p>
          <a:p>
            <a:pPr algn="l"/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P: Exploring </a:t>
            </a:r>
            <a:r>
              <a:rPr lang="tr-TR" sz="16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area and </a:t>
            </a:r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ground.</a:t>
            </a:r>
          </a:p>
          <a:p>
            <a:pPr algn="l"/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P: Deciding </a:t>
            </a:r>
            <a:r>
              <a:rPr lang="tr-TR" sz="16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the necessary machines (driller, crane etc</a:t>
            </a:r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.) &amp; resources (workers) </a:t>
            </a:r>
            <a:r>
              <a:rPr lang="tr-TR" sz="16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 </a:t>
            </a:r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excavation</a:t>
            </a:r>
          </a:p>
          <a:p>
            <a:pPr algn="l"/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P: Deciding </a:t>
            </a:r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how to transport the </a:t>
            </a:r>
            <a:r>
              <a:rPr lang="tr-TR" sz="16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sand &amp; stones that are coming out from the </a:t>
            </a:r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ground </a:t>
            </a:r>
          </a:p>
          <a:p>
            <a:pPr algn="l"/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E: Making </a:t>
            </a:r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agreements, hiring workers and outsourcing the necessary pre-construction activities.</a:t>
            </a:r>
          </a:p>
          <a:p>
            <a:pPr algn="l"/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C: Finalising </a:t>
            </a:r>
            <a:r>
              <a:rPr lang="tr-TR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pre-excavation charter.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2"/>
          <a:stretch/>
        </p:blipFill>
        <p:spPr>
          <a:xfrm>
            <a:off x="1225002" y="2132856"/>
            <a:ext cx="6035324" cy="19431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1560" y="1223857"/>
            <a:ext cx="2957413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Single-Phase Project</a:t>
            </a:r>
            <a:endParaRPr lang="tr-TR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4356" y="1667055"/>
            <a:ext cx="27606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tr-T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Pre-Excavation Activities</a:t>
            </a:r>
          </a:p>
        </p:txBody>
      </p:sp>
    </p:spTree>
    <p:extLst>
      <p:ext uri="{BB962C8B-B14F-4D97-AF65-F5344CB8AC3E}">
        <p14:creationId xmlns:p14="http://schemas.microsoft.com/office/powerpoint/2010/main" val="10871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1" y="401281"/>
            <a:ext cx="5616625" cy="880120"/>
          </a:xfrm>
        </p:spPr>
        <p:txBody>
          <a:bodyPr/>
          <a:lstStyle/>
          <a:p>
            <a:pPr algn="l"/>
            <a:r>
              <a:rPr lang="tr-TR" sz="4000" dirty="0" smtClean="0"/>
              <a:t>Project Phases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656"/>
            <a:ext cx="2467090" cy="1316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54940" y="1373909"/>
            <a:ext cx="301076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Multi-Phase Projects</a:t>
            </a:r>
            <a:endParaRPr lang="tr-TR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8"/>
          <a:stretch/>
        </p:blipFill>
        <p:spPr>
          <a:xfrm>
            <a:off x="429222" y="2603116"/>
            <a:ext cx="8031210" cy="19060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4733302"/>
            <a:ext cx="61926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phase can start when previous phase is completed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No uncertatinty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Eliminate options for </a:t>
            </a:r>
            <a:r>
              <a:rPr lang="tr-TR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reducing the schedule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0731" y="1417767"/>
            <a:ext cx="1157689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Sequential</a:t>
            </a:r>
            <a:endParaRPr lang="tr-TR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092" y="2276872"/>
            <a:ext cx="2111988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Pre-Excavation Phase</a:t>
            </a:r>
            <a:endParaRPr lang="tr-TR" sz="1600" dirty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65701" y="2252847"/>
            <a:ext cx="1756123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Excavation Phase</a:t>
            </a:r>
            <a:endParaRPr lang="tr-TR" sz="1600" dirty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4208" y="2252846"/>
            <a:ext cx="1394934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Design Phase</a:t>
            </a:r>
            <a:endParaRPr lang="tr-TR" sz="1600" dirty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1" y="401281"/>
            <a:ext cx="5616625" cy="880120"/>
          </a:xfrm>
        </p:spPr>
        <p:txBody>
          <a:bodyPr/>
          <a:lstStyle/>
          <a:p>
            <a:pPr algn="l"/>
            <a:r>
              <a:rPr lang="tr-TR" sz="4000" dirty="0" smtClean="0"/>
              <a:t>Project Phases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656"/>
            <a:ext cx="2467090" cy="1316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800910" y="1412776"/>
            <a:ext cx="301076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Multi-Phase Projects</a:t>
            </a:r>
            <a:endParaRPr lang="tr-TR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3" y="1988840"/>
            <a:ext cx="6978998" cy="267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5288" y="1489342"/>
            <a:ext cx="1314784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Overlapping</a:t>
            </a:r>
            <a:endParaRPr lang="tr-TR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4725144"/>
            <a:ext cx="748883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Phase starts prior to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completion of the previous one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Schedule compression 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technique 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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Fast Tracking</a:t>
            </a:r>
            <a:endParaRPr lang="tr-TR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Overlapping may increase risk, can result in </a:t>
            </a:r>
            <a:r>
              <a:rPr lang="tr-TR" sz="2000" i="1" dirty="0" smtClean="0">
                <a:solidFill>
                  <a:srgbClr val="FF0000"/>
                </a:solidFill>
                <a:latin typeface="Calisto MT" pitchFamily="18" charset="0"/>
              </a:rPr>
              <a:t>rework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if a subsequent phase progresses before accurate info is available from the previous phase.</a:t>
            </a:r>
          </a:p>
        </p:txBody>
      </p:sp>
    </p:spTree>
    <p:extLst>
      <p:ext uri="{BB962C8B-B14F-4D97-AF65-F5344CB8AC3E}">
        <p14:creationId xmlns:p14="http://schemas.microsoft.com/office/powerpoint/2010/main" val="7233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1" y="401281"/>
            <a:ext cx="5616625" cy="880120"/>
          </a:xfrm>
        </p:spPr>
        <p:txBody>
          <a:bodyPr/>
          <a:lstStyle/>
          <a:p>
            <a:pPr algn="l"/>
            <a:r>
              <a:rPr lang="tr-TR" sz="4000" dirty="0" smtClean="0"/>
              <a:t>Project Phases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656"/>
            <a:ext cx="2467090" cy="1316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800910" y="1412776"/>
            <a:ext cx="301076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Multi-Phase Projects</a:t>
            </a:r>
            <a:endParaRPr lang="tr-TR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9" y="1916832"/>
            <a:ext cx="7896561" cy="2088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1920" y="1484784"/>
            <a:ext cx="2129174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Overlapping example</a:t>
            </a:r>
            <a:endParaRPr lang="tr-TR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077072"/>
            <a:ext cx="82089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 1) Assume that you start to design a factory building. In order to </a:t>
            </a:r>
            <a:r>
              <a:rPr lang="tr-TR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gain some time</a:t>
            </a:r>
            <a:r>
              <a:rPr lang="tr-TR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, you </a:t>
            </a:r>
            <a:r>
              <a:rPr lang="tr-TR" sz="1700" i="1" dirty="0" smtClean="0">
                <a:solidFill>
                  <a:srgbClr val="FF0000"/>
                </a:solidFill>
                <a:latin typeface="Calisto MT" pitchFamily="18" charset="0"/>
              </a:rPr>
              <a:t>start the construction process </a:t>
            </a:r>
            <a:r>
              <a:rPr lang="tr-TR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(i.e: finish painting, cabling, placing the machines etc.) </a:t>
            </a:r>
            <a:r>
              <a:rPr lang="tr-TR" sz="1700" i="1" dirty="0" smtClean="0">
                <a:solidFill>
                  <a:srgbClr val="FF0000"/>
                </a:solidFill>
                <a:latin typeface="Calisto MT" pitchFamily="18" charset="0"/>
              </a:rPr>
              <a:t>while design phase is still in progress</a:t>
            </a:r>
            <a:r>
              <a:rPr lang="tr-TR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but all of a sudden you notice that the reserved area for the production line is not enough, you need some extra place in order to place the production line what will you do?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 2) Running the </a:t>
            </a:r>
            <a:r>
              <a:rPr lang="tr-TR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design process of electrical </a:t>
            </a:r>
            <a:r>
              <a:rPr lang="tr-T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wiring </a:t>
            </a:r>
            <a:r>
              <a:rPr lang="tr-TR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&amp; </a:t>
            </a:r>
            <a:r>
              <a:rPr lang="tr-TR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construction phase of plumbing </a:t>
            </a:r>
            <a:r>
              <a:rPr lang="tr-T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installation</a:t>
            </a:r>
            <a:r>
              <a:rPr lang="tr-TR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projects at the same time!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design of wiring may not allow the water pipes placement</a:t>
            </a:r>
            <a:r>
              <a:rPr lang="tr-TR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...</a:t>
            </a:r>
            <a:endParaRPr lang="tr-TR" sz="1700" b="0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 rot="7770460">
            <a:off x="3182202" y="3575168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51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1" y="401281"/>
            <a:ext cx="5616625" cy="880120"/>
          </a:xfrm>
        </p:spPr>
        <p:txBody>
          <a:bodyPr/>
          <a:lstStyle/>
          <a:p>
            <a:pPr algn="l"/>
            <a:r>
              <a:rPr lang="tr-TR" sz="4000" dirty="0" smtClean="0"/>
              <a:t>Project Phases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656"/>
            <a:ext cx="2467090" cy="1316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67544" y="1340768"/>
            <a:ext cx="301076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Multi-Phase Projects</a:t>
            </a:r>
            <a:endParaRPr lang="tr-TR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1417334"/>
            <a:ext cx="954107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Iterative</a:t>
            </a:r>
            <a:endParaRPr lang="tr-TR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844824"/>
            <a:ext cx="8227730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Executing one phase while planning the next...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Only one phase is planned at any given time and the planning for the next is carried out as work progresses on the current phase and deliverables.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Useful in largely undefined, uncertain or rapidly changing environments.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Reduce the ability to provide long term planning.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Minimize project risks.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Maximize quality.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6026935"/>
            <a:ext cx="8919748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300" dirty="0" smtClean="0">
                <a:solidFill>
                  <a:srgbClr val="FF0000"/>
                </a:solidFill>
                <a:latin typeface="+mj-lt"/>
              </a:rPr>
              <a:t>! </a:t>
            </a:r>
            <a:r>
              <a:rPr lang="tr-TR" sz="1300" dirty="0" smtClean="0">
                <a:solidFill>
                  <a:schemeClr val="tx1"/>
                </a:solidFill>
                <a:latin typeface="+mj-lt"/>
              </a:rPr>
              <a:t>Have a look at the example (Web Development Project) from Head_First_PMP, Chapter 3 - Pages 74 and 75.</a:t>
            </a:r>
            <a:endParaRPr lang="tr-TR" sz="1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033964"/>
            <a:ext cx="8703724" cy="84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 : Deciding on the structure, quality of the tiles and the materials that are going to be used at factory roof while the overall construction process is in progress...</a:t>
            </a:r>
          </a:p>
          <a:p>
            <a:pPr marL="285750" indent="-285750" algn="l">
              <a:buFontTx/>
              <a:buChar char="-"/>
            </a:pPr>
            <a:r>
              <a:rPr lang="tr-TR" sz="1600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daily changing currencies, the final status of construction project budget etc.</a:t>
            </a:r>
          </a:p>
        </p:txBody>
      </p:sp>
    </p:spTree>
    <p:extLst>
      <p:ext uri="{BB962C8B-B14F-4D97-AF65-F5344CB8AC3E}">
        <p14:creationId xmlns:p14="http://schemas.microsoft.com/office/powerpoint/2010/main" val="23275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939155"/>
            <a:ext cx="4680520" cy="880120"/>
          </a:xfrm>
        </p:spPr>
        <p:txBody>
          <a:bodyPr/>
          <a:lstStyle/>
          <a:p>
            <a:pPr algn="l"/>
            <a:r>
              <a:rPr lang="tr-TR" sz="4000" dirty="0" smtClean="0"/>
              <a:t>Summary of </a:t>
            </a:r>
            <a:br>
              <a:rPr lang="tr-TR" sz="4000" dirty="0" smtClean="0"/>
            </a:br>
            <a:r>
              <a:rPr lang="tr-TR" sz="4000" dirty="0" smtClean="0"/>
              <a:t>Project Phases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103553"/>
            <a:ext cx="8496944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Deciding whether to use a single phase, multiple phase or layered multi-phase structure of a project can vary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dramatically.</a:t>
            </a:r>
            <a:r>
              <a:rPr lang="tr-TR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Some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organizations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have policies on which structure to use and some leave it to the project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team.</a:t>
            </a:r>
            <a:endParaRPr lang="tr-TR" b="0" dirty="0" smtClean="0">
              <a:solidFill>
                <a:schemeClr val="bg1">
                  <a:lumMod val="50000"/>
                </a:schemeClr>
              </a:solidFill>
              <a:latin typeface="Calisto MT" panose="0204060305050503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The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structure might be applied based on common industry practice or based on the project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team.</a:t>
            </a:r>
            <a:r>
              <a:rPr lang="tr-TR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In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other words, a research study can be treated as pre-project work, the first phase of a project or as a stand-alone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project.</a:t>
            </a:r>
            <a:r>
              <a:rPr lang="tr-TR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Similarly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, one project team might elect to apply a multi-phase approach and another team may use a single phase for an identical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project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.</a:t>
            </a:r>
            <a:r>
              <a:rPr lang="tr-TR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In another words, the structure selection process is mostly depending on the complexity of the project!</a:t>
            </a:r>
            <a:endParaRPr lang="tr-TR" b="0" dirty="0">
              <a:solidFill>
                <a:schemeClr val="bg1">
                  <a:lumMod val="50000"/>
                </a:schemeClr>
              </a:solidFill>
              <a:latin typeface="Calisto MT" panose="0204060305050503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With </a:t>
            </a:r>
            <a:r>
              <a:rPr lang="tr-TR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~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3400 laborers</a:t>
            </a:r>
            <a:r>
              <a:rPr lang="tr-TR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,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the </a:t>
            </a:r>
            <a:r>
              <a:rPr lang="en-US" b="0" i="1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Empire State Building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had a cost of around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$41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million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in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193</a:t>
            </a:r>
            <a:r>
              <a:rPr lang="tr-TR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1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.</a:t>
            </a:r>
            <a:r>
              <a:rPr lang="tr-TR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The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Empire State Building was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multi-phase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overlapping project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.</a:t>
            </a:r>
            <a:r>
              <a:rPr lang="tr-TR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(finished in 13 months!)</a:t>
            </a:r>
            <a:endParaRPr lang="tr-TR" b="0" dirty="0" smtClean="0">
              <a:solidFill>
                <a:schemeClr val="bg1">
                  <a:lumMod val="50000"/>
                </a:schemeClr>
              </a:solidFill>
              <a:latin typeface="Calisto MT" panose="0204060305050503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tr-TR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T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he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Empire State Building contains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121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km</a:t>
            </a:r>
            <a:r>
              <a:rPr lang="tr-TR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of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water mains, 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232</a:t>
            </a:r>
            <a:r>
              <a:rPr lang="tr-TR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km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of electrical wiring,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1700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km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of telephone cables,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129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km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of radiator pipe,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73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elevators in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18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 km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of shafts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.</a:t>
            </a:r>
            <a:endParaRPr lang="en-US" b="0" dirty="0">
              <a:solidFill>
                <a:schemeClr val="bg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6633"/>
            <a:ext cx="3456384" cy="2000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73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5904656" cy="896128"/>
          </a:xfrm>
        </p:spPr>
        <p:txBody>
          <a:bodyPr/>
          <a:lstStyle/>
          <a:p>
            <a:pPr algn="l"/>
            <a:r>
              <a:rPr lang="tr-TR" sz="4000" dirty="0" smtClean="0"/>
              <a:t>Organizational Structure</a:t>
            </a:r>
            <a:br>
              <a:rPr lang="tr-TR" sz="4000" dirty="0" smtClean="0"/>
            </a:br>
            <a:r>
              <a:rPr lang="tr-TR" sz="2800" i="1" dirty="0" smtClean="0"/>
              <a:t>Functional Organization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4494136"/>
            <a:ext cx="8806691" cy="157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Each employee has one clear superior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Staff members are grouped by specialty :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production, marketing, engineering, accounting</a:t>
            </a:r>
            <a:endParaRPr lang="tr-TR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May be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subdivided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into functional organizations (ex: Mechanical </a:t>
            </a:r>
            <a:r>
              <a:rPr lang="tr-TR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ng. Electrical Eng.)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Each department will do its project independent of other departments so, there are NO project based relations among departments.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8640"/>
            <a:ext cx="1653247" cy="12431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28092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1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907504"/>
          </a:xfrm>
        </p:spPr>
        <p:txBody>
          <a:bodyPr/>
          <a:lstStyle/>
          <a:p>
            <a:pPr algn="l"/>
            <a:r>
              <a:rPr lang="en-US" dirty="0"/>
              <a:t>Project Management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F84-687B-4291-82F6-D743B28F23B4}" type="slidenum">
              <a:rPr lang="en-US"/>
              <a:pPr/>
              <a:t>3</a:t>
            </a:fld>
            <a:endParaRPr lang="en-US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00808"/>
            <a:ext cx="7767638" cy="389255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Aft>
                <a:spcPts val="2400"/>
              </a:spcAft>
              <a:buFont typeface="Wingdings" pitchFamily="2" charset="2"/>
              <a:buNone/>
            </a:pPr>
            <a:r>
              <a:rPr lang="en-US" b="1" dirty="0">
                <a:latin typeface="Calisto MT" pitchFamily="18" charset="0"/>
              </a:rPr>
              <a:t>“The application of </a:t>
            </a:r>
            <a:r>
              <a:rPr lang="en-US" b="1" i="1" u="sng" dirty="0">
                <a:latin typeface="Calisto MT" pitchFamily="18" charset="0"/>
              </a:rPr>
              <a:t>knowledge</a:t>
            </a:r>
            <a:r>
              <a:rPr lang="en-US" b="1" i="1" dirty="0">
                <a:latin typeface="Calisto MT" pitchFamily="18" charset="0"/>
              </a:rPr>
              <a:t>, </a:t>
            </a:r>
            <a:r>
              <a:rPr lang="en-US" b="1" i="1" u="sng" dirty="0">
                <a:latin typeface="Calisto MT" pitchFamily="18" charset="0"/>
              </a:rPr>
              <a:t>skills</a:t>
            </a:r>
            <a:r>
              <a:rPr lang="en-US" b="1" i="1" dirty="0">
                <a:latin typeface="Calisto MT" pitchFamily="18" charset="0"/>
              </a:rPr>
              <a:t>, </a:t>
            </a:r>
            <a:r>
              <a:rPr lang="en-US" b="1" i="1" u="sng" dirty="0">
                <a:latin typeface="Calisto MT" pitchFamily="18" charset="0"/>
              </a:rPr>
              <a:t>tools </a:t>
            </a:r>
            <a:r>
              <a:rPr lang="en-US" b="1" u="sng" dirty="0">
                <a:latin typeface="Calisto MT" pitchFamily="18" charset="0"/>
              </a:rPr>
              <a:t>and </a:t>
            </a:r>
            <a:r>
              <a:rPr lang="en-US" b="1" i="1" u="sng" dirty="0">
                <a:latin typeface="Calisto MT" pitchFamily="18" charset="0"/>
              </a:rPr>
              <a:t>techniques </a:t>
            </a:r>
            <a:r>
              <a:rPr lang="en-US" b="1" dirty="0" smtClean="0">
                <a:latin typeface="Calisto MT" pitchFamily="18" charset="0"/>
              </a:rPr>
              <a:t>to </a:t>
            </a:r>
            <a:r>
              <a:rPr lang="en-US" b="1" dirty="0">
                <a:latin typeface="Calisto MT" pitchFamily="18" charset="0"/>
              </a:rPr>
              <a:t>project activities in order to </a:t>
            </a:r>
            <a:r>
              <a:rPr lang="en-US" b="1" i="1" dirty="0">
                <a:latin typeface="Calisto MT" pitchFamily="18" charset="0"/>
              </a:rPr>
              <a:t>meet </a:t>
            </a:r>
            <a:r>
              <a:rPr lang="en-US" b="1" dirty="0">
                <a:latin typeface="Calisto MT" pitchFamily="18" charset="0"/>
              </a:rPr>
              <a:t>or exceed stakeholder needs </a:t>
            </a:r>
            <a:r>
              <a:rPr lang="en-US" b="1" dirty="0" smtClean="0">
                <a:latin typeface="Calisto MT" pitchFamily="18" charset="0"/>
              </a:rPr>
              <a:t>and </a:t>
            </a:r>
            <a:r>
              <a:rPr lang="en-US" b="1" dirty="0">
                <a:latin typeface="Calisto MT" pitchFamily="18" charset="0"/>
              </a:rPr>
              <a:t>expectations from a </a:t>
            </a:r>
            <a:r>
              <a:rPr lang="en-US" b="1" dirty="0" smtClean="0">
                <a:latin typeface="Calisto MT" pitchFamily="18" charset="0"/>
              </a:rPr>
              <a:t>project.”</a:t>
            </a:r>
            <a:r>
              <a:rPr lang="tr-TR" b="1" dirty="0" smtClean="0">
                <a:latin typeface="Calisto MT" pitchFamily="18" charset="0"/>
              </a:rPr>
              <a:t/>
            </a:r>
            <a:br>
              <a:rPr lang="tr-TR" b="1" dirty="0" smtClean="0">
                <a:latin typeface="Calisto MT" pitchFamily="18" charset="0"/>
              </a:rPr>
            </a:br>
            <a:r>
              <a:rPr lang="tr-TR" i="1" dirty="0" smtClean="0">
                <a:latin typeface="Calisto MT" pitchFamily="18" charset="0"/>
              </a:rPr>
              <a:t>How? By...</a:t>
            </a:r>
            <a:endParaRPr lang="en-US" i="1" dirty="0" smtClean="0">
              <a:latin typeface="Calisto MT" pitchFamily="18" charset="0"/>
            </a:endParaRPr>
          </a:p>
          <a:p>
            <a:pPr marL="400050" lvl="1" indent="0">
              <a:spcAft>
                <a:spcPts val="2400"/>
              </a:spcAft>
              <a:buNone/>
            </a:pPr>
            <a:r>
              <a:rPr lang="tr-TR" sz="2800" i="1" dirty="0" smtClean="0">
                <a:latin typeface="Calisto MT" pitchFamily="18" charset="0"/>
              </a:rPr>
              <a:t>- Initiating</a:t>
            </a:r>
            <a:br>
              <a:rPr lang="tr-TR" sz="2800" i="1" dirty="0" smtClean="0">
                <a:latin typeface="Calisto MT" pitchFamily="18" charset="0"/>
              </a:rPr>
            </a:br>
            <a:r>
              <a:rPr lang="tr-TR" sz="2800" i="1" dirty="0" smtClean="0">
                <a:latin typeface="Calisto MT" pitchFamily="18" charset="0"/>
              </a:rPr>
              <a:t>- Planning</a:t>
            </a:r>
            <a:br>
              <a:rPr lang="tr-TR" sz="2800" i="1" dirty="0" smtClean="0">
                <a:latin typeface="Calisto MT" pitchFamily="18" charset="0"/>
              </a:rPr>
            </a:br>
            <a:r>
              <a:rPr lang="tr-TR" sz="2800" i="1" dirty="0" smtClean="0">
                <a:latin typeface="Calisto MT" pitchFamily="18" charset="0"/>
              </a:rPr>
              <a:t>- Executing</a:t>
            </a:r>
            <a:br>
              <a:rPr lang="tr-TR" sz="2800" i="1" dirty="0" smtClean="0">
                <a:latin typeface="Calisto MT" pitchFamily="18" charset="0"/>
              </a:rPr>
            </a:br>
            <a:r>
              <a:rPr lang="tr-TR" sz="2800" i="1" dirty="0" smtClean="0">
                <a:latin typeface="Calisto MT" pitchFamily="18" charset="0"/>
              </a:rPr>
              <a:t>- Monitoring and Controlling</a:t>
            </a:r>
            <a:br>
              <a:rPr lang="tr-TR" sz="2800" i="1" dirty="0" smtClean="0">
                <a:latin typeface="Calisto MT" pitchFamily="18" charset="0"/>
              </a:rPr>
            </a:br>
            <a:r>
              <a:rPr lang="tr-TR" sz="2800" i="1" dirty="0" smtClean="0">
                <a:latin typeface="Calisto MT" pitchFamily="18" charset="0"/>
              </a:rPr>
              <a:t>- Closing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48681"/>
            <a:ext cx="1219133" cy="1103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21108"/>
            <a:ext cx="3099924" cy="2540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1521" y="5714150"/>
            <a:ext cx="3135794" cy="56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0" i="1" dirty="0" smtClean="0">
                <a:solidFill>
                  <a:schemeClr val="bg1">
                    <a:lumMod val="50000"/>
                  </a:schemeClr>
                </a:solidFill>
              </a:rPr>
              <a:t>Systems Development LifeCycle</a:t>
            </a:r>
            <a:br>
              <a:rPr lang="tr-TR" sz="1600" b="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sz="1600" i="1" dirty="0" smtClean="0">
                <a:solidFill>
                  <a:schemeClr val="bg1">
                    <a:lumMod val="50000"/>
                  </a:schemeClr>
                </a:solidFill>
              </a:rPr>
              <a:t>(SDLC)</a:t>
            </a:r>
            <a:endParaRPr lang="tr-T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5904656" cy="896128"/>
          </a:xfrm>
        </p:spPr>
        <p:txBody>
          <a:bodyPr/>
          <a:lstStyle/>
          <a:p>
            <a:pPr algn="l"/>
            <a:r>
              <a:rPr lang="tr-TR" sz="4000" dirty="0" smtClean="0"/>
              <a:t>Organizational Structure</a:t>
            </a:r>
            <a:br>
              <a:rPr lang="tr-TR" sz="4000" dirty="0" smtClean="0"/>
            </a:br>
            <a:r>
              <a:rPr lang="tr-TR" sz="2800" i="1" dirty="0" smtClean="0"/>
              <a:t>Weak Matrix Organization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814" y="4797152"/>
            <a:ext cx="67441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Similar to functional organization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Instead of PM, there are project </a:t>
            </a:r>
            <a:r>
              <a:rPr lang="tr-TR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coordinators or expeditors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coordination/expedition is provided by the project members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8640"/>
            <a:ext cx="1653247" cy="12431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7111"/>
            <a:ext cx="7848872" cy="2867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2260" y="1979868"/>
            <a:ext cx="1620180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400" i="1" dirty="0" smtClean="0">
                <a:solidFill>
                  <a:schemeClr val="bg1">
                    <a:lumMod val="50000"/>
                  </a:schemeClr>
                </a:solidFill>
              </a:rPr>
              <a:t>Ex : Accounting Dept.</a:t>
            </a:r>
            <a:endParaRPr lang="tr-T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2195892"/>
            <a:ext cx="2088232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solidFill>
                  <a:schemeClr val="bg1">
                    <a:lumMod val="50000"/>
                  </a:schemeClr>
                </a:solidFill>
              </a:rPr>
              <a:t>Ex : R&amp;D Dept.</a:t>
            </a:r>
            <a:endParaRPr lang="tr-T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2564904"/>
            <a:ext cx="1296144" cy="70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400" i="1" dirty="0" smtClean="0">
                <a:solidFill>
                  <a:schemeClr val="bg1">
                    <a:lumMod val="50000"/>
                  </a:schemeClr>
                </a:solidFill>
              </a:rPr>
              <a:t>Ex : Procurement dept.</a:t>
            </a:r>
            <a:endParaRPr lang="tr-T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5904656" cy="896128"/>
          </a:xfrm>
        </p:spPr>
        <p:txBody>
          <a:bodyPr/>
          <a:lstStyle/>
          <a:p>
            <a:pPr algn="l"/>
            <a:r>
              <a:rPr lang="tr-TR" sz="4000" dirty="0" smtClean="0"/>
              <a:t>Organizational Structure</a:t>
            </a:r>
            <a:br>
              <a:rPr lang="tr-TR" sz="4000" dirty="0" smtClean="0"/>
            </a:br>
            <a:r>
              <a:rPr lang="tr-TR" sz="2800" i="1" dirty="0" smtClean="0"/>
              <a:t>Balanced Matrix Organization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43607" y="5013176"/>
            <a:ext cx="7163327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Recognizes the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need for a project manager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sets it.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authority of the PM is limited. </a:t>
            </a:r>
            <a:b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</a:b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There is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NO full authority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over the project and project funding.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8640"/>
            <a:ext cx="1653247" cy="12431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5352"/>
            <a:ext cx="770485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8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5904656" cy="896128"/>
          </a:xfrm>
        </p:spPr>
        <p:txBody>
          <a:bodyPr/>
          <a:lstStyle/>
          <a:p>
            <a:pPr algn="l"/>
            <a:r>
              <a:rPr lang="tr-TR" sz="4000" dirty="0" smtClean="0"/>
              <a:t>Organizational Structure</a:t>
            </a:r>
            <a:br>
              <a:rPr lang="tr-TR" sz="4000" dirty="0" smtClean="0"/>
            </a:br>
            <a:r>
              <a:rPr lang="tr-TR" sz="2800" i="1" dirty="0" smtClean="0"/>
              <a:t>Strong Matrix Organization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43608" y="5013176"/>
            <a:ext cx="6744100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Similar and closer to Projectized organization.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Have full-time PMs (with considerable authority) &amp; Project Administrative Staff.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8640"/>
            <a:ext cx="1653247" cy="12431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992888" cy="31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5904656" cy="896128"/>
          </a:xfrm>
        </p:spPr>
        <p:txBody>
          <a:bodyPr/>
          <a:lstStyle/>
          <a:p>
            <a:pPr algn="l"/>
            <a:r>
              <a:rPr lang="tr-TR" sz="4000" dirty="0" smtClean="0"/>
              <a:t>Organizational Structure</a:t>
            </a:r>
            <a:br>
              <a:rPr lang="tr-TR" sz="4000" dirty="0" smtClean="0"/>
            </a:br>
            <a:r>
              <a:rPr lang="tr-TR" sz="2800" i="1" dirty="0" smtClean="0"/>
              <a:t>Projectized Organization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43608" y="5013176"/>
            <a:ext cx="6744100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Staffing, resources are involved in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work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PMs have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independence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and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full authority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main duty of the company is taking and implementing projects! (Ex: Bilkent Cyberpark, METU Teknokent firms)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8640"/>
            <a:ext cx="1653247" cy="12431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848872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2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300624"/>
            <a:ext cx="5904656" cy="896128"/>
          </a:xfrm>
        </p:spPr>
        <p:txBody>
          <a:bodyPr/>
          <a:lstStyle/>
          <a:p>
            <a:pPr algn="l"/>
            <a:r>
              <a:rPr lang="tr-TR" sz="4000" dirty="0" smtClean="0"/>
              <a:t>Organizational Influence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ADB-2D53-4957-8E22-EEE05D9AD86E}" type="slidenum">
              <a:rPr lang="en-US"/>
              <a:pPr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882" y="1268760"/>
            <a:ext cx="830269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Cultures and styles (cultural norms)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of organizations have a strong influence on a project’s ability to meet its objectives.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PM must understand the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different cultural norms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He/she must know the structure of the organization (</a:t>
            </a: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decision makers!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) and work with them for the success of the project.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81" y="116632"/>
            <a:ext cx="1436068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18150"/>
            <a:ext cx="7848872" cy="32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5400600" cy="907504"/>
          </a:xfrm>
        </p:spPr>
        <p:txBody>
          <a:bodyPr/>
          <a:lstStyle/>
          <a:p>
            <a:pPr algn="l"/>
            <a:r>
              <a:rPr lang="en-US" dirty="0"/>
              <a:t>Project </a:t>
            </a:r>
            <a:r>
              <a:rPr lang="en-US" dirty="0" smtClean="0"/>
              <a:t>Manage</a:t>
            </a:r>
            <a:r>
              <a:rPr lang="tr-TR" dirty="0" smtClean="0"/>
              <a:t>r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F84-687B-4291-82F6-D743B28F23B4}" type="slidenum">
              <a:rPr lang="en-US"/>
              <a:pPr/>
              <a:t>4</a:t>
            </a:fld>
            <a:endParaRPr lang="en-US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348880"/>
            <a:ext cx="8064896" cy="389255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200" b="1" dirty="0">
                <a:latin typeface="Calisto MT" pitchFamily="18" charset="0"/>
              </a:rPr>
              <a:t>“The </a:t>
            </a:r>
            <a:r>
              <a:rPr lang="tr-TR" sz="2200" b="1" dirty="0" smtClean="0">
                <a:latin typeface="Calisto MT" pitchFamily="18" charset="0"/>
              </a:rPr>
              <a:t>PM is the person assigned by the performing organization to achieve the project objectives in order to balance the project constraints by guiding a project team...</a:t>
            </a:r>
            <a:r>
              <a:rPr lang="en-US" sz="2200" b="1" dirty="0" smtClean="0">
                <a:latin typeface="Calisto MT" pitchFamily="18" charset="0"/>
              </a:rPr>
              <a:t>”</a:t>
            </a:r>
            <a:r>
              <a:rPr lang="tr-TR" sz="2200" b="1" dirty="0">
                <a:latin typeface="Calisto MT" pitchFamily="18" charset="0"/>
              </a:rPr>
              <a:t/>
            </a:r>
            <a:br>
              <a:rPr lang="tr-TR" sz="2200" b="1" dirty="0">
                <a:latin typeface="Calisto MT" pitchFamily="18" charset="0"/>
              </a:rPr>
            </a:br>
            <a:r>
              <a:rPr lang="tr-TR" sz="2000" b="1" dirty="0" smtClean="0">
                <a:latin typeface="Calisto MT" pitchFamily="18" charset="0"/>
              </a:rPr>
              <a:t>	- Knowledge :</a:t>
            </a:r>
            <a:r>
              <a:rPr lang="tr-TR" sz="2000" dirty="0" smtClean="0">
                <a:latin typeface="Calisto MT" pitchFamily="18" charset="0"/>
              </a:rPr>
              <a:t> PM understands </a:t>
            </a:r>
            <a:r>
              <a:rPr lang="tr-TR" sz="2000" dirty="0">
                <a:latin typeface="Calisto MT" pitchFamily="18" charset="0"/>
              </a:rPr>
              <a:t>and applies </a:t>
            </a:r>
            <a:r>
              <a:rPr lang="tr-TR" sz="2000" dirty="0" smtClean="0">
                <a:latin typeface="Calisto MT" pitchFamily="18" charset="0"/>
              </a:rPr>
              <a:t>the </a:t>
            </a:r>
            <a:r>
              <a:rPr lang="tr-TR" sz="2000" dirty="0">
                <a:latin typeface="Calisto MT" pitchFamily="18" charset="0"/>
              </a:rPr>
              <a:t>knowledge, tools </a:t>
            </a:r>
            <a:r>
              <a:rPr lang="tr-TR" sz="2000" dirty="0" smtClean="0">
                <a:latin typeface="Calisto MT" pitchFamily="18" charset="0"/>
              </a:rPr>
              <a:t>	and </a:t>
            </a:r>
            <a:r>
              <a:rPr lang="tr-TR" sz="2000" dirty="0">
                <a:latin typeface="Calisto MT" pitchFamily="18" charset="0"/>
              </a:rPr>
              <a:t>techniques for managing projects</a:t>
            </a:r>
            <a:r>
              <a:rPr lang="tr-TR" sz="2000" dirty="0" smtClean="0">
                <a:latin typeface="Calisto MT" pitchFamily="18" charset="0"/>
              </a:rPr>
              <a:t>...</a:t>
            </a:r>
            <a:br>
              <a:rPr lang="tr-TR" sz="2000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	</a:t>
            </a:r>
            <a:r>
              <a:rPr lang="tr-TR" sz="2000" b="1" dirty="0" smtClean="0">
                <a:latin typeface="Calisto MT" pitchFamily="18" charset="0"/>
              </a:rPr>
              <a:t>- Performance : </a:t>
            </a:r>
            <a:r>
              <a:rPr lang="tr-TR" sz="2000" dirty="0" smtClean="0">
                <a:latin typeface="Calisto MT" pitchFamily="18" charset="0"/>
              </a:rPr>
              <a:t>PM is able to </a:t>
            </a:r>
            <a:r>
              <a:rPr lang="tr-TR" sz="2000" i="1" dirty="0" smtClean="0">
                <a:latin typeface="Calisto MT" pitchFamily="18" charset="0"/>
              </a:rPr>
              <a:t>do</a:t>
            </a:r>
            <a:r>
              <a:rPr lang="tr-TR" sz="2000" dirty="0" smtClean="0">
                <a:latin typeface="Calisto MT" pitchFamily="18" charset="0"/>
              </a:rPr>
              <a:t> or </a:t>
            </a:r>
            <a:r>
              <a:rPr lang="tr-TR" sz="2000" i="1" dirty="0" smtClean="0">
                <a:latin typeface="Calisto MT" pitchFamily="18" charset="0"/>
              </a:rPr>
              <a:t>accomplish</a:t>
            </a:r>
            <a:r>
              <a:rPr lang="tr-TR" sz="2000" dirty="0" smtClean="0">
                <a:latin typeface="Calisto MT" pitchFamily="18" charset="0"/>
              </a:rPr>
              <a:t> while 	applying the knowledge...</a:t>
            </a:r>
            <a:br>
              <a:rPr lang="tr-TR" sz="2000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	</a:t>
            </a:r>
            <a:r>
              <a:rPr lang="tr-TR" sz="2000" b="1" dirty="0" smtClean="0">
                <a:latin typeface="Calisto MT" pitchFamily="18" charset="0"/>
              </a:rPr>
              <a:t>- Personal skills: </a:t>
            </a:r>
            <a:r>
              <a:rPr lang="tr-TR" sz="2000" dirty="0" smtClean="0">
                <a:latin typeface="Calisto MT" pitchFamily="18" charset="0"/>
              </a:rPr>
              <a:t>PM’s behaviour while performing the project. 	Ex : Attitudes, core personality characteristics and leadership...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76672"/>
            <a:ext cx="2188472" cy="1502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 rot="16200000">
            <a:off x="-363809" y="4289629"/>
            <a:ext cx="1673856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  <a:endParaRPr lang="tr-TR" sz="2400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32952" y="3796929"/>
            <a:ext cx="742704" cy="248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32952" y="4456695"/>
            <a:ext cx="742704" cy="2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2952" y="4797152"/>
            <a:ext cx="814712" cy="428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5400600" cy="907504"/>
          </a:xfrm>
        </p:spPr>
        <p:txBody>
          <a:bodyPr/>
          <a:lstStyle/>
          <a:p>
            <a:pPr algn="l"/>
            <a:r>
              <a:rPr lang="en-US" dirty="0"/>
              <a:t>Project </a:t>
            </a:r>
            <a:r>
              <a:rPr lang="en-US" dirty="0" smtClean="0"/>
              <a:t>Manage</a:t>
            </a:r>
            <a:r>
              <a:rPr lang="tr-TR" dirty="0" smtClean="0"/>
              <a:t>r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F84-687B-4291-82F6-D743B28F23B4}" type="slidenum">
              <a:rPr lang="en-US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20068"/>
            <a:ext cx="3124576" cy="2144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76290"/>
            <a:ext cx="2677679" cy="1584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32" y="3839027"/>
            <a:ext cx="2504562" cy="1458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2708920"/>
            <a:ext cx="8784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Which of </a:t>
            </a:r>
            <a:r>
              <a:rPr lang="tr-TR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the </a:t>
            </a:r>
            <a:r>
              <a:rPr lang="en-US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characteristics 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of a </a:t>
            </a:r>
            <a:r>
              <a:rPr lang="en-US" sz="2000" b="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successful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project manager 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was </a:t>
            </a:r>
            <a:r>
              <a:rPr lang="tr-TR" sz="2000" b="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mainly </a:t>
            </a:r>
            <a:r>
              <a:rPr lang="en-US" sz="2000" b="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neglected</a:t>
            </a:r>
            <a:r>
              <a:rPr lang="en-US" sz="20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in the failed projects listed below?</a:t>
            </a:r>
            <a:endParaRPr lang="tr-T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23" y="4078284"/>
            <a:ext cx="2613829" cy="9801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6999" y="2996952"/>
            <a:ext cx="4901471" cy="39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Knowledge, Personal Skills or Performance?</a:t>
            </a:r>
            <a:endParaRPr lang="tr-TR" sz="210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014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907504"/>
          </a:xfrm>
        </p:spPr>
        <p:txBody>
          <a:bodyPr/>
          <a:lstStyle/>
          <a:p>
            <a:pPr algn="l"/>
            <a:r>
              <a:rPr lang="en-US" dirty="0"/>
              <a:t>Project </a:t>
            </a:r>
            <a:r>
              <a:rPr lang="en-US" dirty="0" smtClean="0"/>
              <a:t>Man</a:t>
            </a:r>
            <a:r>
              <a:rPr lang="tr-TR" dirty="0"/>
              <a:t>a</a:t>
            </a:r>
            <a:r>
              <a:rPr lang="en-US" dirty="0" smtClean="0"/>
              <a:t>g</a:t>
            </a:r>
            <a:r>
              <a:rPr lang="tr-TR" dirty="0" smtClean="0"/>
              <a:t>ing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F84-687B-4291-82F6-D743B28F23B4}" type="slidenum">
              <a:rPr lang="en-US"/>
              <a:pPr/>
              <a:t>6</a:t>
            </a:fld>
            <a:endParaRPr lang="en-US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00808"/>
            <a:ext cx="8064896" cy="4320480"/>
          </a:xfrm>
        </p:spPr>
        <p:txBody>
          <a:bodyPr>
            <a:noAutofit/>
          </a:bodyPr>
          <a:lstStyle/>
          <a:p>
            <a:pPr marL="0" lvl="1" indent="0">
              <a:lnSpc>
                <a:spcPts val="3000"/>
              </a:lnSpc>
              <a:spcAft>
                <a:spcPts val="2400"/>
              </a:spcAft>
              <a:buNone/>
            </a:pPr>
            <a:r>
              <a:rPr lang="tr-TR" sz="2300" dirty="0" smtClean="0">
                <a:latin typeface="Calisto MT" pitchFamily="18" charset="0"/>
              </a:rPr>
              <a:t>- Identify Requirements...</a:t>
            </a:r>
            <a:r>
              <a:rPr lang="tr-TR" sz="2300" dirty="0">
                <a:latin typeface="Calisto MT" pitchFamily="18" charset="0"/>
              </a:rPr>
              <a:t/>
            </a:r>
            <a:br>
              <a:rPr lang="tr-TR" sz="2300" dirty="0">
                <a:latin typeface="Calisto MT" pitchFamily="18" charset="0"/>
              </a:rPr>
            </a:br>
            <a:r>
              <a:rPr lang="tr-TR" sz="2300" dirty="0">
                <a:latin typeface="Calisto MT" pitchFamily="18" charset="0"/>
              </a:rPr>
              <a:t>- </a:t>
            </a:r>
            <a:r>
              <a:rPr lang="tr-TR" sz="2300" dirty="0" smtClean="0">
                <a:latin typeface="Calisto MT" pitchFamily="18" charset="0"/>
              </a:rPr>
              <a:t>Addressing various </a:t>
            </a:r>
            <a:r>
              <a:rPr lang="tr-TR" sz="2300" i="1" dirty="0" smtClean="0">
                <a:latin typeface="Calisto MT" pitchFamily="18" charset="0"/>
              </a:rPr>
              <a:t>needs</a:t>
            </a:r>
            <a:r>
              <a:rPr lang="tr-TR" sz="2300" dirty="0" smtClean="0">
                <a:latin typeface="Calisto MT" pitchFamily="18" charset="0"/>
              </a:rPr>
              <a:t>, </a:t>
            </a:r>
            <a:r>
              <a:rPr lang="tr-TR" sz="2300" i="1" dirty="0" smtClean="0">
                <a:latin typeface="Calisto MT" pitchFamily="18" charset="0"/>
              </a:rPr>
              <a:t>concerns</a:t>
            </a:r>
            <a:r>
              <a:rPr lang="tr-TR" sz="2300" dirty="0" smtClean="0">
                <a:latin typeface="Calisto MT" pitchFamily="18" charset="0"/>
              </a:rPr>
              <a:t> and </a:t>
            </a:r>
            <a:r>
              <a:rPr lang="tr-TR" sz="2300" i="1" dirty="0" smtClean="0">
                <a:latin typeface="Calisto MT" pitchFamily="18" charset="0"/>
              </a:rPr>
              <a:t>expectations</a:t>
            </a:r>
            <a:r>
              <a:rPr lang="tr-TR" sz="2300" dirty="0" smtClean="0">
                <a:latin typeface="Calisto MT" pitchFamily="18" charset="0"/>
              </a:rPr>
              <a:t> of the stakeholders during planning period...</a:t>
            </a:r>
            <a:r>
              <a:rPr lang="tr-TR" sz="2300" dirty="0">
                <a:latin typeface="Calisto MT" pitchFamily="18" charset="0"/>
              </a:rPr>
              <a:t/>
            </a:r>
            <a:br>
              <a:rPr lang="tr-TR" sz="2300" dirty="0">
                <a:latin typeface="Calisto MT" pitchFamily="18" charset="0"/>
              </a:rPr>
            </a:br>
            <a:r>
              <a:rPr lang="tr-TR" sz="2300" dirty="0">
                <a:latin typeface="Calisto MT" pitchFamily="18" charset="0"/>
              </a:rPr>
              <a:t>- </a:t>
            </a:r>
            <a:r>
              <a:rPr lang="tr-TR" sz="2300" i="1" dirty="0" smtClean="0">
                <a:latin typeface="Calisto MT" pitchFamily="18" charset="0"/>
              </a:rPr>
              <a:t>Managing</a:t>
            </a:r>
            <a:r>
              <a:rPr lang="tr-TR" sz="2300" dirty="0" smtClean="0">
                <a:latin typeface="Calisto MT" pitchFamily="18" charset="0"/>
              </a:rPr>
              <a:t> and </a:t>
            </a:r>
            <a:r>
              <a:rPr lang="tr-TR" sz="2300" i="1" dirty="0" smtClean="0">
                <a:latin typeface="Calisto MT" pitchFamily="18" charset="0"/>
              </a:rPr>
              <a:t>balancing</a:t>
            </a:r>
            <a:r>
              <a:rPr lang="tr-TR" sz="2300" dirty="0" smtClean="0">
                <a:latin typeface="Calisto MT" pitchFamily="18" charset="0"/>
              </a:rPr>
              <a:t> the </a:t>
            </a:r>
            <a:r>
              <a:rPr lang="tr-TR" sz="2300" b="1" u="sng" dirty="0" smtClean="0">
                <a:latin typeface="Calisto MT" pitchFamily="18" charset="0"/>
              </a:rPr>
              <a:t>project requirements </a:t>
            </a:r>
            <a:r>
              <a:rPr lang="tr-TR" sz="2300" dirty="0" smtClean="0">
                <a:latin typeface="Calisto MT" pitchFamily="18" charset="0"/>
              </a:rPr>
              <a:t>by considering the </a:t>
            </a:r>
            <a:r>
              <a:rPr lang="tr-TR" sz="2300" b="1" u="sng" dirty="0" smtClean="0">
                <a:latin typeface="Calisto MT" pitchFamily="18" charset="0"/>
                <a:hlinkClick r:id="rId3"/>
              </a:rPr>
              <a:t>project constraints</a:t>
            </a:r>
            <a:r>
              <a:rPr lang="tr-TR" sz="2300" dirty="0">
                <a:latin typeface="Calisto MT" pitchFamily="18" charset="0"/>
              </a:rPr>
              <a:t> </a:t>
            </a:r>
            <a:r>
              <a:rPr lang="tr-TR" b="1" i="1" dirty="0" smtClean="0">
                <a:latin typeface="Calisto MT" pitchFamily="18" charset="0"/>
              </a:rPr>
              <a:t>(click to learn more)</a:t>
            </a:r>
            <a:r>
              <a:rPr lang="tr-TR" sz="2400" dirty="0">
                <a:latin typeface="Calisto MT" pitchFamily="18" charset="0"/>
              </a:rPr>
              <a:t/>
            </a:r>
            <a:br>
              <a:rPr lang="tr-TR" sz="2400" dirty="0">
                <a:latin typeface="Calisto MT" pitchFamily="18" charset="0"/>
              </a:rPr>
            </a:br>
            <a:r>
              <a:rPr lang="tr-TR" sz="2000" dirty="0">
                <a:latin typeface="Calisto MT" pitchFamily="18" charset="0"/>
              </a:rPr>
              <a:t> </a:t>
            </a:r>
            <a:r>
              <a:rPr lang="tr-TR" sz="2000" dirty="0" smtClean="0">
                <a:latin typeface="Calisto MT" pitchFamily="18" charset="0"/>
              </a:rPr>
              <a:t>     - Scope</a:t>
            </a:r>
            <a:r>
              <a:rPr lang="en-US" sz="2000" dirty="0" smtClean="0">
                <a:latin typeface="Calisto MT" pitchFamily="18" charset="0"/>
              </a:rPr>
              <a:t> </a:t>
            </a:r>
            <a:r>
              <a:rPr lang="tr-TR" sz="2000" dirty="0" smtClean="0">
                <a:latin typeface="Calisto MT" pitchFamily="18" charset="0"/>
              </a:rPr>
              <a:t/>
            </a:r>
            <a:br>
              <a:rPr lang="tr-TR" sz="2000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      - Quality</a:t>
            </a:r>
            <a:r>
              <a:rPr lang="tr-TR" sz="2000" dirty="0">
                <a:latin typeface="Calisto MT" pitchFamily="18" charset="0"/>
              </a:rPr>
              <a:t/>
            </a:r>
            <a:br>
              <a:rPr lang="tr-TR" sz="2000" dirty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      - Schedule</a:t>
            </a:r>
            <a:br>
              <a:rPr lang="tr-TR" sz="2000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      - Budget</a:t>
            </a:r>
            <a:br>
              <a:rPr lang="tr-TR" sz="2000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      - Resources</a:t>
            </a:r>
            <a:br>
              <a:rPr lang="tr-TR" sz="2000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      - Risk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04664"/>
            <a:ext cx="1872207" cy="1327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Down Arrow 2"/>
          <p:cNvSpPr/>
          <p:nvPr/>
        </p:nvSpPr>
        <p:spPr>
          <a:xfrm>
            <a:off x="2267744" y="4437112"/>
            <a:ext cx="216024" cy="28404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Up Arrow 5"/>
          <p:cNvSpPr/>
          <p:nvPr/>
        </p:nvSpPr>
        <p:spPr>
          <a:xfrm>
            <a:off x="2123728" y="4941168"/>
            <a:ext cx="216024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Up Arrow 8"/>
          <p:cNvSpPr/>
          <p:nvPr/>
        </p:nvSpPr>
        <p:spPr>
          <a:xfrm>
            <a:off x="2442514" y="5301208"/>
            <a:ext cx="216024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Up Arrow 9"/>
          <p:cNvSpPr/>
          <p:nvPr/>
        </p:nvSpPr>
        <p:spPr>
          <a:xfrm>
            <a:off x="1835696" y="5661248"/>
            <a:ext cx="216024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3491880" y="3759306"/>
            <a:ext cx="5112567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What-If the </a:t>
            </a:r>
            <a:r>
              <a:rPr lang="tr-TR" i="1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Schedule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is shortened :</a:t>
            </a:r>
          </a:p>
          <a:p>
            <a:pPr marL="285750" indent="-285750" algn="l">
              <a:buFontTx/>
              <a:buChar char="-"/>
            </a:pPr>
            <a:r>
              <a:rPr lang="tr-TR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sto MT" pitchFamily="18" charset="0"/>
              </a:rPr>
              <a:t>Budget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sto MT" pitchFamily="18" charset="0"/>
              </a:rPr>
              <a:t> will increase to add some more </a:t>
            </a:r>
            <a:r>
              <a:rPr lang="tr-TR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sto MT" pitchFamily="18" charset="0"/>
              </a:rPr>
              <a:t>resources...</a:t>
            </a:r>
          </a:p>
          <a:p>
            <a:pPr marL="285750" indent="-285750" algn="l">
              <a:buFontTx/>
              <a:buChar char="-"/>
            </a:pP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sto MT" pitchFamily="18" charset="0"/>
              </a:rPr>
              <a:t>If not, </a:t>
            </a:r>
            <a:r>
              <a:rPr lang="tr-TR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sto MT" pitchFamily="18" charset="0"/>
              </a:rPr>
              <a:t>Scope &amp; Quality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sto MT" pitchFamily="18" charset="0"/>
              </a:rPr>
              <a:t>will decrease in order to deliver a product in less time with same budget...</a:t>
            </a:r>
          </a:p>
          <a:p>
            <a:pPr marL="285750" indent="-285750" algn="l">
              <a:buFontTx/>
              <a:buChar char="-"/>
            </a:pP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sto MT" pitchFamily="18" charset="0"/>
              </a:rPr>
              <a:t>Change in project requirements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sto MT" pitchFamily="18" charset="0"/>
                <a:sym typeface="Wingdings" pitchFamily="2" charset="2"/>
              </a:rPr>
              <a:t> increase the </a:t>
            </a:r>
            <a:r>
              <a:rPr lang="tr-TR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sto MT" pitchFamily="18" charset="0"/>
                <a:sym typeface="Wingdings" pitchFamily="2" charset="2"/>
              </a:rPr>
              <a:t>risk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sto MT" pitchFamily="18" charset="0"/>
                <a:sym typeface="Wingdings" pitchFamily="2" charset="2"/>
              </a:rPr>
              <a:t> of a desired product...</a:t>
            </a:r>
            <a:endParaRPr lang="tr-TR" dirty="0">
              <a:solidFill>
                <a:schemeClr val="tx2">
                  <a:lumMod val="60000"/>
                  <a:lumOff val="40000"/>
                </a:schemeClr>
              </a:solidFill>
              <a:latin typeface="Calisto MT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051720" y="3753036"/>
            <a:ext cx="216024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own Arrow 12"/>
          <p:cNvSpPr/>
          <p:nvPr/>
        </p:nvSpPr>
        <p:spPr>
          <a:xfrm>
            <a:off x="2214430" y="4149080"/>
            <a:ext cx="216024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971600" y="4721153"/>
            <a:ext cx="1908212" cy="849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971600" y="3645024"/>
            <a:ext cx="2232248" cy="780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003876" y="5570240"/>
            <a:ext cx="1695916" cy="4700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03876" y="4425514"/>
            <a:ext cx="2199972" cy="295639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18"/>
          <p:cNvSpPr txBox="1"/>
          <p:nvPr/>
        </p:nvSpPr>
        <p:spPr>
          <a:xfrm>
            <a:off x="251520" y="4967955"/>
            <a:ext cx="709348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Alt. 1</a:t>
            </a:r>
            <a:endParaRPr lang="tr-TR" sz="16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878" y="5627523"/>
            <a:ext cx="741626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</a:t>
            </a:r>
            <a:endParaRPr lang="tr-TR" sz="14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878" y="3822837"/>
            <a:ext cx="709348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Alt. 2</a:t>
            </a:r>
            <a:endParaRPr lang="tr-TR" sz="16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792" y="3985958"/>
            <a:ext cx="792088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7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81" name="Rectangle 5"/>
          <p:cNvSpPr>
            <a:spLocks noGrp="1" noChangeArrowheads="1"/>
          </p:cNvSpPr>
          <p:nvPr>
            <p:ph type="title"/>
          </p:nvPr>
        </p:nvSpPr>
        <p:spPr>
          <a:xfrm>
            <a:off x="107504" y="692696"/>
            <a:ext cx="7344816" cy="907504"/>
          </a:xfrm>
        </p:spPr>
        <p:txBody>
          <a:bodyPr/>
          <a:lstStyle/>
          <a:p>
            <a:pPr algn="l"/>
            <a:r>
              <a:rPr lang="tr-TR" sz="4800" dirty="0" smtClean="0"/>
              <a:t>Portfolio Management</a:t>
            </a:r>
            <a:endParaRPr lang="en-US" sz="4800" dirty="0"/>
          </a:p>
        </p:txBody>
      </p:sp>
      <p:sp>
        <p:nvSpPr>
          <p:cNvPr id="920582" name="Rectangle 6"/>
          <p:cNvSpPr>
            <a:spLocks noGrp="1" noChangeArrowheads="1"/>
          </p:cNvSpPr>
          <p:nvPr>
            <p:ph idx="1"/>
          </p:nvPr>
        </p:nvSpPr>
        <p:spPr>
          <a:xfrm>
            <a:off x="179512" y="1772816"/>
            <a:ext cx="8856984" cy="4536504"/>
          </a:xfrm>
        </p:spPr>
        <p:txBody>
          <a:bodyPr>
            <a:normAutofit/>
          </a:bodyPr>
          <a:lstStyle/>
          <a:p>
            <a:r>
              <a:rPr lang="tr-TR" b="1" dirty="0" smtClean="0">
                <a:latin typeface="Calisto MT" pitchFamily="18" charset="0"/>
              </a:rPr>
              <a:t>Portfolio : </a:t>
            </a:r>
            <a:r>
              <a:rPr lang="en-US" b="1" dirty="0">
                <a:latin typeface="Calisto MT" pitchFamily="18" charset="0"/>
              </a:rPr>
              <a:t>“ </a:t>
            </a:r>
            <a:r>
              <a:rPr lang="tr-TR" b="1" dirty="0" smtClean="0">
                <a:latin typeface="Calisto MT" pitchFamily="18" charset="0"/>
              </a:rPr>
              <a:t>Collection of projects and/or programs, linked together by a business goal...</a:t>
            </a:r>
            <a:r>
              <a:rPr lang="en-US" b="1" dirty="0">
                <a:latin typeface="Calisto MT" pitchFamily="18" charset="0"/>
              </a:rPr>
              <a:t> ”</a:t>
            </a:r>
            <a:endParaRPr lang="tr-TR" b="1" dirty="0" smtClean="0">
              <a:latin typeface="Calisto MT" pitchFamily="18" charset="0"/>
            </a:endParaRPr>
          </a:p>
          <a:p>
            <a:pPr lvl="1"/>
            <a:r>
              <a:rPr lang="tr-TR" sz="2000" dirty="0" smtClean="0">
                <a:latin typeface="Calisto MT" pitchFamily="18" charset="0"/>
              </a:rPr>
              <a:t>Prj &amp; Prg in portfolio </a:t>
            </a:r>
            <a:r>
              <a:rPr lang="tr-TR" sz="2000" dirty="0" smtClean="0">
                <a:latin typeface="Calisto MT" pitchFamily="18" charset="0"/>
                <a:sym typeface="Wingdings" pitchFamily="2" charset="2"/>
              </a:rPr>
              <a:t> </a:t>
            </a:r>
            <a:r>
              <a:rPr lang="tr-TR" sz="2000" b="1" u="sng" dirty="0" smtClean="0">
                <a:latin typeface="Calisto MT" pitchFamily="18" charset="0"/>
                <a:sym typeface="Wingdings" pitchFamily="2" charset="2"/>
              </a:rPr>
              <a:t>not </a:t>
            </a:r>
            <a:r>
              <a:rPr lang="tr-TR" sz="2000" dirty="0" smtClean="0">
                <a:latin typeface="Calisto MT" pitchFamily="18" charset="0"/>
                <a:sym typeface="Wingdings" pitchFamily="2" charset="2"/>
              </a:rPr>
              <a:t>need to be directly related or interdependent.</a:t>
            </a:r>
          </a:p>
          <a:p>
            <a:pPr lvl="1"/>
            <a:r>
              <a:rPr lang="tr-TR" sz="2000" dirty="0" smtClean="0">
                <a:latin typeface="Calisto MT" pitchFamily="18" charset="0"/>
                <a:sym typeface="Wingdings" pitchFamily="2" charset="2"/>
              </a:rPr>
              <a:t>Ex: </a:t>
            </a:r>
            <a:r>
              <a:rPr lang="tr-TR" sz="2000" b="1" i="1" dirty="0" smtClean="0">
                <a:solidFill>
                  <a:srgbClr val="FF0000"/>
                </a:solidFill>
                <a:latin typeface="Calisto MT" pitchFamily="18" charset="0"/>
                <a:sym typeface="Wingdings" pitchFamily="2" charset="2"/>
              </a:rPr>
              <a:t>Strategic objective </a:t>
            </a:r>
            <a:r>
              <a:rPr lang="tr-TR" sz="2000" i="1" dirty="0" smtClean="0">
                <a:latin typeface="Calisto MT" pitchFamily="18" charset="0"/>
                <a:sym typeface="Wingdings" pitchFamily="2" charset="2"/>
              </a:rPr>
              <a:t>of an </a:t>
            </a:r>
            <a:r>
              <a:rPr lang="tr-TR" sz="2000" b="1" i="1" dirty="0" smtClean="0">
                <a:latin typeface="Calisto MT" pitchFamily="18" charset="0"/>
                <a:sym typeface="Wingdings" pitchFamily="2" charset="2"/>
              </a:rPr>
              <a:t>architecture firm </a:t>
            </a:r>
            <a:r>
              <a:rPr lang="tr-TR" sz="2000" dirty="0" smtClean="0">
                <a:latin typeface="Calisto MT" pitchFamily="18" charset="0"/>
                <a:sym typeface="Wingdings" pitchFamily="2" charset="2"/>
              </a:rPr>
              <a:t> </a:t>
            </a:r>
            <a:r>
              <a:rPr lang="en-US" sz="2000" b="1" dirty="0" smtClean="0">
                <a:latin typeface="Calisto MT" pitchFamily="18" charset="0"/>
              </a:rPr>
              <a:t>“</a:t>
            </a:r>
            <a:r>
              <a:rPr lang="tr-TR" sz="2000" b="1" dirty="0" smtClean="0">
                <a:latin typeface="Calisto MT" pitchFamily="18" charset="0"/>
              </a:rPr>
              <a:t>venturing into remodelling existing buildings as well as designing new ones...</a:t>
            </a:r>
            <a:r>
              <a:rPr lang="en-US" sz="2000" b="1" dirty="0" smtClean="0">
                <a:latin typeface="Calisto MT" pitchFamily="18" charset="0"/>
              </a:rPr>
              <a:t>”</a:t>
            </a:r>
            <a:endParaRPr lang="tr-TR" sz="2000" b="1" dirty="0" smtClean="0">
              <a:latin typeface="Calisto MT" pitchFamily="18" charset="0"/>
            </a:endParaRPr>
          </a:p>
          <a:p>
            <a:pPr lvl="2"/>
            <a:r>
              <a:rPr lang="tr-TR" sz="1800" dirty="0" smtClean="0">
                <a:latin typeface="Calisto MT" pitchFamily="18" charset="0"/>
              </a:rPr>
              <a:t>Projects : Re-constructing the kitchen of </a:t>
            </a:r>
            <a:r>
              <a:rPr lang="tr-TR" sz="1800" b="1" dirty="0" smtClean="0">
                <a:latin typeface="Calisto MT" pitchFamily="18" charset="0"/>
              </a:rPr>
              <a:t>Sheraton </a:t>
            </a:r>
            <a:r>
              <a:rPr lang="tr-TR" sz="1800" b="1" dirty="0">
                <a:latin typeface="Calisto MT" pitchFamily="18" charset="0"/>
              </a:rPr>
              <a:t>H</a:t>
            </a:r>
            <a:r>
              <a:rPr lang="tr-TR" sz="1800" b="1" dirty="0" smtClean="0">
                <a:latin typeface="Calisto MT" pitchFamily="18" charset="0"/>
              </a:rPr>
              <a:t>otel</a:t>
            </a:r>
            <a:r>
              <a:rPr lang="tr-TR" sz="1800" dirty="0" smtClean="0">
                <a:latin typeface="Calisto MT" pitchFamily="18" charset="0"/>
              </a:rPr>
              <a:t>, Renovating the entrance of </a:t>
            </a:r>
            <a:r>
              <a:rPr lang="tr-TR" sz="1800" b="1" dirty="0" smtClean="0">
                <a:latin typeface="Calisto MT" pitchFamily="18" charset="0"/>
              </a:rPr>
              <a:t>JW Marriott Hotel</a:t>
            </a:r>
            <a:r>
              <a:rPr lang="tr-TR" sz="1800" dirty="0" smtClean="0">
                <a:latin typeface="Calisto MT" pitchFamily="18" charset="0"/>
              </a:rPr>
              <a:t>, Painting the roof of </a:t>
            </a:r>
            <a:r>
              <a:rPr lang="tr-TR" sz="1800" b="1" dirty="0" smtClean="0">
                <a:latin typeface="Calisto MT" pitchFamily="18" charset="0"/>
              </a:rPr>
              <a:t>JWM</a:t>
            </a:r>
            <a:r>
              <a:rPr lang="tr-TR" sz="1800" dirty="0" smtClean="0">
                <a:latin typeface="Calisto MT" pitchFamily="18" charset="0"/>
              </a:rPr>
              <a:t>, Re-designing the parking lot of </a:t>
            </a:r>
            <a:r>
              <a:rPr lang="tr-TR" sz="1800" b="1" dirty="0" smtClean="0">
                <a:latin typeface="Calisto MT" pitchFamily="18" charset="0"/>
              </a:rPr>
              <a:t>JWM</a:t>
            </a:r>
            <a:r>
              <a:rPr lang="tr-TR" sz="1800" dirty="0" smtClean="0">
                <a:latin typeface="Calisto MT" pitchFamily="18" charset="0"/>
              </a:rPr>
              <a:t>, Designing </a:t>
            </a:r>
            <a:r>
              <a:rPr lang="tr-TR" sz="1800" b="1" dirty="0" smtClean="0">
                <a:latin typeface="Calisto MT" pitchFamily="18" charset="0"/>
              </a:rPr>
              <a:t>XYZ</a:t>
            </a:r>
            <a:r>
              <a:rPr lang="tr-TR" sz="1800" dirty="0" smtClean="0">
                <a:latin typeface="Calisto MT" pitchFamily="18" charset="0"/>
              </a:rPr>
              <a:t> Shopping Centre etc.</a:t>
            </a:r>
          </a:p>
          <a:p>
            <a:pPr lvl="2"/>
            <a:r>
              <a:rPr lang="tr-TR" sz="1800" dirty="0" smtClean="0">
                <a:latin typeface="Calisto MT" pitchFamily="18" charset="0"/>
              </a:rPr>
              <a:t>Managing related projects as a program : </a:t>
            </a:r>
            <a:br>
              <a:rPr lang="tr-TR" sz="1800" dirty="0" smtClean="0">
                <a:latin typeface="Calisto MT" pitchFamily="18" charset="0"/>
              </a:rPr>
            </a:br>
            <a:r>
              <a:rPr lang="tr-TR" sz="1800" dirty="0" smtClean="0">
                <a:latin typeface="Calisto MT" pitchFamily="18" charset="0"/>
              </a:rPr>
              <a:t>All the JWM Hotel activities </a:t>
            </a:r>
            <a:r>
              <a:rPr lang="tr-TR" sz="1800" dirty="0" smtClean="0">
                <a:latin typeface="Calisto MT" pitchFamily="18" charset="0"/>
                <a:sym typeface="Wingdings" pitchFamily="2" charset="2"/>
              </a:rPr>
              <a:t> </a:t>
            </a:r>
            <a:r>
              <a:rPr lang="tr-TR" sz="1800" b="1" dirty="0" smtClean="0">
                <a:solidFill>
                  <a:schemeClr val="accent1"/>
                </a:solidFill>
                <a:latin typeface="Calisto MT" pitchFamily="18" charset="0"/>
                <a:sym typeface="Wingdings" pitchFamily="2" charset="2"/>
              </a:rPr>
              <a:t>«</a:t>
            </a:r>
            <a:r>
              <a:rPr lang="tr-TR" sz="1800" b="1" dirty="0" smtClean="0">
                <a:solidFill>
                  <a:schemeClr val="accent1"/>
                </a:solidFill>
                <a:latin typeface="Calisto MT" pitchFamily="18" charset="0"/>
              </a:rPr>
              <a:t>JWM Program!»</a:t>
            </a:r>
            <a:r>
              <a:rPr lang="tr-TR" sz="1800" dirty="0" smtClean="0">
                <a:latin typeface="Calisto MT" pitchFamily="18" charset="0"/>
              </a:rPr>
              <a:t>.</a:t>
            </a:r>
          </a:p>
          <a:p>
            <a:pPr lvl="1"/>
            <a:r>
              <a:rPr lang="tr-TR" sz="2000" i="1" dirty="0" smtClean="0">
                <a:latin typeface="Calisto MT" pitchFamily="18" charset="0"/>
              </a:rPr>
              <a:t>Integrating</a:t>
            </a:r>
            <a:r>
              <a:rPr lang="tr-TR" sz="2000" dirty="0" smtClean="0">
                <a:latin typeface="Calisto MT" pitchFamily="18" charset="0"/>
              </a:rPr>
              <a:t> and </a:t>
            </a:r>
            <a:r>
              <a:rPr lang="tr-TR" sz="2000" i="1" dirty="0" smtClean="0">
                <a:latin typeface="Calisto MT" pitchFamily="18" charset="0"/>
              </a:rPr>
              <a:t>managing</a:t>
            </a:r>
            <a:r>
              <a:rPr lang="tr-TR" sz="2000" dirty="0" smtClean="0">
                <a:latin typeface="Calisto MT" pitchFamily="18" charset="0"/>
              </a:rPr>
              <a:t> the projects, programs to satisfy the business goals by considering the project requirements (scope, budget, resource etc.) is </a:t>
            </a:r>
            <a:r>
              <a:rPr lang="tr-TR" sz="2000" b="1" dirty="0" smtClean="0">
                <a:latin typeface="Calisto MT" pitchFamily="18" charset="0"/>
              </a:rPr>
              <a:t>portfolio</a:t>
            </a:r>
            <a:r>
              <a:rPr lang="tr-TR" sz="2000" dirty="0" smtClean="0">
                <a:latin typeface="Calisto MT" pitchFamily="18" charset="0"/>
              </a:rPr>
              <a:t> </a:t>
            </a:r>
            <a:r>
              <a:rPr lang="tr-TR" sz="2000" b="1" dirty="0" smtClean="0">
                <a:latin typeface="Calisto MT" pitchFamily="18" charset="0"/>
              </a:rPr>
              <a:t>management</a:t>
            </a:r>
            <a:r>
              <a:rPr lang="tr-TR" sz="2000" dirty="0" smtClean="0">
                <a:latin typeface="Calisto MT" pitchFamily="18" charset="0"/>
              </a:rPr>
              <a:t>.</a:t>
            </a:r>
            <a:endParaRPr lang="en-US" sz="2000" dirty="0">
              <a:latin typeface="Calisto MT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F44D-1FDB-4FDE-A2A5-6E7035221B6A}" type="slidenum">
              <a:rPr lang="en-US"/>
              <a:pPr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6632"/>
            <a:ext cx="2333625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81" name="Rectangle 5"/>
          <p:cNvSpPr>
            <a:spLocks noGrp="1" noChangeArrowheads="1"/>
          </p:cNvSpPr>
          <p:nvPr>
            <p:ph type="title"/>
          </p:nvPr>
        </p:nvSpPr>
        <p:spPr>
          <a:xfrm>
            <a:off x="107504" y="692696"/>
            <a:ext cx="7344816" cy="907504"/>
          </a:xfrm>
        </p:spPr>
        <p:txBody>
          <a:bodyPr/>
          <a:lstStyle/>
          <a:p>
            <a:pPr algn="l"/>
            <a:r>
              <a:rPr lang="tr-TR" sz="4800" dirty="0" smtClean="0"/>
              <a:t>Program Management</a:t>
            </a:r>
            <a:endParaRPr lang="en-US" sz="4800" dirty="0"/>
          </a:p>
        </p:txBody>
      </p:sp>
      <p:sp>
        <p:nvSpPr>
          <p:cNvPr id="920582" name="Rectangle 6"/>
          <p:cNvSpPr>
            <a:spLocks noGrp="1" noChangeArrowheads="1"/>
          </p:cNvSpPr>
          <p:nvPr>
            <p:ph idx="1"/>
          </p:nvPr>
        </p:nvSpPr>
        <p:spPr>
          <a:xfrm>
            <a:off x="374848" y="1855365"/>
            <a:ext cx="8229600" cy="4237931"/>
          </a:xfrm>
        </p:spPr>
        <p:txBody>
          <a:bodyPr>
            <a:normAutofit/>
          </a:bodyPr>
          <a:lstStyle/>
          <a:p>
            <a:r>
              <a:rPr lang="tr-TR" b="1" dirty="0" smtClean="0">
                <a:latin typeface="Calisto MT" pitchFamily="18" charset="0"/>
              </a:rPr>
              <a:t>Program : </a:t>
            </a:r>
            <a:r>
              <a:rPr lang="en-US" b="1" dirty="0">
                <a:latin typeface="Calisto MT" pitchFamily="18" charset="0"/>
              </a:rPr>
              <a:t>“ </a:t>
            </a:r>
            <a:r>
              <a:rPr lang="tr-TR" b="1" dirty="0" smtClean="0">
                <a:latin typeface="Calisto MT" pitchFamily="18" charset="0"/>
              </a:rPr>
              <a:t>Group of projects that are closely linked, to the point where </a:t>
            </a:r>
            <a:r>
              <a:rPr lang="tr-TR" b="1" dirty="0" smtClean="0">
                <a:solidFill>
                  <a:srgbClr val="FF0000"/>
                </a:solidFill>
                <a:latin typeface="Calisto MT" pitchFamily="18" charset="0"/>
              </a:rPr>
              <a:t>managing them together </a:t>
            </a:r>
            <a:r>
              <a:rPr lang="tr-TR" b="1" dirty="0" smtClean="0">
                <a:latin typeface="Calisto MT" pitchFamily="18" charset="0"/>
              </a:rPr>
              <a:t>provides a </a:t>
            </a:r>
            <a:r>
              <a:rPr lang="tr-TR" b="1" dirty="0" smtClean="0">
                <a:solidFill>
                  <a:srgbClr val="FF0000"/>
                </a:solidFill>
                <a:latin typeface="Calisto MT" pitchFamily="18" charset="0"/>
              </a:rPr>
              <a:t>benefit</a:t>
            </a:r>
            <a:r>
              <a:rPr lang="tr-TR" b="1" dirty="0" smtClean="0">
                <a:latin typeface="Calisto MT" pitchFamily="18" charset="0"/>
              </a:rPr>
              <a:t>...</a:t>
            </a:r>
            <a:r>
              <a:rPr lang="en-US" b="1" dirty="0" smtClean="0">
                <a:latin typeface="Calisto MT" pitchFamily="18" charset="0"/>
              </a:rPr>
              <a:t>”</a:t>
            </a:r>
            <a:endParaRPr lang="tr-TR" b="1" dirty="0" smtClean="0">
              <a:latin typeface="Calisto MT" pitchFamily="18" charset="0"/>
            </a:endParaRPr>
          </a:p>
          <a:p>
            <a:pPr lvl="1"/>
            <a:r>
              <a:rPr lang="tr-TR" sz="2000" b="1" i="1" dirty="0" smtClean="0">
                <a:latin typeface="Calisto MT" pitchFamily="18" charset="0"/>
              </a:rPr>
              <a:t>A project may not be a part of a program but a program will always have projects.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Program managers focuses on </a:t>
            </a:r>
            <a:r>
              <a:rPr lang="tr-TR" sz="2000" b="1" dirty="0" smtClean="0">
                <a:latin typeface="Calisto MT" pitchFamily="18" charset="0"/>
              </a:rPr>
              <a:t>dependencies of projects </a:t>
            </a:r>
            <a:r>
              <a:rPr lang="tr-TR" sz="2000" dirty="0" smtClean="0">
                <a:latin typeface="Calisto MT" pitchFamily="18" charset="0"/>
              </a:rPr>
              <a:t>in a program.</a:t>
            </a:r>
          </a:p>
          <a:p>
            <a:pPr lvl="1"/>
            <a:r>
              <a:rPr lang="tr-TR" sz="2000" i="1" dirty="0" smtClean="0">
                <a:latin typeface="Calisto MT" pitchFamily="18" charset="0"/>
              </a:rPr>
              <a:t>Program</a:t>
            </a:r>
            <a:r>
              <a:rPr lang="tr-TR" sz="2000" dirty="0" smtClean="0">
                <a:latin typeface="Calisto MT" pitchFamily="18" charset="0"/>
              </a:rPr>
              <a:t> example : A new communications satellite system.</a:t>
            </a:r>
          </a:p>
          <a:p>
            <a:pPr lvl="2"/>
            <a:r>
              <a:rPr lang="tr-TR" sz="2000" i="1" dirty="0" smtClean="0">
                <a:latin typeface="Calisto MT" pitchFamily="18" charset="0"/>
              </a:rPr>
              <a:t>Projects</a:t>
            </a:r>
            <a:r>
              <a:rPr lang="tr-TR" sz="2000" dirty="0" smtClean="0">
                <a:latin typeface="Calisto MT" pitchFamily="18" charset="0"/>
              </a:rPr>
              <a:t> inside it: Design of the satellite/ground stations, construction </a:t>
            </a:r>
            <a:r>
              <a:rPr lang="en-US" sz="2000" dirty="0" smtClean="0">
                <a:latin typeface="Calisto MT" pitchFamily="18" charset="0"/>
              </a:rPr>
              <a:t>process</a:t>
            </a:r>
            <a:r>
              <a:rPr lang="tr-TR" sz="2000" dirty="0" smtClean="0">
                <a:latin typeface="Calisto MT" pitchFamily="18" charset="0"/>
              </a:rPr>
              <a:t>, integration of the whole system, launch of the satellite...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F44D-1FDB-4FDE-A2A5-6E7035221B6A}" type="slidenum">
              <a:rPr lang="en-US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88640"/>
            <a:ext cx="2368674" cy="1551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94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81" name="Rectangle 5"/>
          <p:cNvSpPr>
            <a:spLocks noGrp="1" noChangeArrowheads="1"/>
          </p:cNvSpPr>
          <p:nvPr>
            <p:ph type="title"/>
          </p:nvPr>
        </p:nvSpPr>
        <p:spPr>
          <a:xfrm>
            <a:off x="107504" y="692696"/>
            <a:ext cx="7344816" cy="907504"/>
          </a:xfrm>
        </p:spPr>
        <p:txBody>
          <a:bodyPr/>
          <a:lstStyle/>
          <a:p>
            <a:pPr algn="l"/>
            <a:r>
              <a:rPr lang="tr-TR" sz="4800" dirty="0" smtClean="0"/>
              <a:t>Project Management</a:t>
            </a:r>
            <a:endParaRPr lang="en-US" sz="4800" dirty="0"/>
          </a:p>
        </p:txBody>
      </p:sp>
      <p:sp>
        <p:nvSpPr>
          <p:cNvPr id="920582" name="Rectangle 6"/>
          <p:cNvSpPr>
            <a:spLocks noGrp="1" noChangeArrowheads="1"/>
          </p:cNvSpPr>
          <p:nvPr>
            <p:ph idx="1"/>
          </p:nvPr>
        </p:nvSpPr>
        <p:spPr>
          <a:xfrm>
            <a:off x="374848" y="1783357"/>
            <a:ext cx="8229600" cy="4525963"/>
          </a:xfrm>
        </p:spPr>
        <p:txBody>
          <a:bodyPr>
            <a:normAutofit/>
          </a:bodyPr>
          <a:lstStyle/>
          <a:p>
            <a:r>
              <a:rPr lang="tr-TR" b="1" dirty="0" smtClean="0">
                <a:latin typeface="Calisto MT" pitchFamily="18" charset="0"/>
              </a:rPr>
              <a:t>Project : </a:t>
            </a:r>
            <a:r>
              <a:rPr lang="en-US" b="1" dirty="0">
                <a:latin typeface="Calisto MT" pitchFamily="18" charset="0"/>
              </a:rPr>
              <a:t>“ </a:t>
            </a:r>
            <a:r>
              <a:rPr lang="tr-TR" b="1" dirty="0">
                <a:latin typeface="Calisto MT" pitchFamily="18" charset="0"/>
              </a:rPr>
              <a:t>A</a:t>
            </a:r>
            <a:r>
              <a:rPr lang="tr-TR" b="1" dirty="0" smtClean="0">
                <a:latin typeface="Calisto MT" pitchFamily="18" charset="0"/>
              </a:rPr>
              <a:t>ny work that produces a specific result and is temporary.  Has a beginning and end, can be a part of a portfolio or a program, but portfolios and programs can’t be a part of a project...</a:t>
            </a:r>
            <a:r>
              <a:rPr lang="en-US" b="1" dirty="0" smtClean="0">
                <a:latin typeface="Calisto MT" pitchFamily="18" charset="0"/>
              </a:rPr>
              <a:t>”</a:t>
            </a:r>
            <a:endParaRPr lang="tr-TR" b="1" dirty="0" smtClean="0">
              <a:latin typeface="Calisto MT" pitchFamily="18" charset="0"/>
            </a:endParaRPr>
          </a:p>
          <a:p>
            <a:pPr lvl="1"/>
            <a:r>
              <a:rPr lang="tr-TR" sz="2000" dirty="0" smtClean="0">
                <a:latin typeface="Calisto MT" pitchFamily="18" charset="0"/>
              </a:rPr>
              <a:t>Utilized as a means of achieving an </a:t>
            </a:r>
            <a:r>
              <a:rPr lang="tr-TR" sz="2000" b="1" u="sng" dirty="0" smtClean="0">
                <a:latin typeface="Calisto MT" pitchFamily="18" charset="0"/>
              </a:rPr>
              <a:t>organization’s strategic plan</a:t>
            </a:r>
            <a:r>
              <a:rPr lang="tr-TR" sz="2000" dirty="0" smtClean="0">
                <a:latin typeface="Calisto MT" pitchFamily="18" charset="0"/>
              </a:rPr>
              <a:t>.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Market demand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Business need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Customer request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Technological advance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Legal requirements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F44D-1FDB-4FDE-A2A5-6E7035221B6A}" type="slidenum">
              <a:rPr lang="en-US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48463"/>
            <a:ext cx="1795198" cy="1624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895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40247</TotalTime>
  <Words>1997</Words>
  <Application>Microsoft Office PowerPoint</Application>
  <PresentationFormat>Letter Paper (8.5x11 in)</PresentationFormat>
  <Paragraphs>269</Paragraphs>
  <Slides>34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2</vt:i4>
      </vt:variant>
    </vt:vector>
  </HeadingPairs>
  <TitlesOfParts>
    <vt:vector size="44" baseType="lpstr">
      <vt:lpstr>Arial</vt:lpstr>
      <vt:lpstr>Calisto MT</vt:lpstr>
      <vt:lpstr>Courier New</vt:lpstr>
      <vt:lpstr>Century Gothic</vt:lpstr>
      <vt:lpstr>Wingdings</vt:lpstr>
      <vt:lpstr>Palatino Linotype</vt:lpstr>
      <vt:lpstr>Times New Roman</vt:lpstr>
      <vt:lpstr>Executive</vt:lpstr>
      <vt:lpstr>Part 1: Introduction and Key Concepts of Project Management</vt:lpstr>
      <vt:lpstr>Project</vt:lpstr>
      <vt:lpstr>Project Management</vt:lpstr>
      <vt:lpstr>Project Manager</vt:lpstr>
      <vt:lpstr>Project Manager</vt:lpstr>
      <vt:lpstr>Project Managing</vt:lpstr>
      <vt:lpstr>Portfolio Management</vt:lpstr>
      <vt:lpstr>Program Management</vt:lpstr>
      <vt:lpstr>Project Management</vt:lpstr>
      <vt:lpstr>Portfolio, Program and Project Management Exercises</vt:lpstr>
      <vt:lpstr>Portfolio, Program and Project Charter</vt:lpstr>
      <vt:lpstr>Portfolio, Program and Project Charter</vt:lpstr>
      <vt:lpstr>PowerPoint Presentation</vt:lpstr>
      <vt:lpstr>Part 2: Project Life Cycle, Phases and Organizations</vt:lpstr>
      <vt:lpstr>Projects vs  Operational Work</vt:lpstr>
      <vt:lpstr>Stakeholders</vt:lpstr>
      <vt:lpstr>Identification of Stakeholders</vt:lpstr>
      <vt:lpstr>Project Life Cycle</vt:lpstr>
      <vt:lpstr>Project Life Cycle</vt:lpstr>
      <vt:lpstr>Factory Construction Process</vt:lpstr>
      <vt:lpstr>Project Phases</vt:lpstr>
      <vt:lpstr>Project Phases</vt:lpstr>
      <vt:lpstr>Project Phases</vt:lpstr>
      <vt:lpstr>Project Phases</vt:lpstr>
      <vt:lpstr>Project Phases</vt:lpstr>
      <vt:lpstr>Project Phases</vt:lpstr>
      <vt:lpstr>Project Phases</vt:lpstr>
      <vt:lpstr>Summary of  Project Phases</vt:lpstr>
      <vt:lpstr>Organizational Structure Functional Organization</vt:lpstr>
      <vt:lpstr>Organizational Structure Weak Matrix Organization</vt:lpstr>
      <vt:lpstr>Organizational Structure Balanced Matrix Organization</vt:lpstr>
      <vt:lpstr>Organizational Structure Strong Matrix Organization</vt:lpstr>
      <vt:lpstr>Organizational Structure Projectized Organization</vt:lpstr>
      <vt:lpstr>Organizational Influence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1620</cp:revision>
  <cp:lastPrinted>1999-09-02T18:53:40Z</cp:lastPrinted>
  <dcterms:created xsi:type="dcterms:W3CDTF">1998-05-18T17:51:08Z</dcterms:created>
  <dcterms:modified xsi:type="dcterms:W3CDTF">2018-10-09T07:23:09Z</dcterms:modified>
</cp:coreProperties>
</file>