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579" r:id="rId2"/>
    <p:sldId id="555" r:id="rId3"/>
    <p:sldId id="577" r:id="rId4"/>
    <p:sldId id="574" r:id="rId5"/>
    <p:sldId id="575" r:id="rId6"/>
    <p:sldId id="556" r:id="rId7"/>
    <p:sldId id="559" r:id="rId8"/>
    <p:sldId id="557" r:id="rId9"/>
    <p:sldId id="558" r:id="rId10"/>
    <p:sldId id="561" r:id="rId11"/>
    <p:sldId id="560" r:id="rId12"/>
    <p:sldId id="566" r:id="rId13"/>
    <p:sldId id="576" r:id="rId14"/>
  </p:sldIdLst>
  <p:sldSz cx="9144000" cy="6858000" type="letter"/>
  <p:notesSz cx="6797675" cy="9926638"/>
  <p:embeddedFontLst>
    <p:embeddedFont>
      <p:font typeface="Calisto MT" panose="02040603050505030304" pitchFamily="18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Palatino Linotype" panose="02040502050505030304" pitchFamily="18" charset="0"/>
      <p:regular r:id="rId25"/>
      <p:bold r:id="rId26"/>
      <p:italic r:id="rId27"/>
      <p:boldItalic r:id="rId28"/>
    </p:embeddedFont>
  </p:embeddedFontLst>
  <p:custShowLst>
    <p:custShow name="Units" id="0">
      <p:sldLst/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210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3093"/>
        <p:guide orient="horz" pos="5976"/>
        <p:guide orient="horz" pos="311"/>
        <p:guide pos="2140"/>
        <p:guide pos="2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8062" y="118331"/>
            <a:ext cx="2852068" cy="35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2064" y="118331"/>
            <a:ext cx="2559472" cy="35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51203" y="9040801"/>
            <a:ext cx="5661281" cy="24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6250" y="814388"/>
            <a:ext cx="5862638" cy="4398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115616" y="2276872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/>
              <a:t>3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Management Processes, Process Groups and Knowledge Areas...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640169"/>
            <a:ext cx="6264696" cy="1096144"/>
          </a:xfrm>
        </p:spPr>
        <p:txBody>
          <a:bodyPr/>
          <a:lstStyle/>
          <a:p>
            <a:pPr algn="l"/>
            <a:r>
              <a:rPr lang="tr-TR" sz="3600" dirty="0" smtClean="0"/>
              <a:t>Project Management Process Groups: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8640"/>
            <a:ext cx="1728192" cy="165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70" y="1988840"/>
            <a:ext cx="7309138" cy="34408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8795" y="5521790"/>
            <a:ext cx="4851008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Process Groups interact in a phase or a project</a:t>
            </a:r>
            <a:endParaRPr lang="tr-T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5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827584" y="692696"/>
            <a:ext cx="6264696" cy="404664"/>
          </a:xfrm>
        </p:spPr>
        <p:txBody>
          <a:bodyPr/>
          <a:lstStyle/>
          <a:p>
            <a:pPr algn="l"/>
            <a:r>
              <a:rPr lang="tr-TR" sz="2800" dirty="0" smtClean="0"/>
              <a:t>DATA FLOW DIAGRAMS :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70429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b="0" dirty="0" smtClean="0">
                <a:solidFill>
                  <a:schemeClr val="tx1"/>
                </a:solidFill>
                <a:latin typeface="Calisto MT" pitchFamily="18" charset="0"/>
              </a:rPr>
              <a:t>Shows Process Inputs and Outputs that flow down through all the processes within a specific knowledge area...</a:t>
            </a:r>
            <a:endParaRPr lang="tr-TR" sz="2000" b="0" dirty="0">
              <a:solidFill>
                <a:schemeClr val="tx1"/>
              </a:solidFill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770485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6768752" cy="260648"/>
          </a:xfrm>
        </p:spPr>
        <p:txBody>
          <a:bodyPr/>
          <a:lstStyle/>
          <a:p>
            <a:pPr algn="l"/>
            <a:r>
              <a:rPr lang="tr-TR" sz="2000" dirty="0" smtClean="0"/>
              <a:t>Project Management Process Interactions :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4011"/>
            <a:ext cx="8856984" cy="602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92383"/>
            <a:ext cx="2808312" cy="15964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63888" y="1190611"/>
            <a:ext cx="2736304" cy="2310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24328" y="3933056"/>
            <a:ext cx="1439652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i="1" dirty="0">
                <a:solidFill>
                  <a:schemeClr val="tx1"/>
                </a:solidFill>
              </a:rPr>
              <a:t>Project owner's notice to a bidding contractor of the acceptance of the submitted </a:t>
            </a:r>
            <a:r>
              <a:rPr lang="tr-TR" sz="1050" i="1" dirty="0" smtClean="0">
                <a:solidFill>
                  <a:schemeClr val="tx1"/>
                </a:solidFill>
              </a:rPr>
              <a:t>seller proposal</a:t>
            </a:r>
            <a:r>
              <a:rPr lang="en-US" sz="1050" i="1" dirty="0" smtClean="0">
                <a:solidFill>
                  <a:schemeClr val="tx1"/>
                </a:solidFill>
              </a:rPr>
              <a:t>. </a:t>
            </a:r>
            <a:r>
              <a:rPr lang="en-US" sz="1050" i="1" dirty="0">
                <a:solidFill>
                  <a:schemeClr val="tx1"/>
                </a:solidFill>
              </a:rPr>
              <a:t>Also called award of contract</a:t>
            </a:r>
            <a:r>
              <a:rPr lang="en-US" sz="1050" i="1" dirty="0" smtClean="0">
                <a:solidFill>
                  <a:schemeClr val="tx1"/>
                </a:solidFill>
              </a:rPr>
              <a:t>.</a:t>
            </a:r>
            <a:endParaRPr lang="tr-TR" sz="1050" i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83968" y="5013176"/>
            <a:ext cx="3312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620688"/>
            <a:ext cx="432048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*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827584" y="576064"/>
            <a:ext cx="6768752" cy="260648"/>
          </a:xfrm>
        </p:spPr>
        <p:txBody>
          <a:bodyPr/>
          <a:lstStyle/>
          <a:p>
            <a:pPr algn="l"/>
            <a:r>
              <a:rPr lang="tr-TR" sz="2000" dirty="0" smtClean="0"/>
              <a:t>Project Management Process Interactions :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7430977" cy="53629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51920" y="4869160"/>
            <a:ext cx="3830577" cy="1656184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6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474912" y="332656"/>
            <a:ext cx="8229600" cy="1096144"/>
          </a:xfrm>
        </p:spPr>
        <p:txBody>
          <a:bodyPr/>
          <a:lstStyle/>
          <a:p>
            <a:pPr algn="l"/>
            <a:r>
              <a:rPr lang="en-US" dirty="0" smtClean="0"/>
              <a:t>Pro</a:t>
            </a:r>
            <a:r>
              <a:rPr lang="tr-TR" dirty="0" smtClean="0"/>
              <a:t>cess</a:t>
            </a:r>
            <a:endParaRPr lang="en-US" dirty="0"/>
          </a:p>
        </p:txBody>
      </p:sp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323528" y="1763688"/>
            <a:ext cx="8568952" cy="4467044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sto MT" pitchFamily="18" charset="0"/>
              </a:rPr>
              <a:t>A </a:t>
            </a:r>
            <a:r>
              <a:rPr lang="en-US" sz="2000" b="1" dirty="0" smtClean="0">
                <a:latin typeface="Calisto MT" pitchFamily="18" charset="0"/>
              </a:rPr>
              <a:t>pro</a:t>
            </a:r>
            <a:r>
              <a:rPr lang="tr-TR" sz="2000" b="1" dirty="0" smtClean="0">
                <a:latin typeface="Calisto MT" pitchFamily="18" charset="0"/>
              </a:rPr>
              <a:t>cess</a:t>
            </a:r>
            <a:r>
              <a:rPr lang="en-US" sz="2000" b="1" dirty="0" smtClean="0">
                <a:latin typeface="Calisto MT" pitchFamily="18" charset="0"/>
              </a:rPr>
              <a:t> </a:t>
            </a:r>
            <a:r>
              <a:rPr lang="en-US" sz="2000" b="1" dirty="0">
                <a:latin typeface="Calisto MT" pitchFamily="18" charset="0"/>
              </a:rPr>
              <a:t>is </a:t>
            </a:r>
            <a:r>
              <a:rPr lang="en-US" sz="2000" b="1" dirty="0" smtClean="0">
                <a:latin typeface="Calisto MT" pitchFamily="18" charset="0"/>
              </a:rPr>
              <a:t>“</a:t>
            </a:r>
            <a:r>
              <a:rPr lang="tr-TR" sz="2000" b="1" dirty="0" smtClean="0">
                <a:latin typeface="Calisto MT" pitchFamily="18" charset="0"/>
              </a:rPr>
              <a:t>a set of interrelated actions and activities performed to achieve a pre-specified product, result or service...</a:t>
            </a:r>
            <a:r>
              <a:rPr lang="en-US" sz="900" b="1" dirty="0" smtClean="0">
                <a:latin typeface="Calisto MT" pitchFamily="18" charset="0"/>
              </a:rPr>
              <a:t> </a:t>
            </a:r>
            <a:r>
              <a:rPr lang="en-US" sz="2000" b="1" dirty="0">
                <a:latin typeface="Calisto MT" pitchFamily="18" charset="0"/>
              </a:rPr>
              <a:t>”</a:t>
            </a:r>
            <a:endParaRPr lang="tr-TR" sz="2000" b="1" dirty="0">
              <a:latin typeface="Calisto MT" pitchFamily="18" charset="0"/>
            </a:endParaRPr>
          </a:p>
          <a:p>
            <a:endParaRPr lang="tr-TR" sz="900" b="1" dirty="0">
              <a:latin typeface="Calisto MT" pitchFamily="18" charset="0"/>
            </a:endParaRPr>
          </a:p>
          <a:p>
            <a:pPr lvl="1"/>
            <a:r>
              <a:rPr lang="tr-TR" sz="1800" dirty="0" smtClean="0">
                <a:latin typeface="Calisto MT" pitchFamily="18" charset="0"/>
              </a:rPr>
              <a:t>Characterized by its inputs, the tools and techniques that can be applied, and the resulting outputs.</a:t>
            </a:r>
          </a:p>
          <a:p>
            <a:pPr lvl="1"/>
            <a:r>
              <a:rPr lang="tr-TR" sz="1800" dirty="0" smtClean="0">
                <a:latin typeface="Calisto MT" pitchFamily="18" charset="0"/>
              </a:rPr>
              <a:t>PM consider </a:t>
            </a:r>
            <a:r>
              <a:rPr lang="tr-TR" sz="1800" b="1" i="1" dirty="0" smtClean="0">
                <a:latin typeface="Calisto MT" pitchFamily="18" charset="0"/>
              </a:rPr>
              <a:t>organizational process assets </a:t>
            </a:r>
            <a:r>
              <a:rPr lang="tr-TR" sz="1800" dirty="0" smtClean="0">
                <a:latin typeface="Calisto MT" pitchFamily="18" charset="0"/>
              </a:rPr>
              <a:t>and </a:t>
            </a:r>
            <a:r>
              <a:rPr lang="tr-TR" sz="1800" b="1" i="1" dirty="0" smtClean="0">
                <a:latin typeface="Calisto MT" pitchFamily="18" charset="0"/>
              </a:rPr>
              <a:t>enterprise environmental factors</a:t>
            </a:r>
            <a:r>
              <a:rPr lang="tr-TR" sz="1800" dirty="0" smtClean="0">
                <a:latin typeface="Calisto MT" pitchFamily="18" charset="0"/>
              </a:rPr>
              <a:t> for every process!</a:t>
            </a:r>
          </a:p>
          <a:p>
            <a:pPr lvl="1"/>
            <a:r>
              <a:rPr lang="tr-TR" sz="1800" dirty="0" smtClean="0">
                <a:latin typeface="Calisto MT" pitchFamily="18" charset="0"/>
              </a:rPr>
              <a:t>OPA provide </a:t>
            </a:r>
            <a:r>
              <a:rPr lang="tr-TR" sz="1800" i="1" dirty="0" smtClean="0">
                <a:latin typeface="Calisto MT" pitchFamily="18" charset="0"/>
              </a:rPr>
              <a:t>guidelines</a:t>
            </a:r>
            <a:r>
              <a:rPr lang="tr-TR" sz="1800" dirty="0" smtClean="0">
                <a:latin typeface="Calisto MT" pitchFamily="18" charset="0"/>
              </a:rPr>
              <a:t> and </a:t>
            </a:r>
            <a:r>
              <a:rPr lang="tr-TR" sz="1800" i="1" dirty="0" smtClean="0">
                <a:latin typeface="Calisto MT" pitchFamily="18" charset="0"/>
              </a:rPr>
              <a:t>criteria</a:t>
            </a:r>
            <a:r>
              <a:rPr lang="tr-TR" sz="1800" dirty="0" smtClean="0">
                <a:latin typeface="Calisto MT" pitchFamily="18" charset="0"/>
              </a:rPr>
              <a:t> for tailoring the organization’s processes to the specific needs of the project.</a:t>
            </a:r>
          </a:p>
          <a:p>
            <a:pPr lvl="1"/>
            <a:r>
              <a:rPr lang="tr-TR" sz="1800" dirty="0" smtClean="0">
                <a:latin typeface="Calisto MT" pitchFamily="18" charset="0"/>
              </a:rPr>
              <a:t>EEF may </a:t>
            </a:r>
            <a:r>
              <a:rPr lang="tr-TR" sz="1800" i="1" dirty="0" smtClean="0">
                <a:latin typeface="Calisto MT" pitchFamily="18" charset="0"/>
              </a:rPr>
              <a:t>constrain</a:t>
            </a:r>
            <a:r>
              <a:rPr lang="tr-TR" sz="1800" dirty="0" smtClean="0">
                <a:latin typeface="Calisto MT" pitchFamily="18" charset="0"/>
              </a:rPr>
              <a:t> the project management options.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438282" cy="1547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869160"/>
            <a:ext cx="6336704" cy="144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474912" y="332656"/>
            <a:ext cx="8229600" cy="1096144"/>
          </a:xfrm>
        </p:spPr>
        <p:txBody>
          <a:bodyPr/>
          <a:lstStyle/>
          <a:p>
            <a:pPr algn="l"/>
            <a:r>
              <a:rPr lang="en-US" dirty="0" smtClean="0"/>
              <a:t>Pro</a:t>
            </a:r>
            <a:r>
              <a:rPr lang="tr-TR" dirty="0" smtClean="0"/>
              <a:t>cess vs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438282" cy="1547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797152"/>
            <a:ext cx="4320480" cy="1440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918541"/>
            <a:ext cx="8495066" cy="273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Projects 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are overseen by a principal authority, usually referred to as a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Project Manager who leads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 the project towards its goal</a:t>
            </a:r>
            <a:r>
              <a:rPr lang="en-US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tr-TR" sz="17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A project is defined by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a fixed time, scope, and resources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. When implementing a project, the goal is to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execute change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, usually drastic, and to incorporate that change into the day-to-day processes of the company</a:t>
            </a:r>
            <a:r>
              <a:rPr lang="en-US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tr-TR" sz="17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tr-TR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</a:t>
            </a:r>
            <a:r>
              <a:rPr lang="en-US" sz="17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rocesses</a:t>
            </a:r>
            <a:r>
              <a:rPr lang="en-US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are run by all people involved in the ongoing operations of that workflow. In other words, they are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day-to-day actions 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that are formalized with the goal of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improving overall efficiency and 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productivity</a:t>
            </a:r>
            <a:r>
              <a:rPr lang="en-US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tr-TR" sz="1700" b="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A 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process is defined by cycles. Similar to a project, a process also has a beginning, middle, and end; however, 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this cycle repeats itself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 over an average period of time</a:t>
            </a:r>
            <a:r>
              <a:rPr lang="en-US" sz="1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en-US" sz="1700" b="0" dirty="0">
              <a:solidFill>
                <a:schemeClr val="tx1">
                  <a:lumMod val="50000"/>
                  <a:lumOff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755576" y="486412"/>
            <a:ext cx="6185320" cy="1096144"/>
          </a:xfrm>
        </p:spPr>
        <p:txBody>
          <a:bodyPr/>
          <a:lstStyle/>
          <a:p>
            <a:pPr algn="l"/>
            <a:r>
              <a:rPr lang="en-US" dirty="0" smtClean="0"/>
              <a:t>Pro</a:t>
            </a:r>
            <a:r>
              <a:rPr lang="tr-TR" dirty="0" smtClean="0"/>
              <a:t>cess vs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0648"/>
            <a:ext cx="1438282" cy="1547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7065"/>
              </p:ext>
            </p:extLst>
          </p:nvPr>
        </p:nvGraphicFramePr>
        <p:xfrm>
          <a:off x="1115616" y="1988840"/>
          <a:ext cx="7344816" cy="4131918"/>
        </p:xfrm>
        <a:graphic>
          <a:graphicData uri="http://schemas.openxmlformats.org/drawingml/2006/table">
            <a:tbl>
              <a:tblPr/>
              <a:tblGrid>
                <a:gridCol w="3614640"/>
                <a:gridCol w="3730176"/>
              </a:tblGrid>
              <a:tr h="328210">
                <a:tc>
                  <a:txBody>
                    <a:bodyPr/>
                    <a:lstStyle/>
                    <a:p>
                      <a:pPr algn="l"/>
                      <a:r>
                        <a:rPr lang="tr-TR" sz="2000" b="1" i="1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Projects</a:t>
                      </a:r>
                      <a:endParaRPr lang="tr-TR" sz="1600" i="1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2000" b="1" i="1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Processes</a:t>
                      </a:r>
                      <a:endParaRPr lang="tr-TR" sz="2000" i="1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712">
                <a:tc>
                  <a:txBody>
                    <a:bodyPr/>
                    <a:lstStyle/>
                    <a:p>
                      <a:pPr algn="l"/>
                      <a:r>
                        <a:rPr lang="tr-T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N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ever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done </a:t>
                      </a:r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before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.</a:t>
                      </a: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Do the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same thing </a:t>
                      </a:r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repeatedly</a:t>
                      </a:r>
                      <a:r>
                        <a:rPr lang="tr-T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, whenever</a:t>
                      </a:r>
                      <a:r>
                        <a:rPr lang="tr-T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necessary</a:t>
                      </a:r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.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1502">
                <a:tc>
                  <a:txBody>
                    <a:bodyPr/>
                    <a:lstStyle/>
                    <a:p>
                      <a:pPr algn="l"/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Goals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are about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creating something new or about implementing a change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.</a:t>
                      </a: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Goal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is to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create value by 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repeat</a:t>
                      </a:r>
                      <a:r>
                        <a:rPr lang="tr-T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edly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performing a task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.</a:t>
                      </a: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845">
                <a:tc>
                  <a:txBody>
                    <a:bodyPr/>
                    <a:lstStyle/>
                    <a:p>
                      <a:pPr algn="l"/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Project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objectives and plans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can be changed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by </a:t>
                      </a:r>
                      <a:r>
                        <a:rPr lang="tr-T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the influence or decision of stakeholders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Processes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can be successfully changed only with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significant planning and 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investment</a:t>
                      </a:r>
                      <a:r>
                        <a:rPr lang="tr-T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.</a:t>
                      </a:r>
                      <a:r>
                        <a:rPr lang="tr-TR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</a:t>
                      </a:r>
                      <a:br>
                        <a:rPr lang="tr-TR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</a:br>
                      <a:r>
                        <a:rPr lang="tr-TR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Ex: </a:t>
                      </a:r>
                      <a:r>
                        <a:rPr lang="tr-TR" sz="1600" b="0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A</a:t>
                      </a:r>
                      <a:r>
                        <a:rPr lang="en-US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</a:t>
                      </a:r>
                      <a:r>
                        <a:rPr lang="en-US" sz="16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project is required to change a </a:t>
                      </a:r>
                      <a:r>
                        <a:rPr lang="en-US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process</a:t>
                      </a:r>
                      <a:r>
                        <a:rPr lang="tr-TR" sz="16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...</a:t>
                      </a:r>
                      <a:endParaRPr lang="en-US" sz="16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054">
                <a:tc>
                  <a:txBody>
                    <a:bodyPr/>
                    <a:lstStyle/>
                    <a:p>
                      <a:pPr algn="l"/>
                      <a:endParaRPr lang="tr-TR" sz="16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Significant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leadership is required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to plan and execute a successful project.</a:t>
                      </a: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Processes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are managed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, not </a:t>
                      </a:r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led</a:t>
                      </a:r>
                      <a:r>
                        <a:rPr lang="tr-T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!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712">
                <a:tc>
                  <a:txBody>
                    <a:bodyPr/>
                    <a:lstStyle/>
                    <a:p>
                      <a:pPr algn="ctr"/>
                      <a:endParaRPr lang="tr-TR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16016" y="2132856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7624" y="2924944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87624" y="3789040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87624" y="5085184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97" y="1033369"/>
            <a:ext cx="1423218" cy="958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9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755576" y="486412"/>
            <a:ext cx="6185320" cy="1096144"/>
          </a:xfrm>
        </p:spPr>
        <p:txBody>
          <a:bodyPr/>
          <a:lstStyle/>
          <a:p>
            <a:pPr algn="l"/>
            <a:r>
              <a:rPr lang="en-US" dirty="0" smtClean="0"/>
              <a:t>Pro</a:t>
            </a:r>
            <a:r>
              <a:rPr lang="tr-TR" dirty="0" smtClean="0"/>
              <a:t>cess vs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0648"/>
            <a:ext cx="1438282" cy="1547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76885"/>
              </p:ext>
            </p:extLst>
          </p:nvPr>
        </p:nvGraphicFramePr>
        <p:xfrm>
          <a:off x="683568" y="2506824"/>
          <a:ext cx="8029799" cy="3830312"/>
        </p:xfrm>
        <a:graphic>
          <a:graphicData uri="http://schemas.openxmlformats.org/drawingml/2006/table">
            <a:tbl>
              <a:tblPr/>
              <a:tblGrid>
                <a:gridCol w="3951744"/>
                <a:gridCol w="4078055"/>
              </a:tblGrid>
              <a:tr h="332619">
                <a:tc>
                  <a:txBody>
                    <a:bodyPr/>
                    <a:lstStyle/>
                    <a:p>
                      <a:pPr algn="l"/>
                      <a:r>
                        <a:rPr lang="tr-TR" sz="2000" b="1" i="1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Projects</a:t>
                      </a:r>
                      <a:endParaRPr lang="tr-TR" sz="1600" i="1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2000" b="1" i="1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Processes</a:t>
                      </a:r>
                      <a:endParaRPr lang="tr-TR" sz="2000" i="1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860">
                <a:tc>
                  <a:txBody>
                    <a:bodyPr/>
                    <a:lstStyle/>
                    <a:p>
                      <a:pPr algn="l"/>
                      <a:endParaRPr lang="tr-TR" sz="1700" b="1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l"/>
                      <a:r>
                        <a:rPr lang="tr-TR" sz="17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Painting outside</a:t>
                      </a:r>
                      <a:r>
                        <a:rPr lang="tr-TR" sz="1700" b="1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of </a:t>
                      </a:r>
                      <a:r>
                        <a:rPr lang="tr-TR" sz="17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ABC shopping centre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700" b="1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7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Breaking the ground in order to establish a base for XYZ working centre construction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700" b="1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7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Landscaping of the National Park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1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l"/>
                      <a:endParaRPr lang="en-US" sz="17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Getting</a:t>
                      </a:r>
                      <a:r>
                        <a:rPr lang="tr-T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proposals from subcontractors</a:t>
                      </a:r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Assigning project/team leaders and forming</a:t>
                      </a:r>
                      <a:r>
                        <a:rPr lang="tr-T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a team</a:t>
                      </a:r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Hiring the trucks for the excavation work</a:t>
                      </a:r>
                      <a:endParaRPr lang="en-U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l"/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Scheduling the subcontractors for the excavation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Applying for the necessary permissions in order to</a:t>
                      </a:r>
                      <a:r>
                        <a:rPr lang="tr-T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sto MT" pitchFamily="18" charset="0"/>
                        </a:rPr>
                        <a:t> start the work.</a:t>
                      </a:r>
                      <a:endParaRPr lang="tr-T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sto MT" pitchFamily="18" charset="0"/>
                      </a:endParaRPr>
                    </a:p>
                  </a:txBody>
                  <a:tcPr marL="55876" marR="55876" marT="27938" marB="279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499992" y="2420888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97" y="1033369"/>
            <a:ext cx="1423218" cy="958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353438" y="1993398"/>
            <a:ext cx="731490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Give examples for the  </a:t>
            </a:r>
            <a:r>
              <a:rPr lang="tr-TR" i="1" dirty="0" smtClean="0">
                <a:solidFill>
                  <a:schemeClr val="tx1"/>
                </a:solidFill>
                <a:latin typeface="+mn-lt"/>
              </a:rPr>
              <a:t>projects</a:t>
            </a:r>
            <a:r>
              <a:rPr lang="tr-TR" dirty="0" smtClean="0">
                <a:solidFill>
                  <a:schemeClr val="tx1"/>
                </a:solidFill>
                <a:latin typeface="+mn-lt"/>
              </a:rPr>
              <a:t> and </a:t>
            </a:r>
            <a:r>
              <a:rPr lang="tr-TR" i="1" dirty="0" smtClean="0">
                <a:solidFill>
                  <a:schemeClr val="tx1"/>
                </a:solidFill>
                <a:latin typeface="+mn-lt"/>
              </a:rPr>
              <a:t>processes</a:t>
            </a:r>
            <a:r>
              <a:rPr lang="tr-TR" dirty="0" smtClean="0">
                <a:solidFill>
                  <a:schemeClr val="tx1"/>
                </a:solidFill>
                <a:latin typeface="+mn-lt"/>
              </a:rPr>
              <a:t> of a </a:t>
            </a:r>
            <a:r>
              <a:rPr lang="tr-TR" i="1" u="sng" dirty="0" smtClean="0">
                <a:solidFill>
                  <a:schemeClr val="tx1"/>
                </a:solidFill>
                <a:latin typeface="+mn-lt"/>
              </a:rPr>
              <a:t>construction</a:t>
            </a:r>
            <a:r>
              <a:rPr lang="tr-TR" i="1" dirty="0" smtClean="0">
                <a:solidFill>
                  <a:schemeClr val="tx1"/>
                </a:solidFill>
                <a:latin typeface="+mn-lt"/>
              </a:rPr>
              <a:t> firm</a:t>
            </a:r>
            <a:r>
              <a:rPr lang="tr-TR" dirty="0" smtClean="0">
                <a:solidFill>
                  <a:schemeClr val="tx1"/>
                </a:solidFill>
                <a:latin typeface="+mn-lt"/>
              </a:rPr>
              <a:t>? </a:t>
            </a:r>
            <a:endParaRPr lang="tr-T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2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6761384" cy="1096144"/>
          </a:xfrm>
        </p:spPr>
        <p:txBody>
          <a:bodyPr/>
          <a:lstStyle/>
          <a:p>
            <a:pPr algn="l"/>
            <a:r>
              <a:rPr lang="tr-TR" sz="3800" dirty="0" smtClean="0"/>
              <a:t>To obtain a successful project :</a:t>
            </a:r>
            <a:endParaRPr lang="en-US" sz="3800" dirty="0"/>
          </a:p>
        </p:txBody>
      </p:sp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1115616" y="1988840"/>
            <a:ext cx="6840760" cy="4257600"/>
          </a:xfrm>
        </p:spPr>
        <p:txBody>
          <a:bodyPr>
            <a:noAutofit/>
          </a:bodyPr>
          <a:lstStyle/>
          <a:p>
            <a:r>
              <a:rPr lang="tr-TR" b="1" dirty="0" smtClean="0">
                <a:latin typeface="Calisto MT" pitchFamily="18" charset="0"/>
              </a:rPr>
              <a:t>Project Team MUST :</a:t>
            </a:r>
            <a:endParaRPr lang="tr-TR" sz="1000" dirty="0">
              <a:latin typeface="Calisto MT" pitchFamily="18" charset="0"/>
            </a:endParaRPr>
          </a:p>
          <a:p>
            <a:pPr lvl="1"/>
            <a:r>
              <a:rPr lang="tr-TR" sz="2000" b="1" i="1" dirty="0" smtClean="0">
                <a:latin typeface="Calisto MT" pitchFamily="18" charset="0"/>
              </a:rPr>
              <a:t>Select appropriate processes </a:t>
            </a:r>
            <a:r>
              <a:rPr lang="tr-TR" sz="2000" dirty="0" smtClean="0">
                <a:latin typeface="Calisto MT" pitchFamily="18" charset="0"/>
              </a:rPr>
              <a:t>required to meet the project objectives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Use </a:t>
            </a:r>
            <a:r>
              <a:rPr lang="tr-TR" sz="2000" b="1" i="1" dirty="0" smtClean="0">
                <a:latin typeface="Calisto MT" pitchFamily="18" charset="0"/>
              </a:rPr>
              <a:t>a defined approach </a:t>
            </a:r>
            <a:r>
              <a:rPr lang="tr-TR" sz="2000" dirty="0" smtClean="0">
                <a:latin typeface="Calisto MT" pitchFamily="18" charset="0"/>
              </a:rPr>
              <a:t>that can be adopted </a:t>
            </a:r>
            <a:r>
              <a:rPr lang="tr-TR" sz="2000" b="1" i="1" dirty="0" smtClean="0">
                <a:latin typeface="Calisto MT" pitchFamily="18" charset="0"/>
              </a:rPr>
              <a:t>to meet requirements</a:t>
            </a:r>
          </a:p>
          <a:p>
            <a:pPr lvl="1"/>
            <a:r>
              <a:rPr lang="tr-TR" sz="2000" dirty="0" smtClean="0">
                <a:latin typeface="Calisto MT" pitchFamily="18" charset="0"/>
              </a:rPr>
              <a:t>Comply with requirements to </a:t>
            </a:r>
            <a:r>
              <a:rPr lang="tr-TR" sz="2000" b="1" i="1" dirty="0" smtClean="0">
                <a:latin typeface="Calisto MT" pitchFamily="18" charset="0"/>
              </a:rPr>
              <a:t>meet stakeholder needs and expectations</a:t>
            </a:r>
          </a:p>
          <a:p>
            <a:pPr lvl="1"/>
            <a:r>
              <a:rPr lang="tr-TR" sz="2000" b="1" i="1" dirty="0" smtClean="0">
                <a:latin typeface="Calisto MT" pitchFamily="18" charset="0"/>
              </a:rPr>
              <a:t>Balance the demands </a:t>
            </a:r>
            <a:r>
              <a:rPr lang="tr-TR" sz="2000" dirty="0" smtClean="0">
                <a:latin typeface="Calisto MT" pitchFamily="18" charset="0"/>
              </a:rPr>
              <a:t>of </a:t>
            </a:r>
            <a:r>
              <a:rPr lang="tr-TR" sz="2000" i="1" dirty="0" smtClean="0">
                <a:latin typeface="Calisto MT" pitchFamily="18" charset="0"/>
              </a:rPr>
              <a:t>scope, time, cost, quality, resources and risk</a:t>
            </a:r>
            <a:r>
              <a:rPr lang="tr-TR" sz="2000" dirty="0" smtClean="0">
                <a:latin typeface="Calisto MT" pitchFamily="18" charset="0"/>
              </a:rPr>
              <a:t> to produce the specified product service or result.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0"/>
            <a:ext cx="1438282" cy="1547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40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640169"/>
            <a:ext cx="6264696" cy="1096144"/>
          </a:xfrm>
        </p:spPr>
        <p:txBody>
          <a:bodyPr/>
          <a:lstStyle/>
          <a:p>
            <a:pPr algn="l"/>
            <a:r>
              <a:rPr lang="tr-TR" sz="3600" dirty="0" smtClean="0"/>
              <a:t>Project Management Process Groups: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8640"/>
            <a:ext cx="1728192" cy="165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735728" y="5521790"/>
            <a:ext cx="171713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Process Groups</a:t>
            </a:r>
            <a:endParaRPr lang="tr-T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7900"/>
            <a:ext cx="7272808" cy="29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640169"/>
            <a:ext cx="6264696" cy="1096144"/>
          </a:xfrm>
        </p:spPr>
        <p:txBody>
          <a:bodyPr/>
          <a:lstStyle/>
          <a:p>
            <a:pPr algn="l"/>
            <a:r>
              <a:rPr lang="tr-TR" sz="3600" dirty="0" smtClean="0"/>
              <a:t>Project Management Process Groups:</a:t>
            </a:r>
            <a:endParaRPr lang="en-US" sz="3600" dirty="0"/>
          </a:p>
        </p:txBody>
      </p:sp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251520" y="2204864"/>
            <a:ext cx="7344816" cy="3528392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All projects </a:t>
            </a:r>
            <a:r>
              <a:rPr lang="tr-TR" b="1" dirty="0" smtClean="0">
                <a:latin typeface="Calisto MT" pitchFamily="18" charset="0"/>
              </a:rPr>
              <a:t>break down into </a:t>
            </a:r>
            <a:r>
              <a:rPr lang="tr-TR" b="1" dirty="0">
                <a:latin typeface="Calisto MT" pitchFamily="18" charset="0"/>
              </a:rPr>
              <a:t>process groups :</a:t>
            </a:r>
          </a:p>
          <a:p>
            <a:pPr lvl="1"/>
            <a:r>
              <a:rPr lang="tr-TR" sz="2000" b="1" i="1" dirty="0">
                <a:latin typeface="Calisto MT" pitchFamily="18" charset="0"/>
              </a:rPr>
              <a:t>Initiating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Obtaining </a:t>
            </a:r>
            <a:r>
              <a:rPr lang="tr-TR" sz="2000" b="1" i="1" dirty="0" smtClean="0">
                <a:latin typeface="Calisto MT" pitchFamily="18" charset="0"/>
              </a:rPr>
              <a:t>authorization</a:t>
            </a:r>
            <a:r>
              <a:rPr lang="tr-TR" sz="2000" dirty="0" smtClean="0">
                <a:latin typeface="Calisto MT" pitchFamily="18" charset="0"/>
              </a:rPr>
              <a:t> for :</a:t>
            </a:r>
          </a:p>
          <a:p>
            <a:pPr lvl="3"/>
            <a:r>
              <a:rPr lang="tr-TR" sz="2000" dirty="0" smtClean="0">
                <a:latin typeface="Calisto MT" pitchFamily="18" charset="0"/>
              </a:rPr>
              <a:t>Definition of a new project or</a:t>
            </a:r>
          </a:p>
          <a:p>
            <a:pPr lvl="3"/>
            <a:r>
              <a:rPr lang="tr-TR" sz="2000" dirty="0" smtClean="0">
                <a:latin typeface="Calisto MT" pitchFamily="18" charset="0"/>
              </a:rPr>
              <a:t>New phase of an existing project</a:t>
            </a:r>
            <a:endParaRPr lang="tr-TR" sz="2000" dirty="0">
              <a:latin typeface="Calisto MT" pitchFamily="18" charset="0"/>
            </a:endParaRPr>
          </a:p>
          <a:p>
            <a:pPr lvl="1"/>
            <a:r>
              <a:rPr lang="tr-TR" sz="2000" b="1" i="1" dirty="0">
                <a:latin typeface="Calisto MT" pitchFamily="18" charset="0"/>
              </a:rPr>
              <a:t>Planning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Determination of the </a:t>
            </a:r>
            <a:r>
              <a:rPr lang="tr-TR" sz="2000" b="1" i="1" dirty="0" smtClean="0">
                <a:latin typeface="Calisto MT" pitchFamily="18" charset="0"/>
              </a:rPr>
              <a:t>scope</a:t>
            </a:r>
            <a:r>
              <a:rPr lang="tr-TR" sz="2000" dirty="0" smtClean="0">
                <a:latin typeface="Calisto MT" pitchFamily="18" charset="0"/>
              </a:rPr>
              <a:t> of the project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Refining (Filter) the objectives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Action plan to attain objectives</a:t>
            </a:r>
            <a:endParaRPr lang="tr-TR" sz="2000" dirty="0">
              <a:latin typeface="Calisto MT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728192" cy="165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36" y="2780928"/>
            <a:ext cx="1829687" cy="1254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76" y="4653136"/>
            <a:ext cx="1943747" cy="1435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11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640169"/>
            <a:ext cx="6264696" cy="1096144"/>
          </a:xfrm>
        </p:spPr>
        <p:txBody>
          <a:bodyPr/>
          <a:lstStyle/>
          <a:p>
            <a:pPr algn="l"/>
            <a:r>
              <a:rPr lang="tr-TR" sz="3600" dirty="0" smtClean="0"/>
              <a:t>Project Management Process Groups:</a:t>
            </a:r>
            <a:endParaRPr lang="en-US" sz="3600" dirty="0"/>
          </a:p>
        </p:txBody>
      </p:sp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107504" y="2060848"/>
            <a:ext cx="6696744" cy="3744416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All projects </a:t>
            </a:r>
            <a:r>
              <a:rPr lang="tr-TR" b="1" dirty="0" smtClean="0">
                <a:latin typeface="Calisto MT" pitchFamily="18" charset="0"/>
              </a:rPr>
              <a:t>break down into </a:t>
            </a:r>
            <a:r>
              <a:rPr lang="tr-TR" b="1" dirty="0">
                <a:latin typeface="Calisto MT" pitchFamily="18" charset="0"/>
              </a:rPr>
              <a:t>process groups :</a:t>
            </a:r>
          </a:p>
          <a:p>
            <a:pPr lvl="1"/>
            <a:r>
              <a:rPr lang="tr-TR" sz="2000" b="1" i="1" dirty="0">
                <a:latin typeface="Calisto MT" pitchFamily="18" charset="0"/>
              </a:rPr>
              <a:t>Executing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b="1" i="1" dirty="0" smtClean="0">
                <a:latin typeface="Calisto MT" pitchFamily="18" charset="0"/>
              </a:rPr>
              <a:t>Performing</a:t>
            </a:r>
            <a:r>
              <a:rPr lang="tr-TR" sz="2000" dirty="0" smtClean="0">
                <a:latin typeface="Calisto MT" pitchFamily="18" charset="0"/>
              </a:rPr>
              <a:t> the processes to complete the work that is defined in the </a:t>
            </a:r>
            <a:r>
              <a:rPr lang="tr-TR" sz="2000" b="1" i="1" dirty="0" smtClean="0">
                <a:latin typeface="Calisto MT" pitchFamily="18" charset="0"/>
              </a:rPr>
              <a:t>PMP</a:t>
            </a:r>
            <a:r>
              <a:rPr lang="tr-TR" sz="2000" dirty="0" smtClean="0">
                <a:latin typeface="Calisto MT" pitchFamily="18" charset="0"/>
              </a:rPr>
              <a:t> (Project Management Plan)</a:t>
            </a:r>
            <a:endParaRPr lang="tr-TR" sz="2000" dirty="0">
              <a:latin typeface="Calisto MT" pitchFamily="18" charset="0"/>
            </a:endParaRPr>
          </a:p>
          <a:p>
            <a:pPr lvl="1"/>
            <a:r>
              <a:rPr lang="tr-TR" sz="2000" b="1" i="1" dirty="0">
                <a:latin typeface="Calisto MT" pitchFamily="18" charset="0"/>
              </a:rPr>
              <a:t>Monitoring and Controlling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b="1" i="1" dirty="0" smtClean="0">
                <a:latin typeface="Calisto MT" pitchFamily="18" charset="0"/>
              </a:rPr>
              <a:t>Track, review and regulate the progress </a:t>
            </a:r>
            <a:r>
              <a:rPr lang="tr-TR" sz="2000" dirty="0" smtClean="0">
                <a:latin typeface="Calisto MT" pitchFamily="18" charset="0"/>
              </a:rPr>
              <a:t>and the performance of the project.</a:t>
            </a:r>
          </a:p>
          <a:p>
            <a:pPr lvl="2"/>
            <a:r>
              <a:rPr lang="tr-TR" sz="2000" b="1" i="1" dirty="0" smtClean="0">
                <a:latin typeface="Calisto MT" pitchFamily="18" charset="0"/>
              </a:rPr>
              <a:t>Changes</a:t>
            </a:r>
            <a:r>
              <a:rPr lang="tr-TR" sz="2000" dirty="0" smtClean="0">
                <a:latin typeface="Calisto MT" pitchFamily="18" charset="0"/>
              </a:rPr>
              <a:t> of the plan.</a:t>
            </a:r>
            <a:endParaRPr lang="tr-TR" sz="2000" dirty="0">
              <a:latin typeface="Calisto MT" pitchFamily="18" charset="0"/>
            </a:endParaRPr>
          </a:p>
          <a:p>
            <a:pPr lvl="1"/>
            <a:r>
              <a:rPr lang="tr-TR" sz="2000" b="1" i="1" dirty="0">
                <a:latin typeface="Calisto MT" pitchFamily="18" charset="0"/>
              </a:rPr>
              <a:t>Closing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b="1" i="1" dirty="0" smtClean="0">
                <a:latin typeface="Calisto MT" pitchFamily="18" charset="0"/>
              </a:rPr>
              <a:t>Finalize</a:t>
            </a:r>
            <a:r>
              <a:rPr lang="tr-TR" sz="2000" dirty="0" smtClean="0">
                <a:latin typeface="Calisto MT" pitchFamily="18" charset="0"/>
              </a:rPr>
              <a:t> all activities.</a:t>
            </a:r>
            <a:endParaRPr lang="tr-TR" sz="2000" dirty="0">
              <a:latin typeface="Calisto MT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8640"/>
            <a:ext cx="1728192" cy="165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060848"/>
            <a:ext cx="1657350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98" y="4098131"/>
            <a:ext cx="1119188" cy="1538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19" y="4641056"/>
            <a:ext cx="3143250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40952</TotalTime>
  <Words>718</Words>
  <Application>Microsoft Office PowerPoint</Application>
  <PresentationFormat>Letter Paper (8.5x11 in)</PresentationFormat>
  <Paragraphs>110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1" baseType="lpstr">
      <vt:lpstr>Arial</vt:lpstr>
      <vt:lpstr>Calisto MT</vt:lpstr>
      <vt:lpstr>Courier New</vt:lpstr>
      <vt:lpstr>Century Gothic</vt:lpstr>
      <vt:lpstr>Palatino Linotype</vt:lpstr>
      <vt:lpstr>Executive</vt:lpstr>
      <vt:lpstr>Part 3: Project Management Processes, Process Groups and Knowledge Areas...</vt:lpstr>
      <vt:lpstr>Process</vt:lpstr>
      <vt:lpstr>Process vs Project</vt:lpstr>
      <vt:lpstr>Process vs Project</vt:lpstr>
      <vt:lpstr>Process vs Project</vt:lpstr>
      <vt:lpstr>To obtain a successful project :</vt:lpstr>
      <vt:lpstr>Project Management Process Groups:</vt:lpstr>
      <vt:lpstr>Project Management Process Groups:</vt:lpstr>
      <vt:lpstr>Project Management Process Groups:</vt:lpstr>
      <vt:lpstr>Project Management Process Groups:</vt:lpstr>
      <vt:lpstr>DATA FLOW DIAGRAMS :</vt:lpstr>
      <vt:lpstr>Project Management Process Interactions :</vt:lpstr>
      <vt:lpstr>Project Management Process Interactions :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1625</cp:revision>
  <cp:lastPrinted>2017-10-05T05:14:54Z</cp:lastPrinted>
  <dcterms:created xsi:type="dcterms:W3CDTF">1998-05-18T17:51:08Z</dcterms:created>
  <dcterms:modified xsi:type="dcterms:W3CDTF">2018-10-12T05:39:37Z</dcterms:modified>
</cp:coreProperties>
</file>