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579" r:id="rId2"/>
    <p:sldId id="566" r:id="rId3"/>
    <p:sldId id="576" r:id="rId4"/>
    <p:sldId id="585" r:id="rId5"/>
    <p:sldId id="586" r:id="rId6"/>
    <p:sldId id="587" r:id="rId7"/>
    <p:sldId id="588" r:id="rId8"/>
    <p:sldId id="589" r:id="rId9"/>
    <p:sldId id="562" r:id="rId10"/>
    <p:sldId id="563" r:id="rId11"/>
    <p:sldId id="564" r:id="rId12"/>
    <p:sldId id="565" r:id="rId13"/>
    <p:sldId id="567" r:id="rId14"/>
    <p:sldId id="568" r:id="rId15"/>
    <p:sldId id="569" r:id="rId16"/>
    <p:sldId id="590" r:id="rId17"/>
  </p:sldIdLst>
  <p:sldSz cx="9144000" cy="6858000" type="letter"/>
  <p:notesSz cx="6797675" cy="9926638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Palatino Linotype" panose="02040502050505030304" pitchFamily="18" charset="0"/>
      <p:regular r:id="rId24"/>
      <p:bold r:id="rId25"/>
      <p:italic r:id="rId26"/>
      <p:boldItalic r:id="rId27"/>
    </p:embeddedFont>
    <p:embeddedFont>
      <p:font typeface="Calisto MT" panose="02040603050505030304" pitchFamily="18" charset="0"/>
      <p:regular r:id="rId28"/>
      <p:bold r:id="rId29"/>
      <p:italic r:id="rId30"/>
      <p:boldItalic r:id="rId31"/>
    </p:embeddedFont>
  </p:embeddedFontLst>
  <p:custShowLst>
    <p:custShow name="Units" id="0">
      <p:sldLst/>
    </p:custShow>
    <p:custShow name="Exercises" id="1">
      <p:sldLst/>
    </p:custShow>
  </p:custShowLst>
  <p:defaultTextStyle>
    <a:defPPr>
      <a:defRPr lang="en-US"/>
    </a:defPPr>
    <a:lvl1pPr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33"/>
    <a:srgbClr val="0D0A8A"/>
    <a:srgbClr val="969696"/>
    <a:srgbClr val="000000"/>
    <a:srgbClr val="0000FF"/>
    <a:srgbClr val="FFFFFF"/>
    <a:srgbClr val="C5C5C3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>
      <p:cViewPr>
        <p:scale>
          <a:sx n="76" d="100"/>
          <a:sy n="76" d="100"/>
        </p:scale>
        <p:origin x="-1182" y="-72"/>
      </p:cViewPr>
      <p:guideLst>
        <p:guide orient="horz" pos="3984"/>
        <p:guide orient="horz" pos="1008"/>
        <p:guide orient="horz" pos="768"/>
        <p:guide orient="horz" pos="240"/>
        <p:guide orient="horz" pos="1152"/>
        <p:guide orient="horz" pos="2736"/>
        <p:guide pos="2880"/>
        <p:guide pos="5616"/>
        <p:guide pos="240"/>
        <p:guide pos="3888"/>
        <p:guide pos="3792"/>
        <p:guide pos="1440"/>
        <p:guide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915"/>
    </p:cViewPr>
  </p:sorterViewPr>
  <p:notesViewPr>
    <p:cSldViewPr>
      <p:cViewPr varScale="1">
        <p:scale>
          <a:sx n="65" d="100"/>
          <a:sy n="65" d="100"/>
        </p:scale>
        <p:origin x="-1594" y="-72"/>
      </p:cViewPr>
      <p:guideLst>
        <p:guide orient="horz" pos="3093"/>
        <p:guide orient="horz" pos="5976"/>
        <p:guide orient="horz" pos="311"/>
        <p:guide pos="2140"/>
        <p:guide pos="28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28062" y="118331"/>
            <a:ext cx="2852068" cy="35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604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A Framework for Project Management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2064" y="118331"/>
            <a:ext cx="2559472" cy="35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080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    Participant’s Manual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51203" y="9040801"/>
            <a:ext cx="5661281" cy="241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60438">
              <a:lnSpc>
                <a:spcPct val="100000"/>
              </a:lnSpc>
              <a:spcBef>
                <a:spcPct val="0"/>
              </a:spcBef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1999 Project Management Institute,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6872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6250" y="814388"/>
            <a:ext cx="5862638" cy="4398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3235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D9B8-52FD-46BC-8CBC-C48E4F14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E345-C8D0-471B-A068-6E5722FF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29DA-8B7E-4C8A-96F0-D30A6C452E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E363-A1F9-41FE-9F9B-6014547E81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140D-9DF9-4B03-A646-311D8F81CE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5CA7-C9AA-4FB1-8389-27A575925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C234-9F35-4D46-A9D0-590806758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318C-08B6-48B2-9EE4-4B220ABD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E1C6-0AEF-425F-AEA7-A16806CEF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115616" y="2276872"/>
            <a:ext cx="7344816" cy="1600200"/>
          </a:xfrm>
        </p:spPr>
        <p:txBody>
          <a:bodyPr/>
          <a:lstStyle/>
          <a:p>
            <a:pPr algn="l"/>
            <a:r>
              <a:rPr lang="tr-TR" sz="3600" b="1" dirty="0" smtClean="0"/>
              <a:t>Part</a:t>
            </a:r>
            <a:r>
              <a:rPr lang="en-US" sz="3600" b="1" dirty="0" smtClean="0"/>
              <a:t> </a:t>
            </a:r>
            <a:r>
              <a:rPr lang="tr-TR" sz="3600" b="1" dirty="0" smtClean="0"/>
              <a:t>3/II</a:t>
            </a:r>
            <a:r>
              <a:rPr lang="en-US" sz="3600" b="1" dirty="0" smtClean="0"/>
              <a:t>: </a:t>
            </a:r>
            <a:r>
              <a:rPr lang="tr-TR" sz="3600" b="1" dirty="0" smtClean="0"/>
              <a:t>Project Management Processes, Process Groups and Knowledge Areas...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7703590" cy="288032"/>
          </a:xfrm>
        </p:spPr>
        <p:txBody>
          <a:bodyPr/>
          <a:lstStyle/>
          <a:p>
            <a:pPr algn="l"/>
            <a:r>
              <a:rPr lang="tr-TR" sz="2400" dirty="0" smtClean="0"/>
              <a:t>PM Process Groups and Knowledge Areas Mapping :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09067"/>
            <a:ext cx="8136904" cy="8477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4" y="1556792"/>
            <a:ext cx="8125952" cy="46085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1720" y="908720"/>
            <a:ext cx="1224136" cy="5256584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63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703590" cy="288032"/>
          </a:xfrm>
        </p:spPr>
        <p:txBody>
          <a:bodyPr/>
          <a:lstStyle/>
          <a:p>
            <a:pPr algn="l"/>
            <a:r>
              <a:rPr lang="tr-TR" sz="2400" dirty="0" smtClean="0"/>
              <a:t>Initiating Process Group: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03" y="2060848"/>
            <a:ext cx="7002965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0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19100"/>
            <a:ext cx="8712968" cy="6019800"/>
          </a:xfrm>
          <a:prstGeom prst="rect">
            <a:avLst/>
          </a:prstGeom>
        </p:spPr>
      </p:pic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179512" y="419100"/>
            <a:ext cx="7703590" cy="288032"/>
          </a:xfrm>
        </p:spPr>
        <p:txBody>
          <a:bodyPr/>
          <a:lstStyle/>
          <a:p>
            <a:pPr algn="l"/>
            <a:r>
              <a:rPr lang="tr-TR" sz="2400" dirty="0" smtClean="0"/>
              <a:t>Planning Process Group: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4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324794" y="548680"/>
            <a:ext cx="7703590" cy="288032"/>
          </a:xfrm>
        </p:spPr>
        <p:txBody>
          <a:bodyPr/>
          <a:lstStyle/>
          <a:p>
            <a:pPr algn="l"/>
            <a:r>
              <a:rPr lang="tr-TR" sz="2400" dirty="0" smtClean="0"/>
              <a:t>Executing Process Group: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08720"/>
            <a:ext cx="7992888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3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324794" y="548680"/>
            <a:ext cx="7703590" cy="288032"/>
          </a:xfrm>
        </p:spPr>
        <p:txBody>
          <a:bodyPr/>
          <a:lstStyle/>
          <a:p>
            <a:pPr algn="l"/>
            <a:r>
              <a:rPr lang="tr-TR" sz="2400" dirty="0" smtClean="0"/>
              <a:t>Monitoring &amp; Control Process Group: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6712"/>
            <a:ext cx="842493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3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324794" y="548680"/>
            <a:ext cx="7703590" cy="288032"/>
          </a:xfrm>
        </p:spPr>
        <p:txBody>
          <a:bodyPr/>
          <a:lstStyle/>
          <a:p>
            <a:pPr algn="l"/>
            <a:r>
              <a:rPr lang="tr-TR" sz="2400" dirty="0" smtClean="0"/>
              <a:t>Closing Process Group: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84887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827584" y="2780928"/>
            <a:ext cx="7703590" cy="1152128"/>
          </a:xfrm>
        </p:spPr>
        <p:txBody>
          <a:bodyPr/>
          <a:lstStyle/>
          <a:p>
            <a:pPr algn="l"/>
            <a:r>
              <a:rPr lang="tr-TR" sz="2400" dirty="0" smtClean="0"/>
              <a:t>Give the names of  the </a:t>
            </a:r>
            <a:r>
              <a:rPr lang="tr-TR" sz="2400" b="1" dirty="0" smtClean="0"/>
              <a:t>Process </a:t>
            </a:r>
            <a:r>
              <a:rPr lang="tr-TR" sz="2400" b="1" dirty="0"/>
              <a:t>G</a:t>
            </a:r>
            <a:r>
              <a:rPr lang="tr-TR" sz="2400" b="1" dirty="0" smtClean="0"/>
              <a:t>roups </a:t>
            </a:r>
            <a:r>
              <a:rPr lang="tr-TR" sz="2400" dirty="0" smtClean="0"/>
              <a:t>and </a:t>
            </a:r>
            <a:r>
              <a:rPr lang="tr-TR" sz="2400" b="1" dirty="0" smtClean="0"/>
              <a:t>Knowledge </a:t>
            </a:r>
            <a:r>
              <a:rPr lang="tr-TR" sz="2400" b="1" dirty="0"/>
              <a:t>A</a:t>
            </a:r>
            <a:r>
              <a:rPr lang="tr-TR" sz="2400" b="1" dirty="0" smtClean="0"/>
              <a:t>reas</a:t>
            </a:r>
            <a:r>
              <a:rPr lang="tr-TR" sz="2400" dirty="0" smtClean="0"/>
              <a:t>. What is the relation between them? (10 mins)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7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1835696" y="260648"/>
            <a:ext cx="6768752" cy="260648"/>
          </a:xfrm>
        </p:spPr>
        <p:txBody>
          <a:bodyPr/>
          <a:lstStyle/>
          <a:p>
            <a:pPr algn="l"/>
            <a:r>
              <a:rPr lang="tr-TR" sz="2000" dirty="0" smtClean="0"/>
              <a:t>Project Management Process Interactions :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4011"/>
            <a:ext cx="8856984" cy="6029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92383"/>
            <a:ext cx="2808312" cy="159645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563888" y="1190611"/>
            <a:ext cx="2736304" cy="2310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524328" y="3933056"/>
            <a:ext cx="1439652" cy="132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i="1" dirty="0">
                <a:solidFill>
                  <a:schemeClr val="tx1"/>
                </a:solidFill>
              </a:rPr>
              <a:t>Project owner's notice to a bidding contractor of the acceptance of the submitted </a:t>
            </a:r>
            <a:r>
              <a:rPr lang="tr-TR" sz="1050" i="1" dirty="0" smtClean="0">
                <a:solidFill>
                  <a:schemeClr val="tx1"/>
                </a:solidFill>
              </a:rPr>
              <a:t>seller proposal</a:t>
            </a:r>
            <a:r>
              <a:rPr lang="en-US" sz="1050" i="1" dirty="0" smtClean="0">
                <a:solidFill>
                  <a:schemeClr val="tx1"/>
                </a:solidFill>
              </a:rPr>
              <a:t>. </a:t>
            </a:r>
            <a:r>
              <a:rPr lang="en-US" sz="1050" i="1" dirty="0">
                <a:solidFill>
                  <a:schemeClr val="tx1"/>
                </a:solidFill>
              </a:rPr>
              <a:t>Also called award of contract</a:t>
            </a:r>
            <a:r>
              <a:rPr lang="en-US" sz="1050" i="1" dirty="0" smtClean="0">
                <a:solidFill>
                  <a:schemeClr val="tx1"/>
                </a:solidFill>
              </a:rPr>
              <a:t>.</a:t>
            </a:r>
            <a:endParaRPr lang="tr-TR" sz="1050" i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283968" y="5013176"/>
            <a:ext cx="33128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24128" y="695076"/>
            <a:ext cx="432048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rgbClr val="FF0000"/>
                </a:solidFill>
              </a:rPr>
              <a:t>*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868144" y="1122364"/>
            <a:ext cx="432048" cy="938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24128" y="2060848"/>
            <a:ext cx="1859803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i="1" dirty="0" smtClean="0">
                <a:solidFill>
                  <a:schemeClr val="tx1"/>
                </a:solidFill>
                <a:latin typeface="+mn-lt"/>
              </a:rPr>
              <a:t>Why do they need it?</a:t>
            </a:r>
            <a:endParaRPr lang="tr-TR" sz="14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0526" y="1190611"/>
            <a:ext cx="1686680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1400" i="1" dirty="0" smtClean="0">
                <a:solidFill>
                  <a:schemeClr val="tx1"/>
                </a:solidFill>
                <a:latin typeface="+mn-lt"/>
              </a:rPr>
              <a:t>Why do we have </a:t>
            </a:r>
            <a:br>
              <a:rPr lang="tr-TR" sz="1400" i="1" dirty="0" smtClean="0">
                <a:solidFill>
                  <a:schemeClr val="tx1"/>
                </a:solidFill>
                <a:latin typeface="+mn-lt"/>
              </a:rPr>
            </a:br>
            <a:r>
              <a:rPr lang="tr-TR" sz="1400" i="1" dirty="0" smtClean="0">
                <a:solidFill>
                  <a:schemeClr val="tx1"/>
                </a:solidFill>
                <a:latin typeface="+mn-lt"/>
              </a:rPr>
              <a:t>two-sided arrows?</a:t>
            </a:r>
            <a:endParaRPr lang="tr-TR" sz="1400" i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03648" y="1692287"/>
            <a:ext cx="1152128" cy="368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03648" y="1692287"/>
            <a:ext cx="1872208" cy="130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88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827584" y="332656"/>
            <a:ext cx="6768752" cy="260648"/>
          </a:xfrm>
        </p:spPr>
        <p:txBody>
          <a:bodyPr/>
          <a:lstStyle/>
          <a:p>
            <a:pPr algn="l"/>
            <a:r>
              <a:rPr lang="tr-TR" sz="2000" dirty="0" smtClean="0"/>
              <a:t>Project Management Process Interactions :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6"/>
            <a:ext cx="8352927" cy="36724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1" y="3501008"/>
            <a:ext cx="3922092" cy="864096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5" y="4473116"/>
            <a:ext cx="4464496" cy="1890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Straight Arrow Connector 2"/>
          <p:cNvCxnSpPr/>
          <p:nvPr/>
        </p:nvCxnSpPr>
        <p:spPr>
          <a:xfrm flipH="1">
            <a:off x="5220072" y="3933056"/>
            <a:ext cx="2952328" cy="1485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652120" y="5418166"/>
            <a:ext cx="720080" cy="459106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4067943" y="5877272"/>
            <a:ext cx="720080" cy="459106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660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611560" y="640169"/>
            <a:ext cx="6264696" cy="1096144"/>
          </a:xfrm>
        </p:spPr>
        <p:txBody>
          <a:bodyPr/>
          <a:lstStyle/>
          <a:p>
            <a:pPr algn="l"/>
            <a:r>
              <a:rPr lang="tr-TR" sz="3600" dirty="0" smtClean="0"/>
              <a:t>Project Management Process Groups</a:t>
            </a:r>
            <a:r>
              <a:rPr lang="tr-TR" sz="3600" dirty="0" smtClean="0"/>
              <a:t>: (Review)</a:t>
            </a:r>
            <a:endParaRPr lang="en-US" sz="3600" dirty="0"/>
          </a:p>
        </p:txBody>
      </p:sp>
      <p:sp>
        <p:nvSpPr>
          <p:cNvPr id="738313" name="Rectangle 9"/>
          <p:cNvSpPr>
            <a:spLocks noGrp="1" noChangeArrowheads="1"/>
          </p:cNvSpPr>
          <p:nvPr>
            <p:ph idx="1"/>
          </p:nvPr>
        </p:nvSpPr>
        <p:spPr>
          <a:xfrm>
            <a:off x="251520" y="2204864"/>
            <a:ext cx="7344816" cy="3528392"/>
          </a:xfrm>
        </p:spPr>
        <p:txBody>
          <a:bodyPr>
            <a:noAutofit/>
          </a:bodyPr>
          <a:lstStyle/>
          <a:p>
            <a:r>
              <a:rPr lang="tr-TR" b="1" dirty="0">
                <a:latin typeface="Calisto MT" pitchFamily="18" charset="0"/>
              </a:rPr>
              <a:t>All projects </a:t>
            </a:r>
            <a:r>
              <a:rPr lang="tr-TR" b="1" dirty="0" smtClean="0">
                <a:latin typeface="Calisto MT" pitchFamily="18" charset="0"/>
              </a:rPr>
              <a:t>break down into </a:t>
            </a:r>
            <a:r>
              <a:rPr lang="tr-TR" b="1" dirty="0">
                <a:latin typeface="Calisto MT" pitchFamily="18" charset="0"/>
              </a:rPr>
              <a:t>process groups :</a:t>
            </a:r>
          </a:p>
          <a:p>
            <a:pPr lvl="1"/>
            <a:r>
              <a:rPr lang="tr-TR" sz="2000" b="1" i="1" dirty="0">
                <a:latin typeface="Calisto MT" pitchFamily="18" charset="0"/>
              </a:rPr>
              <a:t>Initiating Process </a:t>
            </a:r>
            <a:r>
              <a:rPr lang="tr-TR" sz="2000" b="1" i="1" dirty="0" smtClean="0">
                <a:latin typeface="Calisto MT" pitchFamily="18" charset="0"/>
              </a:rPr>
              <a:t>Group</a:t>
            </a:r>
          </a:p>
          <a:p>
            <a:pPr lvl="2"/>
            <a:r>
              <a:rPr lang="tr-TR" sz="2000" dirty="0" smtClean="0">
                <a:latin typeface="Calisto MT" pitchFamily="18" charset="0"/>
              </a:rPr>
              <a:t>Obtaining </a:t>
            </a:r>
            <a:r>
              <a:rPr lang="tr-TR" sz="2000" b="1" i="1" dirty="0" smtClean="0">
                <a:latin typeface="Calisto MT" pitchFamily="18" charset="0"/>
              </a:rPr>
              <a:t>authorization</a:t>
            </a:r>
            <a:r>
              <a:rPr lang="tr-TR" sz="2000" dirty="0" smtClean="0">
                <a:latin typeface="Calisto MT" pitchFamily="18" charset="0"/>
              </a:rPr>
              <a:t> for :</a:t>
            </a:r>
          </a:p>
          <a:p>
            <a:pPr lvl="3"/>
            <a:r>
              <a:rPr lang="tr-TR" sz="2000" dirty="0" smtClean="0">
                <a:latin typeface="Calisto MT" pitchFamily="18" charset="0"/>
              </a:rPr>
              <a:t>Definition of a new project or</a:t>
            </a:r>
          </a:p>
          <a:p>
            <a:pPr lvl="3"/>
            <a:r>
              <a:rPr lang="tr-TR" sz="2000" dirty="0" smtClean="0">
                <a:latin typeface="Calisto MT" pitchFamily="18" charset="0"/>
              </a:rPr>
              <a:t>New phase of an existing project</a:t>
            </a:r>
            <a:endParaRPr lang="tr-TR" sz="2000" dirty="0">
              <a:latin typeface="Calisto MT" pitchFamily="18" charset="0"/>
            </a:endParaRPr>
          </a:p>
          <a:p>
            <a:pPr lvl="1"/>
            <a:r>
              <a:rPr lang="tr-TR" sz="2000" b="1" i="1" dirty="0">
                <a:latin typeface="Calisto MT" pitchFamily="18" charset="0"/>
              </a:rPr>
              <a:t>Planning Process </a:t>
            </a:r>
            <a:r>
              <a:rPr lang="tr-TR" sz="2000" b="1" i="1" dirty="0" smtClean="0">
                <a:latin typeface="Calisto MT" pitchFamily="18" charset="0"/>
              </a:rPr>
              <a:t>Group</a:t>
            </a:r>
          </a:p>
          <a:p>
            <a:pPr lvl="2"/>
            <a:r>
              <a:rPr lang="tr-TR" sz="2000" dirty="0" smtClean="0">
                <a:latin typeface="Calisto MT" pitchFamily="18" charset="0"/>
              </a:rPr>
              <a:t>Determination of the </a:t>
            </a:r>
            <a:r>
              <a:rPr lang="tr-TR" sz="2000" b="1" i="1" dirty="0" smtClean="0">
                <a:latin typeface="Calisto MT" pitchFamily="18" charset="0"/>
              </a:rPr>
              <a:t>scope</a:t>
            </a:r>
            <a:r>
              <a:rPr lang="tr-TR" sz="2000" dirty="0" smtClean="0">
                <a:latin typeface="Calisto MT" pitchFamily="18" charset="0"/>
              </a:rPr>
              <a:t> of the project</a:t>
            </a:r>
          </a:p>
          <a:p>
            <a:pPr lvl="2"/>
            <a:r>
              <a:rPr lang="tr-TR" sz="2000" dirty="0" smtClean="0">
                <a:latin typeface="Calisto MT" pitchFamily="18" charset="0"/>
              </a:rPr>
              <a:t>Refining (Filter) the objectives</a:t>
            </a:r>
          </a:p>
          <a:p>
            <a:pPr lvl="2"/>
            <a:r>
              <a:rPr lang="tr-TR" sz="2000" dirty="0" smtClean="0">
                <a:latin typeface="Calisto MT" pitchFamily="18" charset="0"/>
              </a:rPr>
              <a:t>Action plan to attain objectives</a:t>
            </a:r>
            <a:endParaRPr lang="tr-TR" sz="2000" dirty="0">
              <a:latin typeface="Calisto MT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640"/>
            <a:ext cx="1728192" cy="165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436" y="2780928"/>
            <a:ext cx="1829687" cy="12548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376" y="4653136"/>
            <a:ext cx="1943747" cy="14359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539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611560" y="640169"/>
            <a:ext cx="6264696" cy="1096144"/>
          </a:xfrm>
        </p:spPr>
        <p:txBody>
          <a:bodyPr/>
          <a:lstStyle/>
          <a:p>
            <a:pPr algn="l"/>
            <a:r>
              <a:rPr lang="tr-TR" sz="3600" dirty="0" smtClean="0"/>
              <a:t>Project Management Process Groups</a:t>
            </a:r>
            <a:r>
              <a:rPr lang="tr-TR" sz="3600" dirty="0" smtClean="0"/>
              <a:t>: (Review)</a:t>
            </a:r>
            <a:endParaRPr lang="en-US" sz="3600" dirty="0"/>
          </a:p>
        </p:txBody>
      </p:sp>
      <p:sp>
        <p:nvSpPr>
          <p:cNvPr id="738313" name="Rectangle 9"/>
          <p:cNvSpPr>
            <a:spLocks noGrp="1" noChangeArrowheads="1"/>
          </p:cNvSpPr>
          <p:nvPr>
            <p:ph idx="1"/>
          </p:nvPr>
        </p:nvSpPr>
        <p:spPr>
          <a:xfrm>
            <a:off x="107504" y="2060848"/>
            <a:ext cx="6696744" cy="3744416"/>
          </a:xfrm>
        </p:spPr>
        <p:txBody>
          <a:bodyPr>
            <a:noAutofit/>
          </a:bodyPr>
          <a:lstStyle/>
          <a:p>
            <a:r>
              <a:rPr lang="tr-TR" b="1" dirty="0">
                <a:latin typeface="Calisto MT" pitchFamily="18" charset="0"/>
              </a:rPr>
              <a:t>All projects </a:t>
            </a:r>
            <a:r>
              <a:rPr lang="tr-TR" b="1" dirty="0" smtClean="0">
                <a:latin typeface="Calisto MT" pitchFamily="18" charset="0"/>
              </a:rPr>
              <a:t>break down into </a:t>
            </a:r>
            <a:r>
              <a:rPr lang="tr-TR" b="1" dirty="0">
                <a:latin typeface="Calisto MT" pitchFamily="18" charset="0"/>
              </a:rPr>
              <a:t>process groups :</a:t>
            </a:r>
          </a:p>
          <a:p>
            <a:pPr lvl="1"/>
            <a:r>
              <a:rPr lang="tr-TR" sz="2000" b="1" i="1" dirty="0">
                <a:latin typeface="Calisto MT" pitchFamily="18" charset="0"/>
              </a:rPr>
              <a:t>Executing Process </a:t>
            </a:r>
            <a:r>
              <a:rPr lang="tr-TR" sz="2000" b="1" i="1" dirty="0" smtClean="0">
                <a:latin typeface="Calisto MT" pitchFamily="18" charset="0"/>
              </a:rPr>
              <a:t>Group</a:t>
            </a:r>
          </a:p>
          <a:p>
            <a:pPr lvl="2"/>
            <a:r>
              <a:rPr lang="tr-TR" sz="2000" b="1" i="1" dirty="0" smtClean="0">
                <a:latin typeface="Calisto MT" pitchFamily="18" charset="0"/>
              </a:rPr>
              <a:t>Performing</a:t>
            </a:r>
            <a:r>
              <a:rPr lang="tr-TR" sz="2000" dirty="0" smtClean="0">
                <a:latin typeface="Calisto MT" pitchFamily="18" charset="0"/>
              </a:rPr>
              <a:t> the processes to complete the work that is defined in the </a:t>
            </a:r>
            <a:r>
              <a:rPr lang="tr-TR" sz="2000" b="1" i="1" dirty="0" smtClean="0">
                <a:latin typeface="Calisto MT" pitchFamily="18" charset="0"/>
              </a:rPr>
              <a:t>PMP</a:t>
            </a:r>
            <a:r>
              <a:rPr lang="tr-TR" sz="2000" dirty="0" smtClean="0">
                <a:latin typeface="Calisto MT" pitchFamily="18" charset="0"/>
              </a:rPr>
              <a:t> (Project Management Plan)</a:t>
            </a:r>
            <a:endParaRPr lang="tr-TR" sz="2000" dirty="0">
              <a:latin typeface="Calisto MT" pitchFamily="18" charset="0"/>
            </a:endParaRPr>
          </a:p>
          <a:p>
            <a:pPr lvl="1"/>
            <a:r>
              <a:rPr lang="tr-TR" sz="2000" b="1" i="1" dirty="0">
                <a:latin typeface="Calisto MT" pitchFamily="18" charset="0"/>
              </a:rPr>
              <a:t>Monitoring and Controlling Process </a:t>
            </a:r>
            <a:r>
              <a:rPr lang="tr-TR" sz="2000" b="1" i="1" dirty="0" smtClean="0">
                <a:latin typeface="Calisto MT" pitchFamily="18" charset="0"/>
              </a:rPr>
              <a:t>Group</a:t>
            </a:r>
          </a:p>
          <a:p>
            <a:pPr lvl="2"/>
            <a:r>
              <a:rPr lang="tr-TR" sz="2000" b="1" i="1" dirty="0" smtClean="0">
                <a:latin typeface="Calisto MT" pitchFamily="18" charset="0"/>
              </a:rPr>
              <a:t>Track, review and regulate the progress </a:t>
            </a:r>
            <a:r>
              <a:rPr lang="tr-TR" sz="2000" dirty="0" smtClean="0">
                <a:latin typeface="Calisto MT" pitchFamily="18" charset="0"/>
              </a:rPr>
              <a:t>and the performance of the project.</a:t>
            </a:r>
          </a:p>
          <a:p>
            <a:pPr lvl="2"/>
            <a:r>
              <a:rPr lang="tr-TR" sz="2000" b="1" i="1" dirty="0" smtClean="0">
                <a:latin typeface="Calisto MT" pitchFamily="18" charset="0"/>
              </a:rPr>
              <a:t>Changes</a:t>
            </a:r>
            <a:r>
              <a:rPr lang="tr-TR" sz="2000" dirty="0" smtClean="0">
                <a:latin typeface="Calisto MT" pitchFamily="18" charset="0"/>
              </a:rPr>
              <a:t> of the plan.</a:t>
            </a:r>
            <a:endParaRPr lang="tr-TR" sz="2000" dirty="0">
              <a:latin typeface="Calisto MT" pitchFamily="18" charset="0"/>
            </a:endParaRPr>
          </a:p>
          <a:p>
            <a:pPr lvl="1"/>
            <a:r>
              <a:rPr lang="tr-TR" sz="2000" b="1" i="1" dirty="0">
                <a:latin typeface="Calisto MT" pitchFamily="18" charset="0"/>
              </a:rPr>
              <a:t>Closing Process </a:t>
            </a:r>
            <a:r>
              <a:rPr lang="tr-TR" sz="2000" b="1" i="1" dirty="0" smtClean="0">
                <a:latin typeface="Calisto MT" pitchFamily="18" charset="0"/>
              </a:rPr>
              <a:t>Group</a:t>
            </a:r>
          </a:p>
          <a:p>
            <a:pPr lvl="2"/>
            <a:r>
              <a:rPr lang="tr-TR" sz="2000" b="1" i="1" dirty="0" smtClean="0">
                <a:latin typeface="Calisto MT" pitchFamily="18" charset="0"/>
              </a:rPr>
              <a:t>Finalize</a:t>
            </a:r>
            <a:r>
              <a:rPr lang="tr-TR" sz="2000" dirty="0" smtClean="0">
                <a:latin typeface="Calisto MT" pitchFamily="18" charset="0"/>
              </a:rPr>
              <a:t> all activities.</a:t>
            </a:r>
            <a:endParaRPr lang="tr-TR" sz="2000" dirty="0">
              <a:latin typeface="Calisto MT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88640"/>
            <a:ext cx="1728192" cy="165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060848"/>
            <a:ext cx="1657350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98" y="4098131"/>
            <a:ext cx="1119188" cy="1538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19" y="4641056"/>
            <a:ext cx="3143250" cy="1990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6367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467544" y="1340768"/>
            <a:ext cx="7703590" cy="288032"/>
          </a:xfrm>
        </p:spPr>
        <p:txBody>
          <a:bodyPr/>
          <a:lstStyle/>
          <a:p>
            <a:pPr algn="l"/>
            <a:r>
              <a:rPr lang="tr-TR" sz="3200" dirty="0" smtClean="0"/>
              <a:t>Knowledge Areas: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876177"/>
            <a:ext cx="806489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arenR"/>
            </a:pPr>
            <a:r>
              <a:rPr lang="tr-TR" sz="2400" dirty="0" smtClean="0">
                <a:solidFill>
                  <a:schemeClr val="tx1"/>
                </a:solidFill>
                <a:latin typeface="Calisto MT" pitchFamily="18" charset="0"/>
              </a:rPr>
              <a:t>Integration Management 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schemeClr val="tx1"/>
                </a:solidFill>
                <a:latin typeface="Calisto MT" pitchFamily="18" charset="0"/>
              </a:rPr>
              <a:t> </a:t>
            </a:r>
            <a:r>
              <a:rPr lang="tr-TR" sz="2000" b="0" i="1" dirty="0" smtClean="0">
                <a:solidFill>
                  <a:schemeClr val="tx1"/>
                </a:solidFill>
                <a:latin typeface="Calisto MT" pitchFamily="18" charset="0"/>
              </a:rPr>
              <a:t>Coordination of the work </a:t>
            </a:r>
            <a:r>
              <a:rPr lang="tr-TR" sz="2000" b="0" dirty="0" smtClean="0">
                <a:solidFill>
                  <a:schemeClr val="tx1"/>
                </a:solidFill>
                <a:latin typeface="Calisto MT" pitchFamily="18" charset="0"/>
              </a:rPr>
              <a:t>in order to apply processes correctly</a:t>
            </a:r>
          </a:p>
          <a:p>
            <a:pPr marL="457200" lvl="0" indent="-457200" algn="l">
              <a:buFontTx/>
              <a:buAutoNum type="arabicParenR"/>
            </a:pPr>
            <a:r>
              <a:rPr lang="tr-TR" sz="2400" dirty="0" smtClean="0">
                <a:solidFill>
                  <a:prstClr val="black"/>
                </a:solidFill>
                <a:latin typeface="Calisto MT" pitchFamily="18" charset="0"/>
              </a:rPr>
              <a:t>Scope </a:t>
            </a:r>
            <a:r>
              <a:rPr lang="tr-TR" sz="2400" dirty="0">
                <a:solidFill>
                  <a:prstClr val="black"/>
                </a:solidFill>
                <a:latin typeface="Calisto MT" pitchFamily="18" charset="0"/>
              </a:rPr>
              <a:t>Management </a:t>
            </a:r>
            <a:r>
              <a:rPr lang="tr-TR" sz="2400" dirty="0" smtClean="0">
                <a:solidFill>
                  <a:prstClr val="black"/>
                </a:solidFill>
                <a:latin typeface="Calisto MT" pitchFamily="18" charset="0"/>
              </a:rPr>
              <a:t>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prstClr val="black"/>
                </a:solidFill>
                <a:latin typeface="Calisto MT" pitchFamily="18" charset="0"/>
              </a:rPr>
              <a:t>What </a:t>
            </a:r>
            <a:r>
              <a:rPr lang="tr-TR" sz="2000" b="0" i="1" dirty="0" smtClean="0">
                <a:solidFill>
                  <a:prstClr val="black"/>
                </a:solidFill>
                <a:latin typeface="Calisto MT" pitchFamily="18" charset="0"/>
              </a:rPr>
              <a:t>work needs to be done </a:t>
            </a:r>
            <a:r>
              <a:rPr lang="tr-TR" sz="2000" b="0" dirty="0" smtClean="0">
                <a:solidFill>
                  <a:prstClr val="black"/>
                </a:solidFill>
                <a:latin typeface="Calisto MT" pitchFamily="18" charset="0"/>
              </a:rPr>
              <a:t>for the project.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prstClr val="black"/>
                </a:solidFill>
                <a:latin typeface="Calisto MT" pitchFamily="18" charset="0"/>
              </a:rPr>
              <a:t>Making sure the </a:t>
            </a:r>
            <a:r>
              <a:rPr lang="tr-TR" sz="2000" b="0" i="1" dirty="0" smtClean="0">
                <a:solidFill>
                  <a:prstClr val="black"/>
                </a:solidFill>
                <a:latin typeface="Calisto MT" pitchFamily="18" charset="0"/>
              </a:rPr>
              <a:t>end product has everything that is mentioned at the beginning</a:t>
            </a:r>
            <a:r>
              <a:rPr lang="tr-TR" sz="2000" b="0" dirty="0" smtClean="0">
                <a:solidFill>
                  <a:prstClr val="black"/>
                </a:solidFill>
                <a:latin typeface="Calisto MT" pitchFamily="18" charset="0"/>
              </a:rPr>
              <a:t>.</a:t>
            </a:r>
          </a:p>
          <a:p>
            <a:pPr marL="457200" lvl="0" indent="-457200" algn="l">
              <a:buFontTx/>
              <a:buAutoNum type="arabicParenR"/>
            </a:pPr>
            <a:r>
              <a:rPr lang="tr-TR" sz="2400" dirty="0" smtClean="0">
                <a:solidFill>
                  <a:prstClr val="black"/>
                </a:solidFill>
                <a:latin typeface="Calisto MT" pitchFamily="18" charset="0"/>
              </a:rPr>
              <a:t>Time </a:t>
            </a:r>
            <a:r>
              <a:rPr lang="tr-TR" sz="2400" dirty="0">
                <a:solidFill>
                  <a:prstClr val="black"/>
                </a:solidFill>
                <a:latin typeface="Calisto MT" pitchFamily="18" charset="0"/>
              </a:rPr>
              <a:t>Management 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prstClr val="black"/>
                </a:solidFill>
                <a:latin typeface="Calisto MT" pitchFamily="18" charset="0"/>
              </a:rPr>
              <a:t>Figuring out the </a:t>
            </a:r>
            <a:r>
              <a:rPr lang="tr-TR" sz="2000" b="0" i="1" dirty="0" smtClean="0">
                <a:solidFill>
                  <a:prstClr val="black"/>
                </a:solidFill>
                <a:latin typeface="Calisto MT" pitchFamily="18" charset="0"/>
              </a:rPr>
              <a:t>time</a:t>
            </a:r>
            <a:r>
              <a:rPr lang="tr-TR" sz="2000" b="0" dirty="0" smtClean="0">
                <a:solidFill>
                  <a:prstClr val="black"/>
                </a:solidFill>
                <a:latin typeface="Calisto MT" pitchFamily="18" charset="0"/>
              </a:rPr>
              <a:t> it will take to do the work and the </a:t>
            </a:r>
            <a:r>
              <a:rPr lang="tr-TR" sz="2000" b="0" i="1" dirty="0" smtClean="0">
                <a:solidFill>
                  <a:prstClr val="black"/>
                </a:solidFill>
                <a:latin typeface="Calisto MT" pitchFamily="18" charset="0"/>
              </a:rPr>
              <a:t>order</a:t>
            </a:r>
            <a:r>
              <a:rPr lang="tr-TR" sz="2000" b="0" dirty="0" smtClean="0">
                <a:solidFill>
                  <a:prstClr val="black"/>
                </a:solidFill>
                <a:latin typeface="Calisto MT" pitchFamily="18" charset="0"/>
              </a:rPr>
              <a:t> to do it.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2000" b="0" i="1" dirty="0" smtClean="0">
                <a:solidFill>
                  <a:prstClr val="black"/>
                </a:solidFill>
                <a:latin typeface="Calisto MT" pitchFamily="18" charset="0"/>
              </a:rPr>
              <a:t>Tracking the schedule </a:t>
            </a:r>
            <a:r>
              <a:rPr lang="tr-TR" sz="2000" b="0" dirty="0" smtClean="0">
                <a:solidFill>
                  <a:prstClr val="black"/>
                </a:solidFill>
                <a:latin typeface="Calisto MT" pitchFamily="18" charset="0"/>
              </a:rPr>
              <a:t>and making sure that </a:t>
            </a:r>
            <a:r>
              <a:rPr lang="tr-TR" sz="2000" b="0" i="1" dirty="0" smtClean="0">
                <a:solidFill>
                  <a:prstClr val="black"/>
                </a:solidFill>
                <a:latin typeface="Calisto MT" pitchFamily="18" charset="0"/>
              </a:rPr>
              <a:t>everything gets done on time</a:t>
            </a:r>
            <a:r>
              <a:rPr lang="tr-TR" sz="2000" b="0" dirty="0" smtClean="0">
                <a:solidFill>
                  <a:prstClr val="black"/>
                </a:solidFill>
                <a:latin typeface="Calisto MT" pitchFamily="18" charset="0"/>
              </a:rPr>
              <a:t>.</a:t>
            </a:r>
            <a:endParaRPr lang="tr-TR" sz="2000" dirty="0">
              <a:solidFill>
                <a:prstClr val="black"/>
              </a:solidFill>
              <a:latin typeface="Calisto MT" pitchFamily="18" charset="0"/>
            </a:endParaRPr>
          </a:p>
          <a:p>
            <a:pPr algn="l"/>
            <a:endParaRPr lang="tr-TR" sz="2000" b="0" dirty="0" smtClean="0">
              <a:solidFill>
                <a:schemeClr val="tx1"/>
              </a:solidFill>
              <a:latin typeface="Calisto MT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31" y="260648"/>
            <a:ext cx="1813677" cy="1340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487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467544" y="1124744"/>
            <a:ext cx="7703590" cy="288032"/>
          </a:xfrm>
        </p:spPr>
        <p:txBody>
          <a:bodyPr/>
          <a:lstStyle/>
          <a:p>
            <a:pPr algn="l"/>
            <a:r>
              <a:rPr lang="tr-TR" sz="3200" dirty="0" smtClean="0"/>
              <a:t>Knowledge Areas: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6580" y="1937732"/>
            <a:ext cx="793983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arenR" startAt="4"/>
            </a:pPr>
            <a:r>
              <a:rPr lang="tr-TR" sz="2400" dirty="0" smtClean="0">
                <a:solidFill>
                  <a:schemeClr val="tx1"/>
                </a:solidFill>
                <a:latin typeface="Calisto MT" pitchFamily="18" charset="0"/>
              </a:rPr>
              <a:t>Cost Management 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schemeClr val="tx1"/>
                </a:solidFill>
                <a:latin typeface="Calisto MT" pitchFamily="18" charset="0"/>
              </a:rPr>
              <a:t>Knowing </a:t>
            </a:r>
            <a:r>
              <a:rPr lang="tr-TR" sz="2000" b="0" i="1" dirty="0" smtClean="0">
                <a:solidFill>
                  <a:schemeClr val="tx1"/>
                </a:solidFill>
                <a:latin typeface="Calisto MT" pitchFamily="18" charset="0"/>
              </a:rPr>
              <a:t>how much to invest</a:t>
            </a:r>
            <a:r>
              <a:rPr lang="tr-TR" sz="2000" b="0" dirty="0" smtClean="0">
                <a:solidFill>
                  <a:schemeClr val="tx1"/>
                </a:solidFill>
                <a:latin typeface="Calisto MT" pitchFamily="18" charset="0"/>
              </a:rPr>
              <a:t> in the project and making sure to </a:t>
            </a:r>
            <a:r>
              <a:rPr lang="tr-TR" sz="2000" b="0" i="1" dirty="0" smtClean="0">
                <a:solidFill>
                  <a:schemeClr val="tx1"/>
                </a:solidFill>
                <a:latin typeface="Calisto MT" pitchFamily="18" charset="0"/>
              </a:rPr>
              <a:t>spend it right</a:t>
            </a:r>
            <a:r>
              <a:rPr lang="tr-TR" sz="2000" b="0" dirty="0" smtClean="0">
                <a:solidFill>
                  <a:schemeClr val="tx1"/>
                </a:solidFill>
                <a:latin typeface="Calisto MT" pitchFamily="18" charset="0"/>
              </a:rPr>
              <a:t>.</a:t>
            </a:r>
          </a:p>
          <a:p>
            <a:pPr marL="457200" lvl="0" indent="-457200" algn="l">
              <a:buFontTx/>
              <a:buAutoNum type="arabicParenR" startAt="4"/>
            </a:pPr>
            <a:r>
              <a:rPr lang="tr-TR" sz="2400" dirty="0" smtClean="0">
                <a:solidFill>
                  <a:prstClr val="black"/>
                </a:solidFill>
                <a:latin typeface="Calisto MT" pitchFamily="18" charset="0"/>
              </a:rPr>
              <a:t>Quality </a:t>
            </a:r>
            <a:r>
              <a:rPr lang="tr-TR" sz="2400" dirty="0">
                <a:solidFill>
                  <a:prstClr val="black"/>
                </a:solidFill>
                <a:latin typeface="Calisto MT" pitchFamily="18" charset="0"/>
              </a:rPr>
              <a:t>Management </a:t>
            </a:r>
            <a:r>
              <a:rPr lang="tr-TR" sz="2400" dirty="0" smtClean="0">
                <a:solidFill>
                  <a:prstClr val="black"/>
                </a:solidFill>
                <a:latin typeface="Calisto MT" pitchFamily="18" charset="0"/>
              </a:rPr>
              <a:t>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prstClr val="black"/>
                </a:solidFill>
                <a:latin typeface="Calisto MT" pitchFamily="18" charset="0"/>
              </a:rPr>
              <a:t>Making sure to </a:t>
            </a:r>
            <a:r>
              <a:rPr lang="tr-TR" sz="2000" b="0" i="1" dirty="0" smtClean="0">
                <a:solidFill>
                  <a:prstClr val="black"/>
                </a:solidFill>
                <a:latin typeface="Calisto MT" pitchFamily="18" charset="0"/>
              </a:rPr>
              <a:t>work efficiently w/o adding defects </a:t>
            </a:r>
            <a:r>
              <a:rPr lang="tr-TR" sz="2000" b="0" dirty="0" smtClean="0">
                <a:solidFill>
                  <a:prstClr val="black"/>
                </a:solidFill>
                <a:latin typeface="Calisto MT" pitchFamily="18" charset="0"/>
              </a:rPr>
              <a:t>into the product.</a:t>
            </a:r>
          </a:p>
          <a:p>
            <a:pPr marL="457200" lvl="0" indent="-457200" algn="l">
              <a:buFontTx/>
              <a:buAutoNum type="arabicParenR" startAt="4"/>
            </a:pPr>
            <a:r>
              <a:rPr lang="tr-TR" sz="2400" dirty="0" smtClean="0">
                <a:solidFill>
                  <a:prstClr val="black"/>
                </a:solidFill>
                <a:latin typeface="Calisto MT" pitchFamily="18" charset="0"/>
              </a:rPr>
              <a:t>Human Resource Management 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2000" b="0" i="1" dirty="0" smtClean="0">
                <a:solidFill>
                  <a:prstClr val="black"/>
                </a:solidFill>
                <a:latin typeface="Calisto MT" pitchFamily="18" charset="0"/>
              </a:rPr>
              <a:t>Getting the people to work on the team </a:t>
            </a:r>
            <a:r>
              <a:rPr lang="tr-TR" sz="2000" b="0" dirty="0" smtClean="0">
                <a:solidFill>
                  <a:prstClr val="black"/>
                </a:solidFill>
                <a:latin typeface="Calisto MT" pitchFamily="18" charset="0"/>
              </a:rPr>
              <a:t>and helping them to </a:t>
            </a:r>
            <a:r>
              <a:rPr lang="tr-TR" sz="2000" b="0" i="1" dirty="0" smtClean="0">
                <a:solidFill>
                  <a:prstClr val="black"/>
                </a:solidFill>
                <a:latin typeface="Calisto MT" pitchFamily="18" charset="0"/>
              </a:rPr>
              <a:t>stay motivated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2000" b="0" i="1" dirty="0" smtClean="0">
                <a:solidFill>
                  <a:prstClr val="black"/>
                </a:solidFill>
                <a:latin typeface="Calisto MT" pitchFamily="18" charset="0"/>
              </a:rPr>
              <a:t>Rewarding them </a:t>
            </a:r>
            <a:r>
              <a:rPr lang="tr-TR" sz="2000" b="0" dirty="0" smtClean="0">
                <a:solidFill>
                  <a:prstClr val="black"/>
                </a:solidFill>
                <a:latin typeface="Calisto MT" pitchFamily="18" charset="0"/>
              </a:rPr>
              <a:t>for a well done task and </a:t>
            </a:r>
            <a:r>
              <a:rPr lang="tr-TR" sz="2000" b="0" i="1" dirty="0" smtClean="0">
                <a:solidFill>
                  <a:prstClr val="black"/>
                </a:solidFill>
                <a:latin typeface="Calisto MT" pitchFamily="18" charset="0"/>
              </a:rPr>
              <a:t>resolving the potential conflicts</a:t>
            </a:r>
            <a:r>
              <a:rPr lang="tr-TR" sz="2000" b="0" dirty="0" smtClean="0">
                <a:solidFill>
                  <a:prstClr val="black"/>
                </a:solidFill>
                <a:latin typeface="Calisto MT" pitchFamily="18" charset="0"/>
              </a:rPr>
              <a:t>.</a:t>
            </a:r>
          </a:p>
          <a:p>
            <a:pPr algn="l"/>
            <a:endParaRPr lang="tr-TR" sz="2000" b="0" dirty="0" smtClean="0">
              <a:solidFill>
                <a:schemeClr val="tx1"/>
              </a:solidFill>
              <a:latin typeface="Calisto MT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31" y="260648"/>
            <a:ext cx="1813677" cy="1340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183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467544" y="908720"/>
            <a:ext cx="7703590" cy="288032"/>
          </a:xfrm>
        </p:spPr>
        <p:txBody>
          <a:bodyPr/>
          <a:lstStyle/>
          <a:p>
            <a:pPr algn="l"/>
            <a:r>
              <a:rPr lang="tr-TR" sz="3200" dirty="0" smtClean="0"/>
              <a:t>Knowledge Areas: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700808"/>
            <a:ext cx="8640960" cy="416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arenR" startAt="7"/>
            </a:pPr>
            <a:r>
              <a:rPr lang="tr-TR" sz="2000" dirty="0" smtClean="0">
                <a:solidFill>
                  <a:schemeClr val="tx1"/>
                </a:solidFill>
                <a:latin typeface="Calisto MT" pitchFamily="18" charset="0"/>
              </a:rPr>
              <a:t>Communications Management 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/>
                </a:solidFill>
                <a:latin typeface="Calisto MT" pitchFamily="18" charset="0"/>
              </a:rPr>
              <a:t>Making sure that </a:t>
            </a:r>
            <a:r>
              <a:rPr lang="tr-TR" b="0" i="1" dirty="0" smtClean="0">
                <a:solidFill>
                  <a:schemeClr val="tx1"/>
                </a:solidFill>
                <a:latin typeface="Calisto MT" pitchFamily="18" charset="0"/>
              </a:rPr>
              <a:t>everybody knows what they need to know </a:t>
            </a:r>
            <a:r>
              <a:rPr lang="tr-TR" b="0" dirty="0" smtClean="0">
                <a:solidFill>
                  <a:schemeClr val="tx1"/>
                </a:solidFill>
                <a:latin typeface="Calisto MT" pitchFamily="18" charset="0"/>
              </a:rPr>
              <a:t>to do their job right.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/>
                </a:solidFill>
                <a:latin typeface="Calisto MT" pitchFamily="18" charset="0"/>
              </a:rPr>
              <a:t>Tracking </a:t>
            </a:r>
            <a:r>
              <a:rPr lang="tr-TR" b="0" i="1" dirty="0" smtClean="0">
                <a:solidFill>
                  <a:schemeClr val="tx1"/>
                </a:solidFill>
                <a:latin typeface="Calisto MT" pitchFamily="18" charset="0"/>
              </a:rPr>
              <a:t>how people talk to each other and dealing with misunderstandings or miscommunications</a:t>
            </a:r>
            <a:r>
              <a:rPr lang="tr-TR" b="0" dirty="0" smtClean="0">
                <a:solidFill>
                  <a:schemeClr val="tx1"/>
                </a:solidFill>
                <a:latin typeface="Calisto MT" pitchFamily="18" charset="0"/>
              </a:rPr>
              <a:t> if they happen.</a:t>
            </a:r>
          </a:p>
          <a:p>
            <a:pPr marL="457200" lvl="0" indent="-457200" algn="l">
              <a:buFontTx/>
              <a:buAutoNum type="arabicParenR" startAt="7"/>
            </a:pPr>
            <a:r>
              <a:rPr lang="tr-TR" sz="2000" dirty="0" smtClean="0">
                <a:solidFill>
                  <a:prstClr val="black"/>
                </a:solidFill>
                <a:latin typeface="Calisto MT" pitchFamily="18" charset="0"/>
              </a:rPr>
              <a:t>Risk </a:t>
            </a:r>
            <a:r>
              <a:rPr lang="tr-TR" sz="2000" dirty="0">
                <a:solidFill>
                  <a:prstClr val="black"/>
                </a:solidFill>
                <a:latin typeface="Calisto MT" pitchFamily="18" charset="0"/>
              </a:rPr>
              <a:t>Management </a:t>
            </a:r>
            <a:r>
              <a:rPr lang="tr-TR" sz="2000" dirty="0" smtClean="0">
                <a:solidFill>
                  <a:prstClr val="black"/>
                </a:solidFill>
                <a:latin typeface="Calisto MT" pitchFamily="18" charset="0"/>
              </a:rPr>
              <a:t>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b="0" dirty="0" smtClean="0">
                <a:solidFill>
                  <a:prstClr val="black"/>
                </a:solidFill>
                <a:latin typeface="Calisto MT" pitchFamily="18" charset="0"/>
              </a:rPr>
              <a:t>Figuring out how to </a:t>
            </a:r>
            <a:r>
              <a:rPr lang="tr-TR" b="0" i="1" dirty="0" smtClean="0">
                <a:solidFill>
                  <a:prstClr val="black"/>
                </a:solidFill>
                <a:latin typeface="Calisto MT" pitchFamily="18" charset="0"/>
              </a:rPr>
              <a:t>protect the project from anything</a:t>
            </a:r>
            <a:r>
              <a:rPr lang="tr-TR" b="0" dirty="0" smtClean="0">
                <a:solidFill>
                  <a:prstClr val="black"/>
                </a:solidFill>
                <a:latin typeface="Calisto MT" pitchFamily="18" charset="0"/>
              </a:rPr>
              <a:t> that </a:t>
            </a:r>
            <a:r>
              <a:rPr lang="tr-TR" b="0" i="1" dirty="0" smtClean="0">
                <a:solidFill>
                  <a:prstClr val="black"/>
                </a:solidFill>
                <a:latin typeface="Calisto MT" pitchFamily="18" charset="0"/>
              </a:rPr>
              <a:t>could happen and give harm</a:t>
            </a:r>
            <a:r>
              <a:rPr lang="tr-TR" b="0" dirty="0" smtClean="0">
                <a:solidFill>
                  <a:prstClr val="black"/>
                </a:solidFill>
                <a:latin typeface="Calisto MT" pitchFamily="18" charset="0"/>
              </a:rPr>
              <a:t> to it.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b="0" dirty="0" smtClean="0">
                <a:solidFill>
                  <a:prstClr val="black"/>
                </a:solidFill>
                <a:latin typeface="Calisto MT" pitchFamily="18" charset="0"/>
              </a:rPr>
              <a:t>Also, </a:t>
            </a:r>
            <a:r>
              <a:rPr lang="tr-TR" b="0" i="1" dirty="0" smtClean="0">
                <a:solidFill>
                  <a:prstClr val="black"/>
                </a:solidFill>
                <a:latin typeface="Calisto MT" pitchFamily="18" charset="0"/>
              </a:rPr>
              <a:t>dealing with the unexpected events </a:t>
            </a:r>
            <a:r>
              <a:rPr lang="tr-TR" b="0" dirty="0" smtClean="0">
                <a:solidFill>
                  <a:prstClr val="black"/>
                </a:solidFill>
                <a:latin typeface="Calisto MT" pitchFamily="18" charset="0"/>
              </a:rPr>
              <a:t>when they happen.</a:t>
            </a:r>
          </a:p>
          <a:p>
            <a:pPr marL="457200" lvl="0" indent="-457200" algn="l">
              <a:buFontTx/>
              <a:buAutoNum type="arabicParenR" startAt="7"/>
            </a:pPr>
            <a:r>
              <a:rPr lang="tr-TR" sz="2000" dirty="0" smtClean="0">
                <a:solidFill>
                  <a:prstClr val="black"/>
                </a:solidFill>
                <a:latin typeface="Calisto MT" pitchFamily="18" charset="0"/>
              </a:rPr>
              <a:t>Procurement Management 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b="0" i="1" dirty="0" smtClean="0">
                <a:solidFill>
                  <a:prstClr val="black"/>
                </a:solidFill>
                <a:latin typeface="Calisto MT" pitchFamily="18" charset="0"/>
              </a:rPr>
              <a:t>Finding contractors</a:t>
            </a:r>
            <a:r>
              <a:rPr lang="tr-TR" b="0" dirty="0" smtClean="0">
                <a:solidFill>
                  <a:prstClr val="black"/>
                </a:solidFill>
                <a:latin typeface="Calisto MT" pitchFamily="18" charset="0"/>
              </a:rPr>
              <a:t> and </a:t>
            </a:r>
            <a:r>
              <a:rPr lang="tr-TR" b="0" i="1" dirty="0" smtClean="0">
                <a:solidFill>
                  <a:prstClr val="black"/>
                </a:solidFill>
                <a:latin typeface="Calisto MT" pitchFamily="18" charset="0"/>
              </a:rPr>
              <a:t>establishing the relationships </a:t>
            </a:r>
            <a:r>
              <a:rPr lang="tr-TR" b="0" dirty="0" smtClean="0">
                <a:solidFill>
                  <a:prstClr val="black"/>
                </a:solidFill>
                <a:latin typeface="Calisto MT" pitchFamily="18" charset="0"/>
              </a:rPr>
              <a:t>of them with the company.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b="0" dirty="0" smtClean="0">
                <a:solidFill>
                  <a:prstClr val="black"/>
                </a:solidFill>
                <a:latin typeface="Calisto MT" pitchFamily="18" charset="0"/>
              </a:rPr>
              <a:t>Processes necessary to </a:t>
            </a:r>
            <a:r>
              <a:rPr lang="tr-TR" b="0" i="1" dirty="0" smtClean="0">
                <a:solidFill>
                  <a:prstClr val="black"/>
                </a:solidFill>
                <a:latin typeface="Calisto MT" pitchFamily="18" charset="0"/>
              </a:rPr>
              <a:t>purchase products</a:t>
            </a:r>
            <a:r>
              <a:rPr lang="tr-TR" b="0" dirty="0" smtClean="0">
                <a:solidFill>
                  <a:prstClr val="black"/>
                </a:solidFill>
                <a:latin typeface="Calisto MT" pitchFamily="18" charset="0"/>
              </a:rPr>
              <a:t>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b="0" dirty="0" smtClean="0">
                <a:solidFill>
                  <a:prstClr val="black"/>
                </a:solidFill>
                <a:latin typeface="Calisto MT" pitchFamily="18" charset="0"/>
              </a:rPr>
              <a:t>Organization can be either the </a:t>
            </a:r>
            <a:r>
              <a:rPr lang="tr-TR" b="0" i="1" dirty="0" smtClean="0">
                <a:solidFill>
                  <a:prstClr val="black"/>
                </a:solidFill>
                <a:latin typeface="Calisto MT" pitchFamily="18" charset="0"/>
              </a:rPr>
              <a:t>buyer or the seller </a:t>
            </a:r>
            <a:r>
              <a:rPr lang="tr-TR" b="0" dirty="0" smtClean="0">
                <a:solidFill>
                  <a:prstClr val="black"/>
                </a:solidFill>
                <a:latin typeface="Calisto MT" pitchFamily="18" charset="0"/>
              </a:rPr>
              <a:t>of the products.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b="0" i="1" dirty="0" smtClean="0">
                <a:solidFill>
                  <a:prstClr val="black"/>
                </a:solidFill>
                <a:latin typeface="Calisto MT" pitchFamily="18" charset="0"/>
              </a:rPr>
              <a:t>Supply chain </a:t>
            </a:r>
            <a:r>
              <a:rPr lang="tr-TR" b="0" dirty="0" smtClean="0">
                <a:solidFill>
                  <a:prstClr val="black"/>
                </a:solidFill>
                <a:latin typeface="Calisto MT" pitchFamily="18" charset="0"/>
              </a:rPr>
              <a:t>issues.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31" y="260648"/>
            <a:ext cx="1813677" cy="1340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946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2" name="Rectangle 8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7703590" cy="288032"/>
          </a:xfrm>
        </p:spPr>
        <p:txBody>
          <a:bodyPr/>
          <a:lstStyle/>
          <a:p>
            <a:pPr algn="l"/>
            <a:r>
              <a:rPr lang="tr-TR" sz="2400" dirty="0" smtClean="0"/>
              <a:t>PM Process Groups and Knowledge Areas Mapping :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09067"/>
            <a:ext cx="8136904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8136904" cy="417646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35696" y="1556792"/>
            <a:ext cx="6840760" cy="108012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2051720" y="908720"/>
            <a:ext cx="1224136" cy="4824536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033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41138</TotalTime>
  <Words>559</Words>
  <Application>Microsoft Office PowerPoint</Application>
  <PresentationFormat>Letter Paper (8.5x11 in)</PresentationFormat>
  <Paragraphs>95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2</vt:i4>
      </vt:variant>
    </vt:vector>
  </HeadingPairs>
  <TitlesOfParts>
    <vt:vector size="25" baseType="lpstr">
      <vt:lpstr>Arial</vt:lpstr>
      <vt:lpstr>Century Gothic</vt:lpstr>
      <vt:lpstr>Palatino Linotype</vt:lpstr>
      <vt:lpstr>Times New Roman</vt:lpstr>
      <vt:lpstr>Calisto MT</vt:lpstr>
      <vt:lpstr>Courier New</vt:lpstr>
      <vt:lpstr>Executive</vt:lpstr>
      <vt:lpstr>Part 3/II: Project Management Processes, Process Groups and Knowledge Areas...</vt:lpstr>
      <vt:lpstr>Project Management Process Interactions :</vt:lpstr>
      <vt:lpstr>Project Management Process Interactions :</vt:lpstr>
      <vt:lpstr>Project Management Process Groups: (Review)</vt:lpstr>
      <vt:lpstr>Project Management Process Groups: (Review)</vt:lpstr>
      <vt:lpstr>Knowledge Areas:</vt:lpstr>
      <vt:lpstr>Knowledge Areas:</vt:lpstr>
      <vt:lpstr>Knowledge Areas:</vt:lpstr>
      <vt:lpstr>PM Process Groups and Knowledge Areas Mapping :</vt:lpstr>
      <vt:lpstr>PM Process Groups and Knowledge Areas Mapping :</vt:lpstr>
      <vt:lpstr>Initiating Process Group:</vt:lpstr>
      <vt:lpstr>Planning Process Group:</vt:lpstr>
      <vt:lpstr>Executing Process Group:</vt:lpstr>
      <vt:lpstr>Monitoring &amp; Control Process Group:</vt:lpstr>
      <vt:lpstr>Closing Process Group:</vt:lpstr>
      <vt:lpstr>Give the names of  the Process Groups and Knowledge Areas. What is the relation between them? (10 mins)</vt:lpstr>
      <vt:lpstr>Units</vt:lpstr>
      <vt:lpstr>Exercises</vt:lpstr>
    </vt:vector>
  </TitlesOfParts>
  <Company>Project Management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Basic Skills &amp; A Guide to the PMBOK™   Sponsored by the Project Management Institute</dc:title>
  <dc:creator>Tolga BAYCAN</dc:creator>
  <cp:lastModifiedBy>Bilkent</cp:lastModifiedBy>
  <cp:revision>1634</cp:revision>
  <cp:lastPrinted>2017-10-05T05:14:54Z</cp:lastPrinted>
  <dcterms:created xsi:type="dcterms:W3CDTF">1998-05-18T17:51:08Z</dcterms:created>
  <dcterms:modified xsi:type="dcterms:W3CDTF">2018-10-16T07:32:53Z</dcterms:modified>
</cp:coreProperties>
</file>