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72" r:id="rId1"/>
  </p:sldMasterIdLst>
  <p:notesMasterIdLst>
    <p:notesMasterId r:id="rId22"/>
  </p:notesMasterIdLst>
  <p:handoutMasterIdLst>
    <p:handoutMasterId r:id="rId23"/>
  </p:handoutMasterIdLst>
  <p:sldIdLst>
    <p:sldId id="614" r:id="rId2"/>
    <p:sldId id="615" r:id="rId3"/>
    <p:sldId id="616" r:id="rId4"/>
    <p:sldId id="596" r:id="rId5"/>
    <p:sldId id="597" r:id="rId6"/>
    <p:sldId id="598" r:id="rId7"/>
    <p:sldId id="599" r:id="rId8"/>
    <p:sldId id="600" r:id="rId9"/>
    <p:sldId id="601" r:id="rId10"/>
    <p:sldId id="602" r:id="rId11"/>
    <p:sldId id="613" r:id="rId12"/>
    <p:sldId id="603" r:id="rId13"/>
    <p:sldId id="604" r:id="rId14"/>
    <p:sldId id="605" r:id="rId15"/>
    <p:sldId id="606" r:id="rId16"/>
    <p:sldId id="607" r:id="rId17"/>
    <p:sldId id="608" r:id="rId18"/>
    <p:sldId id="609" r:id="rId19"/>
    <p:sldId id="610" r:id="rId20"/>
    <p:sldId id="611" r:id="rId21"/>
  </p:sldIdLst>
  <p:sldSz cx="9144000" cy="6858000" type="letter"/>
  <p:notesSz cx="7302500" cy="9588500"/>
  <p:embeddedFontLst>
    <p:embeddedFont>
      <p:font typeface="Calisto MT" panose="02040603050505030304" pitchFamily="18"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Palatino Linotype" panose="02040502050505030304" pitchFamily="18" charset="0"/>
      <p:regular r:id="rId32"/>
      <p:bold r:id="rId33"/>
      <p:italic r:id="rId34"/>
      <p:boldItalic r:id="rId35"/>
    </p:embeddedFont>
  </p:embeddedFontLst>
  <p:custShowLst>
    <p:custShow name="Units" id="0">
      <p:sldLst/>
    </p:custShow>
    <p:custShow name="Exercises" id="1">
      <p:sldLst/>
    </p:custShow>
  </p:custShowLst>
  <p:defaultTextStyle>
    <a:defPPr>
      <a:defRPr lang="en-US"/>
    </a:defPPr>
    <a:lvl1pPr algn="ctr" rtl="0" eaLnBrk="0" fontAlgn="base" hangingPunct="0">
      <a:lnSpc>
        <a:spcPct val="95000"/>
      </a:lnSpc>
      <a:spcBef>
        <a:spcPct val="20000"/>
      </a:spcBef>
      <a:spcAft>
        <a:spcPct val="0"/>
      </a:spcAft>
      <a:defRPr b="1" kern="1200">
        <a:solidFill>
          <a:schemeClr val="bg1"/>
        </a:solidFill>
        <a:latin typeface="Arial" charset="0"/>
        <a:ea typeface="+mn-ea"/>
        <a:cs typeface="+mn-cs"/>
      </a:defRPr>
    </a:lvl1pPr>
    <a:lvl2pPr marL="4572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2pPr>
    <a:lvl3pPr marL="9144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3pPr>
    <a:lvl4pPr marL="13716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4pPr>
    <a:lvl5pPr marL="1828800" algn="ctr" rtl="0" eaLnBrk="0" fontAlgn="base" hangingPunct="0">
      <a:lnSpc>
        <a:spcPct val="95000"/>
      </a:lnSpc>
      <a:spcBef>
        <a:spcPct val="20000"/>
      </a:spcBef>
      <a:spcAft>
        <a:spcPct val="0"/>
      </a:spcAft>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33"/>
    <a:srgbClr val="0D0A8A"/>
    <a:srgbClr val="969696"/>
    <a:srgbClr val="000000"/>
    <a:srgbClr val="0000FF"/>
    <a:srgbClr val="FFFFFF"/>
    <a:srgbClr val="C5C5C3"/>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p:cViewPr>
        <p:scale>
          <a:sx n="76" d="100"/>
          <a:sy n="76" d="100"/>
        </p:scale>
        <p:origin x="-1182" y="-72"/>
      </p:cViewPr>
      <p:guideLst>
        <p:guide orient="horz" pos="3984"/>
        <p:guide orient="horz" pos="1008"/>
        <p:guide orient="horz" pos="768"/>
        <p:guide orient="horz" pos="240"/>
        <p:guide orient="horz" pos="1152"/>
        <p:guide orient="horz" pos="2736"/>
        <p:guide pos="2880"/>
        <p:guide pos="5616"/>
        <p:guide pos="240"/>
        <p:guide pos="3888"/>
        <p:guide pos="3792"/>
        <p:guide pos="1440"/>
        <p:guide pos="196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1915"/>
    </p:cViewPr>
  </p:sorterViewPr>
  <p:notesViewPr>
    <p:cSldViewPr>
      <p:cViewPr varScale="1">
        <p:scale>
          <a:sx n="65" d="100"/>
          <a:sy n="65" d="100"/>
        </p:scale>
        <p:origin x="-1594" y="-72"/>
      </p:cViewPr>
      <p:guideLst>
        <p:guide orient="horz" pos="2988"/>
        <p:guide orient="horz" pos="5772"/>
        <p:guide orient="horz" pos="300"/>
        <p:guide pos="2299"/>
        <p:guide pos="3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352425" y="114300"/>
            <a:ext cx="30638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960438">
              <a:lnSpc>
                <a:spcPct val="100000"/>
              </a:lnSpc>
              <a:spcBef>
                <a:spcPct val="0"/>
              </a:spcBef>
              <a:defRPr sz="900" b="0">
                <a:solidFill>
                  <a:schemeClr val="tx1"/>
                </a:solidFill>
              </a:defRPr>
            </a:lvl1pPr>
          </a:lstStyle>
          <a:p>
            <a:r>
              <a:rPr lang="en-US"/>
              <a:t>A Framework for Project Management</a:t>
            </a:r>
          </a:p>
        </p:txBody>
      </p:sp>
      <p:sp>
        <p:nvSpPr>
          <p:cNvPr id="103427" name="Rectangle 3"/>
          <p:cNvSpPr>
            <a:spLocks noGrp="1" noChangeArrowheads="1"/>
          </p:cNvSpPr>
          <p:nvPr>
            <p:ph type="dt" sz="quarter" idx="1"/>
          </p:nvPr>
        </p:nvSpPr>
        <p:spPr bwMode="auto">
          <a:xfrm>
            <a:off x="4170363" y="114300"/>
            <a:ext cx="27495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08038">
              <a:lnSpc>
                <a:spcPct val="100000"/>
              </a:lnSpc>
              <a:spcBef>
                <a:spcPct val="0"/>
              </a:spcBef>
              <a:defRPr sz="900" b="0">
                <a:solidFill>
                  <a:schemeClr val="tx1"/>
                </a:solidFill>
              </a:defRPr>
            </a:lvl1pPr>
          </a:lstStyle>
          <a:p>
            <a:r>
              <a:rPr lang="en-US"/>
              <a:t>    Participant’s Manual</a:t>
            </a:r>
          </a:p>
        </p:txBody>
      </p:sp>
      <p:sp>
        <p:nvSpPr>
          <p:cNvPr id="103428" name="Rectangle 4"/>
          <p:cNvSpPr>
            <a:spLocks noGrp="1" noChangeArrowheads="1"/>
          </p:cNvSpPr>
          <p:nvPr>
            <p:ph type="ftr" sz="quarter" idx="2"/>
          </p:nvPr>
        </p:nvSpPr>
        <p:spPr bwMode="auto">
          <a:xfrm>
            <a:off x="592138" y="8732838"/>
            <a:ext cx="60817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960438">
              <a:lnSpc>
                <a:spcPct val="100000"/>
              </a:lnSpc>
              <a:spcBef>
                <a:spcPct val="0"/>
              </a:spcBef>
              <a:defRPr sz="800" b="0">
                <a:solidFill>
                  <a:schemeClr val="tx1"/>
                </a:solidFill>
              </a:defRPr>
            </a:lvl1pPr>
          </a:lstStyle>
          <a:p>
            <a:r>
              <a:rPr lang="en-US"/>
              <a:t>Copyright © 1999 Project Management Institute, Inc. All Rights Reserved.</a:t>
            </a:r>
          </a:p>
        </p:txBody>
      </p:sp>
    </p:spTree>
    <p:extLst>
      <p:ext uri="{BB962C8B-B14F-4D97-AF65-F5344CB8AC3E}">
        <p14:creationId xmlns:p14="http://schemas.microsoft.com/office/powerpoint/2010/main" val="294687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4"/>
          <p:cNvSpPr>
            <a:spLocks noGrp="1" noRot="1" noChangeAspect="1" noChangeArrowheads="1" noTextEdit="1"/>
          </p:cNvSpPr>
          <p:nvPr>
            <p:ph type="sldImg" idx="2"/>
          </p:nvPr>
        </p:nvSpPr>
        <p:spPr bwMode="auto">
          <a:xfrm>
            <a:off x="828675" y="787400"/>
            <a:ext cx="5664200" cy="4248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323564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0250" y="4554538"/>
            <a:ext cx="5842000" cy="4314825"/>
          </a:xfrm>
          <a:prstGeom prst="rect">
            <a:avLst/>
          </a:prstGeom>
        </p:spPr>
        <p:txBody>
          <a:bodyPr/>
          <a:lstStyle/>
          <a:p>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30250" y="4554538"/>
            <a:ext cx="5842000" cy="4314825"/>
          </a:xfrm>
          <a:prstGeom prst="rect">
            <a:avLst/>
          </a:prstGeom>
        </p:spPr>
        <p:txBody>
          <a:bodyPr/>
          <a:lstStyle/>
          <a:p>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1026"/>
          <p:cNvSpPr>
            <a:spLocks noGrp="1" noRot="1" noChangeAspect="1" noChangeArrowheads="1" noTextEdit="1"/>
          </p:cNvSpPr>
          <p:nvPr>
            <p:ph type="sldImg"/>
          </p:nvPr>
        </p:nvSpPr>
        <p:spP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tr-TR" smtClean="0"/>
              <a:t>6/12/2015</a:t>
            </a:r>
            <a:endParaRPr lang="en-US" dirty="0"/>
          </a:p>
        </p:txBody>
      </p:sp>
      <p:sp>
        <p:nvSpPr>
          <p:cNvPr id="8" name="Slide Number Placeholder 7"/>
          <p:cNvSpPr>
            <a:spLocks noGrp="1"/>
          </p:cNvSpPr>
          <p:nvPr>
            <p:ph type="sldNum" sz="quarter" idx="11"/>
          </p:nvPr>
        </p:nvSpPr>
        <p:spPr/>
        <p:txBody>
          <a:bodyPr/>
          <a:lstStyle/>
          <a:p>
            <a:fld id="{9DBC89BD-0D8E-4425-B1F8-5A429D908E9E}"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MAN447 Lecture Notes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6227D9B8-52FD-46BC-8CBC-C48E4F14B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88B1E345-C8D0-471B-A068-6E5722FF2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7C64EA24-397A-4227-BB00-233A814EC4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tr-TR" smtClean="0"/>
              <a:t>6/12/2015</a:t>
            </a:r>
            <a:endParaRPr lang="en-US"/>
          </a:p>
        </p:txBody>
      </p:sp>
      <p:sp>
        <p:nvSpPr>
          <p:cNvPr id="5" name="Footer Placeholder 4"/>
          <p:cNvSpPr>
            <a:spLocks noGrp="1"/>
          </p:cNvSpPr>
          <p:nvPr>
            <p:ph type="ftr" sz="quarter" idx="11"/>
          </p:nvPr>
        </p:nvSpPr>
        <p:spPr/>
        <p:txBody>
          <a:bodyPr/>
          <a:lstStyle/>
          <a:p>
            <a:r>
              <a:rPr lang="en-US" smtClean="0"/>
              <a:t>MAN447 Lecture Notes</a:t>
            </a:r>
            <a:endParaRPr lang="en-US"/>
          </a:p>
        </p:txBody>
      </p:sp>
      <p:sp>
        <p:nvSpPr>
          <p:cNvPr id="6" name="Slide Number Placeholder 5"/>
          <p:cNvSpPr>
            <a:spLocks noGrp="1"/>
          </p:cNvSpPr>
          <p:nvPr>
            <p:ph type="sldNum" sz="quarter" idx="12"/>
          </p:nvPr>
        </p:nvSpPr>
        <p:spPr/>
        <p:txBody>
          <a:bodyPr/>
          <a:lstStyle/>
          <a:p>
            <a:fld id="{4EDF29DA-8B7E-4C8A-96F0-D30A6C452E7E}"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997BE363-A1F9-41FE-9F9B-6014547E8109}"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r>
              <a:rPr lang="tr-TR" smtClean="0"/>
              <a:t>6/12/2015</a:t>
            </a:r>
            <a:endParaRPr lang="en-US"/>
          </a:p>
        </p:txBody>
      </p:sp>
      <p:sp>
        <p:nvSpPr>
          <p:cNvPr id="8" name="Footer Placeholder 7"/>
          <p:cNvSpPr>
            <a:spLocks noGrp="1"/>
          </p:cNvSpPr>
          <p:nvPr>
            <p:ph type="ftr" sz="quarter" idx="11"/>
          </p:nvPr>
        </p:nvSpPr>
        <p:spPr/>
        <p:txBody>
          <a:bodyPr/>
          <a:lstStyle/>
          <a:p>
            <a:r>
              <a:rPr lang="en-US" smtClean="0"/>
              <a:t>MAN447 Lecture Notes</a:t>
            </a:r>
            <a:endParaRPr lang="en-US"/>
          </a:p>
        </p:txBody>
      </p:sp>
      <p:sp>
        <p:nvSpPr>
          <p:cNvPr id="9" name="Slide Number Placeholder 8"/>
          <p:cNvSpPr>
            <a:spLocks noGrp="1"/>
          </p:cNvSpPr>
          <p:nvPr>
            <p:ph type="sldNum" sz="quarter" idx="12"/>
          </p:nvPr>
        </p:nvSpPr>
        <p:spPr/>
        <p:txBody>
          <a:bodyPr/>
          <a:lstStyle/>
          <a:p>
            <a:fld id="{6260140D-9DF9-4B03-A646-311D8F81CEBF}"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tr-TR" smtClean="0"/>
              <a:t>6/12/2015</a:t>
            </a:r>
            <a:endParaRPr lang="en-US"/>
          </a:p>
        </p:txBody>
      </p:sp>
      <p:sp>
        <p:nvSpPr>
          <p:cNvPr id="4" name="Footer Placeholder 3"/>
          <p:cNvSpPr>
            <a:spLocks noGrp="1"/>
          </p:cNvSpPr>
          <p:nvPr>
            <p:ph type="ftr" sz="quarter" idx="11"/>
          </p:nvPr>
        </p:nvSpPr>
        <p:spPr/>
        <p:txBody>
          <a:bodyPr/>
          <a:lstStyle/>
          <a:p>
            <a:r>
              <a:rPr lang="en-US" smtClean="0"/>
              <a:t>MAN447 Lecture Notes</a:t>
            </a:r>
            <a:endParaRPr lang="en-US"/>
          </a:p>
        </p:txBody>
      </p:sp>
      <p:sp>
        <p:nvSpPr>
          <p:cNvPr id="5" name="Slide Number Placeholder 4"/>
          <p:cNvSpPr>
            <a:spLocks noGrp="1"/>
          </p:cNvSpPr>
          <p:nvPr>
            <p:ph type="sldNum" sz="quarter" idx="12"/>
          </p:nvPr>
        </p:nvSpPr>
        <p:spPr/>
        <p:txBody>
          <a:bodyPr/>
          <a:lstStyle/>
          <a:p>
            <a:fld id="{549D5CA7-C9AA-4FB1-8389-27A575925C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smtClean="0"/>
              <a:t>6/12/2015</a:t>
            </a:r>
            <a:endParaRPr lang="en-US"/>
          </a:p>
        </p:txBody>
      </p:sp>
      <p:sp>
        <p:nvSpPr>
          <p:cNvPr id="3" name="Footer Placeholder 2"/>
          <p:cNvSpPr>
            <a:spLocks noGrp="1"/>
          </p:cNvSpPr>
          <p:nvPr>
            <p:ph type="ftr" sz="quarter" idx="11"/>
          </p:nvPr>
        </p:nvSpPr>
        <p:spPr/>
        <p:txBody>
          <a:bodyPr/>
          <a:lstStyle/>
          <a:p>
            <a:r>
              <a:rPr lang="en-US" smtClean="0"/>
              <a:t>MAN447 Lecture Notes</a:t>
            </a:r>
            <a:endParaRPr lang="en-US"/>
          </a:p>
        </p:txBody>
      </p:sp>
      <p:sp>
        <p:nvSpPr>
          <p:cNvPr id="4" name="Slide Number Placeholder 3"/>
          <p:cNvSpPr>
            <a:spLocks noGrp="1"/>
          </p:cNvSpPr>
          <p:nvPr>
            <p:ph type="sldNum" sz="quarter" idx="12"/>
          </p:nvPr>
        </p:nvSpPr>
        <p:spPr/>
        <p:txBody>
          <a:bodyPr/>
          <a:lstStyle/>
          <a:p>
            <a:fld id="{BED7C234-9F35-4D46-A9D0-5908067582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AFD6318C-08B6-48B2-9EE4-4B220ABDB8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r-TR" smtClean="0"/>
              <a:t>6/12/2015</a:t>
            </a:r>
            <a:endParaRPr lang="en-US"/>
          </a:p>
        </p:txBody>
      </p:sp>
      <p:sp>
        <p:nvSpPr>
          <p:cNvPr id="6" name="Footer Placeholder 5"/>
          <p:cNvSpPr>
            <a:spLocks noGrp="1"/>
          </p:cNvSpPr>
          <p:nvPr>
            <p:ph type="ftr" sz="quarter" idx="11"/>
          </p:nvPr>
        </p:nvSpPr>
        <p:spPr/>
        <p:txBody>
          <a:bodyPr/>
          <a:lstStyle/>
          <a:p>
            <a:r>
              <a:rPr lang="en-US" smtClean="0"/>
              <a:t>MAN447 Lecture Notes</a:t>
            </a:r>
            <a:endParaRPr lang="en-US"/>
          </a:p>
        </p:txBody>
      </p:sp>
      <p:sp>
        <p:nvSpPr>
          <p:cNvPr id="7" name="Slide Number Placeholder 6"/>
          <p:cNvSpPr>
            <a:spLocks noGrp="1"/>
          </p:cNvSpPr>
          <p:nvPr>
            <p:ph type="sldNum" sz="quarter" idx="12"/>
          </p:nvPr>
        </p:nvSpPr>
        <p:spPr/>
        <p:txBody>
          <a:bodyPr/>
          <a:lstStyle/>
          <a:p>
            <a:fld id="{D255E1C6-0AEF-425F-AEA7-A16806CEFF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r>
              <a:rPr lang="tr-TR" smtClean="0"/>
              <a:t>6/12/2015</a:t>
            </a:r>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MAN447 Lecture Notes</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DBC89BD-0D8E-4425-B1F8-5A429D908E9E}"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711651" y="836712"/>
            <a:ext cx="7344816" cy="1600200"/>
          </a:xfrm>
        </p:spPr>
        <p:txBody>
          <a:bodyPr/>
          <a:lstStyle/>
          <a:p>
            <a:pPr algn="l"/>
            <a:r>
              <a:rPr lang="tr-TR" sz="3600" b="1" dirty="0" smtClean="0"/>
              <a:t>Part</a:t>
            </a:r>
            <a:r>
              <a:rPr lang="en-US" sz="3600" b="1" dirty="0" smtClean="0"/>
              <a:t> </a:t>
            </a:r>
            <a:r>
              <a:rPr lang="tr-TR" sz="3600" b="1" dirty="0"/>
              <a:t>4</a:t>
            </a:r>
            <a:r>
              <a:rPr lang="en-US" sz="3600" b="1" dirty="0" smtClean="0"/>
              <a:t>: </a:t>
            </a:r>
            <a:r>
              <a:rPr lang="tr-TR" sz="3600" b="1" dirty="0" smtClean="0"/>
              <a:t>Project </a:t>
            </a:r>
            <a:r>
              <a:rPr lang="tr-TR" sz="3600" b="1" smtClean="0"/>
              <a:t>Integration Management - 1</a:t>
            </a:r>
            <a:endParaRPr lang="en-US" sz="14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1</a:t>
            </a:fld>
            <a:endParaRPr lang="en-US"/>
          </a:p>
        </p:txBody>
      </p:sp>
      <p:sp>
        <p:nvSpPr>
          <p:cNvPr id="2" name="TextBox 1"/>
          <p:cNvSpPr txBox="1"/>
          <p:nvPr/>
        </p:nvSpPr>
        <p:spPr>
          <a:xfrm>
            <a:off x="2195736" y="3150260"/>
            <a:ext cx="3044680" cy="384721"/>
          </a:xfrm>
          <a:prstGeom prst="rect">
            <a:avLst/>
          </a:prstGeom>
          <a:noFill/>
        </p:spPr>
        <p:txBody>
          <a:bodyPr wrap="none" rtlCol="0">
            <a:spAutoFit/>
          </a:bodyPr>
          <a:lstStyle/>
          <a:p>
            <a:pPr algn="l"/>
            <a:r>
              <a:rPr lang="tr-TR" sz="2000" b="0" i="1" dirty="0" smtClean="0">
                <a:solidFill>
                  <a:schemeClr val="tx1">
                    <a:lumMod val="50000"/>
                    <a:lumOff val="50000"/>
                  </a:schemeClr>
                </a:solidFill>
                <a:latin typeface="Calisto MT" pitchFamily="18" charset="0"/>
              </a:rPr>
              <a:t>4.1 </a:t>
            </a:r>
            <a:r>
              <a:rPr lang="tr-TR" sz="2000" b="0" i="1" dirty="0">
                <a:solidFill>
                  <a:schemeClr val="tx1">
                    <a:lumMod val="50000"/>
                    <a:lumOff val="50000"/>
                  </a:schemeClr>
                </a:solidFill>
                <a:latin typeface="Calisto MT" pitchFamily="18" charset="0"/>
              </a:rPr>
              <a:t>– </a:t>
            </a:r>
            <a:r>
              <a:rPr lang="tr-TR" sz="2000" b="0" i="1" dirty="0" smtClean="0">
                <a:solidFill>
                  <a:schemeClr val="tx1">
                    <a:lumMod val="50000"/>
                    <a:lumOff val="50000"/>
                  </a:schemeClr>
                </a:solidFill>
                <a:latin typeface="Calisto MT" pitchFamily="18" charset="0"/>
              </a:rPr>
              <a:t>Develop Project Charter</a:t>
            </a:r>
          </a:p>
        </p:txBody>
      </p:sp>
    </p:spTree>
    <p:extLst>
      <p:ext uri="{BB962C8B-B14F-4D97-AF65-F5344CB8AC3E}">
        <p14:creationId xmlns:p14="http://schemas.microsoft.com/office/powerpoint/2010/main" val="25825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395536" y="188640"/>
            <a:ext cx="7992888" cy="664096"/>
          </a:xfrm>
        </p:spPr>
        <p:txBody>
          <a:bodyPr/>
          <a:lstStyle/>
          <a:p>
            <a:pPr algn="l"/>
            <a:r>
              <a:rPr lang="tr-TR" sz="3100" b="1" dirty="0" smtClean="0"/>
              <a:t>Project Charter Details...</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solidFill>
                  <a:prstClr val="black">
                    <a:lumMod val="65000"/>
                    <a:lumOff val="35000"/>
                  </a:prstClr>
                </a:solidFill>
              </a:rPr>
              <a:t>MAN447 Lecture Notes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297117-EB05-4E63-9DBC-A6D3059056B5}" type="slidenum">
              <a:rPr lang="en-US">
                <a:solidFill>
                  <a:prstClr val="black">
                    <a:lumMod val="65000"/>
                    <a:lumOff val="35000"/>
                  </a:prstClr>
                </a:solidFill>
              </a:rPr>
              <a:pPr/>
              <a:t>10</a:t>
            </a:fld>
            <a:endParaRPr lang="en-US">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978421"/>
            <a:ext cx="7920880" cy="15144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2495203"/>
            <a:ext cx="7920880" cy="3742109"/>
          </a:xfrm>
          <a:prstGeom prst="rect">
            <a:avLst/>
          </a:prstGeom>
        </p:spPr>
      </p:pic>
    </p:spTree>
    <p:extLst>
      <p:ext uri="{BB962C8B-B14F-4D97-AF65-F5344CB8AC3E}">
        <p14:creationId xmlns:p14="http://schemas.microsoft.com/office/powerpoint/2010/main" val="168412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395536" y="460648"/>
            <a:ext cx="7992888" cy="664096"/>
          </a:xfrm>
        </p:spPr>
        <p:txBody>
          <a:bodyPr/>
          <a:lstStyle/>
          <a:p>
            <a:pPr algn="l"/>
            <a:r>
              <a:rPr lang="tr-TR" sz="3100" b="1" dirty="0" smtClean="0"/>
              <a:t>Chapter 10.1</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solidFill>
                  <a:prstClr val="black">
                    <a:lumMod val="65000"/>
                    <a:lumOff val="35000"/>
                  </a:prstClr>
                </a:solidFill>
              </a:rPr>
              <a:t>MAN447 Lecture Notes</a:t>
            </a:r>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3297117-EB05-4E63-9DBC-A6D3059056B5}" type="slidenum">
              <a:rPr lang="en-US">
                <a:solidFill>
                  <a:prstClr val="black">
                    <a:lumMod val="65000"/>
                    <a:lumOff val="35000"/>
                  </a:prstClr>
                </a:solidFill>
              </a:rPr>
              <a:pPr/>
              <a:t>11</a:t>
            </a:fld>
            <a:endParaRPr lang="en-US">
              <a:solidFill>
                <a:prstClr val="black">
                  <a:lumMod val="65000"/>
                  <a:lumOff val="35000"/>
                </a:prst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570062"/>
            <a:ext cx="8096250" cy="4667250"/>
          </a:xfrm>
          <a:prstGeom prst="rect">
            <a:avLst/>
          </a:prstGeom>
        </p:spPr>
      </p:pic>
      <p:sp>
        <p:nvSpPr>
          <p:cNvPr id="7" name="Rounded Rectangle 6"/>
          <p:cNvSpPr/>
          <p:nvPr/>
        </p:nvSpPr>
        <p:spPr>
          <a:xfrm>
            <a:off x="523875" y="1340768"/>
            <a:ext cx="4192141" cy="3024336"/>
          </a:xfrm>
          <a:prstGeom prst="round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5728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474912" y="620688"/>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sp>
        <p:nvSpPr>
          <p:cNvPr id="738313" name="Rectangle 9"/>
          <p:cNvSpPr>
            <a:spLocks noGrp="1" noChangeArrowheads="1"/>
          </p:cNvSpPr>
          <p:nvPr>
            <p:ph idx="1"/>
          </p:nvPr>
        </p:nvSpPr>
        <p:spPr>
          <a:xfrm>
            <a:off x="827584" y="2492896"/>
            <a:ext cx="7704856" cy="2808312"/>
          </a:xfrm>
        </p:spPr>
        <p:txBody>
          <a:bodyPr>
            <a:noAutofit/>
          </a:bodyPr>
          <a:lstStyle/>
          <a:p>
            <a:r>
              <a:rPr lang="tr-TR" sz="2000" i="1" dirty="0" smtClean="0">
                <a:latin typeface="Calisto MT" pitchFamily="18" charset="0"/>
              </a:rPr>
              <a:t>Matrix Organization </a:t>
            </a:r>
            <a:r>
              <a:rPr lang="tr-TR" sz="2000" dirty="0" smtClean="0">
                <a:latin typeface="Calisto MT" pitchFamily="18" charset="0"/>
                <a:sym typeface="Wingdings" pitchFamily="2" charset="2"/>
              </a:rPr>
              <a:t> Team is reporting to </a:t>
            </a:r>
            <a:r>
              <a:rPr lang="tr-TR" b="1" i="1" dirty="0" smtClean="0">
                <a:latin typeface="Calisto MT" pitchFamily="18" charset="0"/>
                <a:sym typeface="Wingdings" pitchFamily="2" charset="2"/>
              </a:rPr>
              <a:t>functional managers!</a:t>
            </a:r>
          </a:p>
          <a:p>
            <a:r>
              <a:rPr lang="tr-TR" sz="2000" dirty="0" smtClean="0">
                <a:latin typeface="Calisto MT" pitchFamily="18" charset="0"/>
                <a:sym typeface="Wingdings" pitchFamily="2" charset="2"/>
              </a:rPr>
              <a:t>In order to be the boss of the team, you need </a:t>
            </a:r>
            <a:r>
              <a:rPr lang="tr-TR" b="1" i="1" dirty="0" smtClean="0">
                <a:latin typeface="Calisto MT" pitchFamily="18" charset="0"/>
                <a:sym typeface="Wingdings" pitchFamily="2" charset="2"/>
              </a:rPr>
              <a:t>authorization</a:t>
            </a:r>
            <a:r>
              <a:rPr lang="tr-TR" sz="2000" dirty="0" smtClean="0">
                <a:latin typeface="Calisto MT" pitchFamily="18" charset="0"/>
                <a:sym typeface="Wingdings" pitchFamily="2" charset="2"/>
              </a:rPr>
              <a:t>.</a:t>
            </a:r>
          </a:p>
          <a:p>
            <a:r>
              <a:rPr lang="tr-TR" sz="2000" dirty="0" smtClean="0">
                <a:effectLst>
                  <a:outerShdw blurRad="38100" dist="38100" dir="2700000" algn="tl">
                    <a:srgbClr val="000000">
                      <a:alpha val="43137"/>
                    </a:srgbClr>
                  </a:outerShdw>
                </a:effectLst>
                <a:latin typeface="Calisto MT" pitchFamily="18" charset="0"/>
                <a:sym typeface="Wingdings" pitchFamily="2" charset="2"/>
              </a:rPr>
              <a:t>Project Charter : </a:t>
            </a:r>
            <a:r>
              <a:rPr lang="tr-TR" sz="2000" dirty="0" smtClean="0">
                <a:latin typeface="Calisto MT" pitchFamily="18" charset="0"/>
                <a:sym typeface="Wingdings" pitchFamily="2" charset="2"/>
              </a:rPr>
              <a:t>What you are </a:t>
            </a:r>
            <a:r>
              <a:rPr lang="tr-TR" sz="2000" b="1" dirty="0" smtClean="0">
                <a:latin typeface="Calisto MT" pitchFamily="18" charset="0"/>
                <a:sym typeface="Wingdings" pitchFamily="2" charset="2"/>
              </a:rPr>
              <a:t>authorized</a:t>
            </a:r>
            <a:r>
              <a:rPr lang="tr-TR" sz="2000" dirty="0" smtClean="0">
                <a:latin typeface="Calisto MT" pitchFamily="18" charset="0"/>
                <a:sym typeface="Wingdings" pitchFamily="2" charset="2"/>
              </a:rPr>
              <a:t> to do (assign tasks to team members, use company/project resources), </a:t>
            </a:r>
            <a:br>
              <a:rPr lang="tr-TR" sz="2000" dirty="0" smtClean="0">
                <a:latin typeface="Calisto MT" pitchFamily="18" charset="0"/>
                <a:sym typeface="Wingdings" pitchFamily="2" charset="2"/>
              </a:rPr>
            </a:br>
            <a:r>
              <a:rPr lang="tr-TR" sz="2000" dirty="0" smtClean="0">
                <a:latin typeface="Calisto MT" pitchFamily="18" charset="0"/>
                <a:sym typeface="Wingdings" pitchFamily="2" charset="2"/>
              </a:rPr>
              <a:t>Why you have been assigned to it.</a:t>
            </a:r>
          </a:p>
          <a:p>
            <a:r>
              <a:rPr lang="tr-TR" sz="2000" dirty="0" smtClean="0">
                <a:effectLst>
                  <a:outerShdw blurRad="38100" dist="38100" dir="2700000" algn="tl">
                    <a:srgbClr val="000000">
                      <a:alpha val="43137"/>
                    </a:srgbClr>
                  </a:outerShdw>
                </a:effectLst>
                <a:latin typeface="Calisto MT" pitchFamily="18" charset="0"/>
                <a:sym typeface="Wingdings" pitchFamily="2" charset="2"/>
              </a:rPr>
              <a:t>Inputs :</a:t>
            </a:r>
            <a:r>
              <a:rPr lang="tr-TR" sz="2000" dirty="0" smtClean="0">
                <a:latin typeface="Calisto MT" pitchFamily="18" charset="0"/>
                <a:sym typeface="Wingdings" pitchFamily="2" charset="2"/>
              </a:rPr>
              <a:t> </a:t>
            </a:r>
            <a:r>
              <a:rPr lang="tr-TR" sz="2100" i="1" dirty="0" smtClean="0">
                <a:latin typeface="Calisto MT" pitchFamily="18" charset="0"/>
                <a:sym typeface="Wingdings" pitchFamily="2" charset="2"/>
              </a:rPr>
              <a:t>Agreements (Contract), Business Case, Project Statement of Work, Organizational Process Assets, Enterprise </a:t>
            </a:r>
            <a:r>
              <a:rPr lang="tr-TR" sz="2100" i="1" dirty="0" smtClean="0">
                <a:latin typeface="Calisto MT" pitchFamily="18" charset="0"/>
                <a:sym typeface="Wingdings" pitchFamily="2" charset="2"/>
              </a:rPr>
              <a:t>Environmental </a:t>
            </a:r>
            <a:r>
              <a:rPr lang="tr-TR" sz="2100" i="1" dirty="0">
                <a:latin typeface="Calisto MT" pitchFamily="18" charset="0"/>
                <a:sym typeface="Wingdings" pitchFamily="2" charset="2"/>
              </a:rPr>
              <a:t>F</a:t>
            </a:r>
            <a:r>
              <a:rPr lang="tr-TR" sz="2100" i="1" dirty="0" smtClean="0">
                <a:latin typeface="Calisto MT" pitchFamily="18" charset="0"/>
                <a:sym typeface="Wingdings" pitchFamily="2" charset="2"/>
              </a:rPr>
              <a:t>actors</a:t>
            </a:r>
            <a:r>
              <a:rPr lang="tr-TR" sz="2100" i="1" dirty="0" smtClean="0">
                <a:latin typeface="Calisto MT" pitchFamily="18" charset="0"/>
                <a:sym typeface="Wingdings" pitchFamily="2" charset="2"/>
              </a:rPr>
              <a:t>.</a:t>
            </a: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12</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Tree>
    <p:extLst>
      <p:ext uri="{BB962C8B-B14F-4D97-AF65-F5344CB8AC3E}">
        <p14:creationId xmlns:p14="http://schemas.microsoft.com/office/powerpoint/2010/main" val="406195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474912" y="620688"/>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13</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
        <p:nvSpPr>
          <p:cNvPr id="6" name="Rectangle 5"/>
          <p:cNvSpPr/>
          <p:nvPr/>
        </p:nvSpPr>
        <p:spPr>
          <a:xfrm>
            <a:off x="467544" y="2420888"/>
            <a:ext cx="7992888" cy="3282437"/>
          </a:xfrm>
          <a:prstGeom prst="rect">
            <a:avLst/>
          </a:prstGeom>
        </p:spPr>
        <p:txBody>
          <a:bodyPr wrap="square">
            <a:spAutoFit/>
          </a:bodyPr>
          <a:lstStyle/>
          <a:p>
            <a:pPr marL="285750" indent="-285750" algn="l">
              <a:buFont typeface="Arial" pitchFamily="34" charset="0"/>
              <a:buChar char="•"/>
            </a:pPr>
            <a:r>
              <a:rPr lang="tr-TR" sz="2400" dirty="0">
                <a:solidFill>
                  <a:prstClr val="black">
                    <a:lumMod val="50000"/>
                    <a:lumOff val="50000"/>
                  </a:prstClr>
                </a:solidFill>
                <a:latin typeface="Calisto MT" pitchFamily="18" charset="0"/>
              </a:rPr>
              <a:t>Project Statement of </a:t>
            </a:r>
            <a:r>
              <a:rPr lang="tr-TR" sz="2400" dirty="0" smtClean="0">
                <a:solidFill>
                  <a:prstClr val="black">
                    <a:lumMod val="50000"/>
                    <a:lumOff val="50000"/>
                  </a:prstClr>
                </a:solidFill>
                <a:latin typeface="Calisto MT" pitchFamily="18" charset="0"/>
              </a:rPr>
              <a:t>Work </a:t>
            </a:r>
            <a:r>
              <a:rPr lang="tr-TR" sz="2800" dirty="0" smtClean="0">
                <a:solidFill>
                  <a:prstClr val="black">
                    <a:lumMod val="50000"/>
                    <a:lumOff val="50000"/>
                  </a:prstClr>
                </a:solidFill>
                <a:latin typeface="Calisto MT" pitchFamily="18" charset="0"/>
              </a:rPr>
              <a:t/>
            </a:r>
            <a:br>
              <a:rPr lang="tr-TR" sz="2800" dirty="0" smtClean="0">
                <a:solidFill>
                  <a:prstClr val="black">
                    <a:lumMod val="50000"/>
                    <a:lumOff val="50000"/>
                  </a:prstClr>
                </a:solidFill>
                <a:latin typeface="Calisto MT" pitchFamily="18" charset="0"/>
              </a:rPr>
            </a:br>
            <a:r>
              <a:rPr lang="tr-TR" sz="2000" b="0" i="1" dirty="0" smtClean="0">
                <a:solidFill>
                  <a:prstClr val="black">
                    <a:lumMod val="50000"/>
                    <a:lumOff val="50000"/>
                  </a:prstClr>
                </a:solidFill>
                <a:latin typeface="Calisto MT" pitchFamily="18" charset="0"/>
              </a:rPr>
              <a:t>(Lists </a:t>
            </a:r>
            <a:r>
              <a:rPr lang="tr-TR" sz="2000" i="1" u="sng" dirty="0" smtClean="0">
                <a:solidFill>
                  <a:prstClr val="black">
                    <a:lumMod val="50000"/>
                    <a:lumOff val="50000"/>
                  </a:prstClr>
                </a:solidFill>
                <a:latin typeface="Calisto MT" pitchFamily="18" charset="0"/>
              </a:rPr>
              <a:t>the deliverables </a:t>
            </a:r>
            <a:r>
              <a:rPr lang="tr-TR" sz="2000" b="0" i="1" dirty="0" smtClean="0">
                <a:solidFill>
                  <a:prstClr val="black">
                    <a:lumMod val="50000"/>
                    <a:lumOff val="50000"/>
                  </a:prstClr>
                </a:solidFill>
                <a:latin typeface="Calisto MT" pitchFamily="18" charset="0"/>
              </a:rPr>
              <a:t>that the project manager and his/her team need to produce)</a:t>
            </a:r>
          </a:p>
          <a:p>
            <a:pPr marL="800100" lvl="1" indent="-342900" algn="l">
              <a:buFont typeface="Arial" pitchFamily="34" charset="0"/>
              <a:buChar char="•"/>
            </a:pPr>
            <a:r>
              <a:rPr lang="tr-TR" sz="2000" u="sng" dirty="0">
                <a:solidFill>
                  <a:prstClr val="black">
                    <a:lumMod val="50000"/>
                    <a:lumOff val="50000"/>
                  </a:prstClr>
                </a:solidFill>
                <a:latin typeface="Calisto MT" pitchFamily="18" charset="0"/>
              </a:rPr>
              <a:t>Internal :</a:t>
            </a:r>
            <a:r>
              <a:rPr lang="tr-TR" sz="2000" dirty="0">
                <a:solidFill>
                  <a:prstClr val="black">
                    <a:lumMod val="50000"/>
                    <a:lumOff val="50000"/>
                  </a:prstClr>
                </a:solidFill>
                <a:latin typeface="Calisto MT" pitchFamily="18" charset="0"/>
              </a:rPr>
              <a:t>  </a:t>
            </a:r>
            <a:r>
              <a:rPr lang="tr-TR" sz="2000" b="0" dirty="0">
                <a:solidFill>
                  <a:prstClr val="black">
                    <a:lumMod val="50000"/>
                    <a:lumOff val="50000"/>
                  </a:prstClr>
                </a:solidFill>
                <a:latin typeface="Calisto MT" pitchFamily="18" charset="0"/>
              </a:rPr>
              <a:t>Project initiator or sponsor provides</a:t>
            </a:r>
          </a:p>
          <a:p>
            <a:pPr marL="800100" lvl="1" indent="-342900" algn="l">
              <a:buFont typeface="Arial" pitchFamily="34" charset="0"/>
              <a:buChar char="•"/>
            </a:pPr>
            <a:r>
              <a:rPr lang="tr-TR" sz="2000" u="sng" dirty="0">
                <a:solidFill>
                  <a:prstClr val="black">
                    <a:lumMod val="50000"/>
                    <a:lumOff val="50000"/>
                  </a:prstClr>
                </a:solidFill>
                <a:latin typeface="Calisto MT" pitchFamily="18" charset="0"/>
              </a:rPr>
              <a:t>External :</a:t>
            </a:r>
            <a:r>
              <a:rPr lang="tr-TR" sz="2000" b="0" dirty="0">
                <a:solidFill>
                  <a:prstClr val="black">
                    <a:lumMod val="50000"/>
                    <a:lumOff val="50000"/>
                  </a:prstClr>
                </a:solidFill>
                <a:latin typeface="Calisto MT" pitchFamily="18" charset="0"/>
              </a:rPr>
              <a:t> </a:t>
            </a:r>
            <a:r>
              <a:rPr lang="tr-TR" sz="2000" b="0" dirty="0" smtClean="0">
                <a:solidFill>
                  <a:prstClr val="black">
                    <a:lumMod val="50000"/>
                    <a:lumOff val="50000"/>
                  </a:prstClr>
                </a:solidFill>
                <a:latin typeface="Calisto MT" pitchFamily="18" charset="0"/>
              </a:rPr>
              <a:t>Customer</a:t>
            </a:r>
            <a:endParaRPr lang="tr-TR" sz="2000" b="0" i="1" dirty="0">
              <a:solidFill>
                <a:prstClr val="black">
                  <a:lumMod val="50000"/>
                  <a:lumOff val="50000"/>
                </a:prstClr>
              </a:solidFill>
              <a:latin typeface="Calisto MT" pitchFamily="18" charset="0"/>
            </a:endParaRPr>
          </a:p>
          <a:p>
            <a:pPr marL="800100" lvl="1" indent="-342900" algn="l">
              <a:buFont typeface="Arial" pitchFamily="34" charset="0"/>
              <a:buChar char="•"/>
            </a:pPr>
            <a:r>
              <a:rPr lang="tr-TR" sz="2000" i="1" dirty="0">
                <a:solidFill>
                  <a:prstClr val="black">
                    <a:lumMod val="50000"/>
                    <a:lumOff val="50000"/>
                  </a:prstClr>
                </a:solidFill>
                <a:latin typeface="Calisto MT" pitchFamily="18" charset="0"/>
              </a:rPr>
              <a:t>Narrative description </a:t>
            </a:r>
            <a:r>
              <a:rPr lang="tr-TR" sz="2000" b="0" dirty="0">
                <a:solidFill>
                  <a:prstClr val="black">
                    <a:lumMod val="50000"/>
                    <a:lumOff val="50000"/>
                  </a:prstClr>
                </a:solidFill>
                <a:latin typeface="Calisto MT" pitchFamily="18" charset="0"/>
              </a:rPr>
              <a:t>of products/services to be delivered by the project.</a:t>
            </a:r>
          </a:p>
          <a:p>
            <a:pPr marL="1257300" lvl="2" indent="-342900" algn="l">
              <a:buFont typeface="Courier New" pitchFamily="49" charset="0"/>
              <a:buChar char="o"/>
            </a:pPr>
            <a:r>
              <a:rPr lang="tr-TR" i="1" u="sng" dirty="0" smtClean="0">
                <a:solidFill>
                  <a:prstClr val="black">
                    <a:lumMod val="50000"/>
                    <a:lumOff val="50000"/>
                  </a:prstClr>
                </a:solidFill>
                <a:latin typeface="Calisto MT" pitchFamily="18" charset="0"/>
              </a:rPr>
              <a:t>Product</a:t>
            </a:r>
            <a:r>
              <a:rPr lang="tr-TR" i="1" dirty="0" smtClean="0">
                <a:solidFill>
                  <a:prstClr val="black">
                    <a:lumMod val="50000"/>
                    <a:lumOff val="50000"/>
                  </a:prstClr>
                </a:solidFill>
                <a:latin typeface="Calisto MT" pitchFamily="18" charset="0"/>
              </a:rPr>
              <a:t> </a:t>
            </a:r>
            <a:r>
              <a:rPr lang="tr-TR" i="1" dirty="0">
                <a:solidFill>
                  <a:prstClr val="black">
                    <a:lumMod val="50000"/>
                    <a:lumOff val="50000"/>
                  </a:prstClr>
                </a:solidFill>
                <a:latin typeface="Calisto MT" pitchFamily="18" charset="0"/>
              </a:rPr>
              <a:t>Scope Definition : </a:t>
            </a:r>
            <a:r>
              <a:rPr lang="tr-TR" b="0" dirty="0">
                <a:solidFill>
                  <a:prstClr val="black">
                    <a:lumMod val="50000"/>
                    <a:lumOff val="50000"/>
                  </a:prstClr>
                </a:solidFill>
                <a:latin typeface="Calisto MT" pitchFamily="18" charset="0"/>
              </a:rPr>
              <a:t>Characteristics of the product/service. Relationship between the products/services and the </a:t>
            </a:r>
            <a:r>
              <a:rPr lang="tr-TR" i="1" u="sng" dirty="0">
                <a:solidFill>
                  <a:prstClr val="black">
                    <a:lumMod val="50000"/>
                    <a:lumOff val="50000"/>
                  </a:prstClr>
                </a:solidFill>
                <a:latin typeface="Calisto MT" pitchFamily="18" charset="0"/>
              </a:rPr>
              <a:t>business need</a:t>
            </a:r>
            <a:r>
              <a:rPr lang="tr-TR" b="0" dirty="0">
                <a:solidFill>
                  <a:prstClr val="black">
                    <a:lumMod val="50000"/>
                    <a:lumOff val="50000"/>
                  </a:prstClr>
                </a:solidFill>
                <a:latin typeface="Calisto MT" pitchFamily="18" charset="0"/>
              </a:rPr>
              <a:t>.</a:t>
            </a:r>
          </a:p>
          <a:p>
            <a:pPr marL="1257300" lvl="2" indent="-342900" algn="l">
              <a:buFont typeface="Courier New" pitchFamily="49" charset="0"/>
              <a:buChar char="o"/>
            </a:pPr>
            <a:r>
              <a:rPr lang="tr-TR" i="1" dirty="0" smtClean="0">
                <a:solidFill>
                  <a:prstClr val="black">
                    <a:lumMod val="50000"/>
                    <a:lumOff val="50000"/>
                  </a:prstClr>
                </a:solidFill>
                <a:latin typeface="Calisto MT" pitchFamily="18" charset="0"/>
              </a:rPr>
              <a:t>Strategic </a:t>
            </a:r>
            <a:r>
              <a:rPr lang="tr-TR" i="1" dirty="0">
                <a:solidFill>
                  <a:prstClr val="black">
                    <a:lumMod val="50000"/>
                    <a:lumOff val="50000"/>
                  </a:prstClr>
                </a:solidFill>
                <a:latin typeface="Calisto MT" pitchFamily="18" charset="0"/>
              </a:rPr>
              <a:t>Plan : </a:t>
            </a:r>
            <a:r>
              <a:rPr lang="tr-TR" b="0" dirty="0">
                <a:solidFill>
                  <a:prstClr val="black">
                    <a:lumMod val="50000"/>
                    <a:lumOff val="50000"/>
                  </a:prstClr>
                </a:solidFill>
                <a:latin typeface="Calisto MT" pitchFamily="18" charset="0"/>
              </a:rPr>
              <a:t>Strategic goals of the organization.</a:t>
            </a:r>
          </a:p>
        </p:txBody>
      </p:sp>
    </p:spTree>
    <p:extLst>
      <p:ext uri="{BB962C8B-B14F-4D97-AF65-F5344CB8AC3E}">
        <p14:creationId xmlns:p14="http://schemas.microsoft.com/office/powerpoint/2010/main" val="36309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474912" y="620688"/>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14</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
        <p:nvSpPr>
          <p:cNvPr id="7" name="Rectangle 9"/>
          <p:cNvSpPr>
            <a:spLocks noGrp="1" noChangeArrowheads="1"/>
          </p:cNvSpPr>
          <p:nvPr>
            <p:ph idx="1"/>
          </p:nvPr>
        </p:nvSpPr>
        <p:spPr>
          <a:xfrm>
            <a:off x="251520" y="2420888"/>
            <a:ext cx="8712968" cy="3312368"/>
          </a:xfrm>
        </p:spPr>
        <p:txBody>
          <a:bodyPr>
            <a:noAutofit/>
          </a:bodyPr>
          <a:lstStyle/>
          <a:p>
            <a:r>
              <a:rPr lang="tr-TR" b="1" dirty="0" smtClean="0">
                <a:latin typeface="Calisto MT" pitchFamily="18" charset="0"/>
              </a:rPr>
              <a:t>Business Case </a:t>
            </a:r>
            <a:r>
              <a:rPr lang="tr-TR" sz="2000" i="1" dirty="0" smtClean="0">
                <a:latin typeface="Calisto MT" pitchFamily="18" charset="0"/>
              </a:rPr>
              <a:t>(why it’s worth to spend money on the project...)</a:t>
            </a:r>
            <a:endParaRPr lang="tr-TR" sz="2000" i="1" dirty="0">
              <a:latin typeface="Calisto MT" pitchFamily="18" charset="0"/>
            </a:endParaRPr>
          </a:p>
          <a:p>
            <a:pPr lvl="1"/>
            <a:r>
              <a:rPr lang="tr-TR" sz="2000" dirty="0" smtClean="0">
                <a:latin typeface="Calisto MT" pitchFamily="18" charset="0"/>
              </a:rPr>
              <a:t>Necessary information from a business standpoint (view) to determine </a:t>
            </a:r>
            <a:r>
              <a:rPr lang="tr-TR" sz="2200" b="1" i="1" dirty="0" smtClean="0">
                <a:latin typeface="Calisto MT" pitchFamily="18" charset="0"/>
              </a:rPr>
              <a:t>whether or not the project is worth the required investment</a:t>
            </a:r>
            <a:r>
              <a:rPr lang="tr-TR" sz="2000" dirty="0" smtClean="0">
                <a:latin typeface="Calisto MT" pitchFamily="18" charset="0"/>
              </a:rPr>
              <a:t>.</a:t>
            </a:r>
          </a:p>
          <a:p>
            <a:pPr lvl="1"/>
            <a:r>
              <a:rPr lang="tr-TR" sz="2000" dirty="0" smtClean="0">
                <a:latin typeface="Calisto MT" pitchFamily="18" charset="0"/>
              </a:rPr>
              <a:t>Contains the </a:t>
            </a:r>
            <a:r>
              <a:rPr lang="tr-TR" sz="2000" b="1" i="1" u="sng" dirty="0">
                <a:latin typeface="Calisto MT" pitchFamily="18" charset="0"/>
              </a:rPr>
              <a:t>B</a:t>
            </a:r>
            <a:r>
              <a:rPr lang="tr-TR" sz="2000" b="1" i="1" u="sng" dirty="0" smtClean="0">
                <a:latin typeface="Calisto MT" pitchFamily="18" charset="0"/>
              </a:rPr>
              <a:t>usiness </a:t>
            </a:r>
            <a:r>
              <a:rPr lang="tr-TR" sz="2000" b="1" i="1" u="sng" dirty="0">
                <a:latin typeface="Calisto MT" pitchFamily="18" charset="0"/>
              </a:rPr>
              <a:t>N</a:t>
            </a:r>
            <a:r>
              <a:rPr lang="tr-TR" sz="2000" b="1" i="1" u="sng" dirty="0" smtClean="0">
                <a:latin typeface="Calisto MT" pitchFamily="18" charset="0"/>
              </a:rPr>
              <a:t>eed </a:t>
            </a:r>
            <a:r>
              <a:rPr lang="tr-TR" sz="2000" dirty="0" smtClean="0">
                <a:latin typeface="Calisto MT" pitchFamily="18" charset="0"/>
              </a:rPr>
              <a:t>and the </a:t>
            </a:r>
            <a:r>
              <a:rPr lang="tr-TR" sz="2000" b="1" i="1" u="sng" dirty="0" smtClean="0">
                <a:latin typeface="Calisto MT" pitchFamily="18" charset="0"/>
              </a:rPr>
              <a:t>Cost-Benefit </a:t>
            </a:r>
            <a:r>
              <a:rPr lang="tr-TR" sz="2000" b="1" i="1" u="sng" dirty="0">
                <a:latin typeface="Calisto MT" pitchFamily="18" charset="0"/>
              </a:rPr>
              <a:t>A</a:t>
            </a:r>
            <a:r>
              <a:rPr lang="tr-TR" sz="2000" b="1" i="1" u="sng" dirty="0" smtClean="0">
                <a:latin typeface="Calisto MT" pitchFamily="18" charset="0"/>
              </a:rPr>
              <a:t>nalysis </a:t>
            </a:r>
            <a:r>
              <a:rPr lang="tr-TR" sz="2000" dirty="0" smtClean="0">
                <a:latin typeface="Calisto MT" pitchFamily="18" charset="0"/>
              </a:rPr>
              <a:t>(</a:t>
            </a:r>
            <a:r>
              <a:rPr lang="en-US" sz="1800" i="1" dirty="0" smtClean="0">
                <a:latin typeface="Calisto MT" pitchFamily="18" charset="0"/>
              </a:rPr>
              <a:t>CBA</a:t>
            </a:r>
            <a:r>
              <a:rPr lang="en-US" sz="1800" dirty="0" smtClean="0">
                <a:latin typeface="Calisto MT" pitchFamily="18" charset="0"/>
              </a:rPr>
              <a:t> </a:t>
            </a:r>
            <a:r>
              <a:rPr lang="en-US" sz="1800" dirty="0">
                <a:latin typeface="Calisto MT" pitchFamily="18" charset="0"/>
              </a:rPr>
              <a:t>is </a:t>
            </a:r>
            <a:r>
              <a:rPr lang="en-US" sz="1800" dirty="0" smtClean="0">
                <a:latin typeface="Calisto MT" pitchFamily="18" charset="0"/>
              </a:rPr>
              <a:t>defined </a:t>
            </a:r>
            <a:r>
              <a:rPr lang="en-US" sz="1800" dirty="0">
                <a:latin typeface="Calisto MT" pitchFamily="18" charset="0"/>
              </a:rPr>
              <a:t>as a </a:t>
            </a:r>
            <a:r>
              <a:rPr lang="en-US" sz="1800" i="1" dirty="0">
                <a:latin typeface="Calisto MT" pitchFamily="18" charset="0"/>
              </a:rPr>
              <a:t>systematic process for calculating and comparing benefits and costs of a decision, policy </a:t>
            </a:r>
            <a:r>
              <a:rPr lang="en-US" sz="1800" dirty="0">
                <a:latin typeface="Calisto MT" pitchFamily="18" charset="0"/>
              </a:rPr>
              <a:t>(with particular regard to government policy) or (in general) </a:t>
            </a:r>
            <a:r>
              <a:rPr lang="en-US" sz="1800" i="1" dirty="0">
                <a:latin typeface="Calisto MT" pitchFamily="18" charset="0"/>
              </a:rPr>
              <a:t>project.</a:t>
            </a:r>
            <a:r>
              <a:rPr lang="tr-TR" sz="2000" dirty="0" smtClean="0">
                <a:latin typeface="Calisto MT" pitchFamily="18" charset="0"/>
              </a:rPr>
              <a:t>).</a:t>
            </a:r>
          </a:p>
          <a:p>
            <a:pPr lvl="1"/>
            <a:r>
              <a:rPr lang="tr-TR" sz="2000" dirty="0" smtClean="0">
                <a:latin typeface="Calisto MT" pitchFamily="18" charset="0"/>
              </a:rPr>
              <a:t>For external projects, </a:t>
            </a:r>
            <a:r>
              <a:rPr lang="tr-TR" sz="2000" i="1" dirty="0" smtClean="0">
                <a:latin typeface="Calisto MT" pitchFamily="18" charset="0"/>
              </a:rPr>
              <a:t>requesting organization or customer </a:t>
            </a:r>
            <a:r>
              <a:rPr lang="tr-TR" sz="2000" dirty="0" smtClean="0">
                <a:latin typeface="Calisto MT" pitchFamily="18" charset="0"/>
              </a:rPr>
              <a:t>writes the Business Case.</a:t>
            </a:r>
            <a:endParaRPr lang="tr-TR" sz="2000" dirty="0">
              <a:latin typeface="Calisto MT" pitchFamily="18" charset="0"/>
            </a:endParaRPr>
          </a:p>
          <a:p>
            <a:pPr lvl="1"/>
            <a:r>
              <a:rPr lang="tr-TR" sz="2000" dirty="0" smtClean="0">
                <a:latin typeface="Calisto MT" pitchFamily="18" charset="0"/>
              </a:rPr>
              <a:t>A </a:t>
            </a:r>
            <a:r>
              <a:rPr lang="tr-TR" sz="2000" b="1" i="1" dirty="0" smtClean="0">
                <a:latin typeface="Calisto MT" pitchFamily="18" charset="0"/>
              </a:rPr>
              <a:t>Business Need </a:t>
            </a:r>
            <a:r>
              <a:rPr lang="tr-TR" sz="2000" dirty="0" smtClean="0">
                <a:latin typeface="Calisto MT" pitchFamily="18" charset="0"/>
              </a:rPr>
              <a:t>is created as a result of one or more following </a:t>
            </a:r>
            <a:r>
              <a:rPr lang="tr-TR" sz="2000" dirty="0" smtClean="0">
                <a:latin typeface="Calisto MT" pitchFamily="18" charset="0"/>
              </a:rPr>
              <a:t>items</a:t>
            </a:r>
            <a:endParaRPr lang="tr-TR" sz="2000" dirty="0" smtClean="0">
              <a:latin typeface="Calisto MT" pitchFamily="18" charset="0"/>
            </a:endParaRPr>
          </a:p>
        </p:txBody>
      </p:sp>
      <p:sp>
        <p:nvSpPr>
          <p:cNvPr id="3" name="Right Arrow 2"/>
          <p:cNvSpPr/>
          <p:nvPr/>
        </p:nvSpPr>
        <p:spPr>
          <a:xfrm>
            <a:off x="8460432" y="5229200"/>
            <a:ext cx="48483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7283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474912" y="620688"/>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15</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2548958"/>
            <a:ext cx="6840760" cy="224819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2028" y="4741090"/>
            <a:ext cx="6840760" cy="992166"/>
          </a:xfrm>
          <a:prstGeom prst="rect">
            <a:avLst/>
          </a:prstGeom>
        </p:spPr>
      </p:pic>
      <p:sp>
        <p:nvSpPr>
          <p:cNvPr id="6" name="Rectangle 5"/>
          <p:cNvSpPr/>
          <p:nvPr/>
        </p:nvSpPr>
        <p:spPr>
          <a:xfrm>
            <a:off x="848081" y="1862367"/>
            <a:ext cx="2820003" cy="501676"/>
          </a:xfrm>
          <a:prstGeom prst="rect">
            <a:avLst/>
          </a:prstGeom>
        </p:spPr>
        <p:txBody>
          <a:bodyPr wrap="none">
            <a:spAutoFit/>
          </a:bodyPr>
          <a:lstStyle/>
          <a:p>
            <a:r>
              <a:rPr lang="tr-TR" sz="2800" dirty="0">
                <a:solidFill>
                  <a:prstClr val="black">
                    <a:lumMod val="50000"/>
                    <a:lumOff val="50000"/>
                  </a:prstClr>
                </a:solidFill>
                <a:latin typeface="Calisto MT" pitchFamily="18" charset="0"/>
              </a:rPr>
              <a:t>Business </a:t>
            </a:r>
            <a:r>
              <a:rPr lang="tr-TR" sz="2800" dirty="0" smtClean="0">
                <a:solidFill>
                  <a:prstClr val="black">
                    <a:lumMod val="50000"/>
                    <a:lumOff val="50000"/>
                  </a:prstClr>
                </a:solidFill>
                <a:latin typeface="Calisto MT" pitchFamily="18" charset="0"/>
              </a:rPr>
              <a:t>Need...</a:t>
            </a:r>
            <a:endParaRPr lang="tr-TR" sz="2800" dirty="0">
              <a:solidFill>
                <a:prstClr val="black">
                  <a:lumMod val="50000"/>
                  <a:lumOff val="50000"/>
                </a:prstClr>
              </a:solidFill>
              <a:latin typeface="Calisto MT" pitchFamily="18" charset="0"/>
            </a:endParaRPr>
          </a:p>
        </p:txBody>
      </p:sp>
      <p:sp>
        <p:nvSpPr>
          <p:cNvPr id="3" name="TextBox 2"/>
          <p:cNvSpPr txBox="1"/>
          <p:nvPr/>
        </p:nvSpPr>
        <p:spPr>
          <a:xfrm>
            <a:off x="35496" y="2370217"/>
            <a:ext cx="1372100" cy="896399"/>
          </a:xfrm>
          <a:prstGeom prst="rect">
            <a:avLst/>
          </a:prstGeom>
          <a:solidFill>
            <a:schemeClr val="accent3">
              <a:lumMod val="20000"/>
              <a:lumOff val="80000"/>
            </a:schemeClr>
          </a:solidFill>
        </p:spPr>
        <p:txBody>
          <a:bodyPr wrap="square" rtlCol="0">
            <a:spAutoFit/>
          </a:bodyPr>
          <a:lstStyle/>
          <a:p>
            <a:pPr algn="l"/>
            <a:r>
              <a:rPr lang="tr-TR" sz="1100" dirty="0" smtClean="0">
                <a:solidFill>
                  <a:prstClr val="white">
                    <a:lumMod val="50000"/>
                  </a:prstClr>
                </a:solidFill>
              </a:rPr>
              <a:t>Nowadays car producers are running projects for downsizing the engines...</a:t>
            </a:r>
            <a:endParaRPr lang="tr-TR" sz="1100" dirty="0">
              <a:solidFill>
                <a:prstClr val="white">
                  <a:lumMod val="50000"/>
                </a:prstClr>
              </a:solidFill>
            </a:endParaRPr>
          </a:p>
        </p:txBody>
      </p:sp>
      <p:cxnSp>
        <p:nvCxnSpPr>
          <p:cNvPr id="10" name="Straight Arrow Connector 9"/>
          <p:cNvCxnSpPr/>
          <p:nvPr/>
        </p:nvCxnSpPr>
        <p:spPr>
          <a:xfrm flipH="1" flipV="1">
            <a:off x="1187624" y="2492896"/>
            <a:ext cx="288032" cy="159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7490" y="5733256"/>
            <a:ext cx="3744416" cy="574773"/>
          </a:xfrm>
          <a:prstGeom prst="rect">
            <a:avLst/>
          </a:prstGeom>
          <a:solidFill>
            <a:schemeClr val="accent3">
              <a:lumMod val="20000"/>
              <a:lumOff val="80000"/>
            </a:schemeClr>
          </a:solidFill>
        </p:spPr>
        <p:txBody>
          <a:bodyPr wrap="square" rtlCol="0">
            <a:spAutoFit/>
          </a:bodyPr>
          <a:lstStyle/>
          <a:p>
            <a:pPr algn="l"/>
            <a:r>
              <a:rPr lang="tr-TR" sz="1100" dirty="0" smtClean="0">
                <a:solidFill>
                  <a:prstClr val="white">
                    <a:lumMod val="50000"/>
                  </a:prstClr>
                </a:solidFill>
              </a:rPr>
              <a:t>Factories that has outputs such as chemical wastes are running disposal projects in order to reduce the effects of wastes on environment...</a:t>
            </a:r>
            <a:endParaRPr lang="tr-TR" sz="1100" dirty="0">
              <a:solidFill>
                <a:prstClr val="white">
                  <a:lumMod val="50000"/>
                </a:prstClr>
              </a:solidFill>
            </a:endParaRPr>
          </a:p>
        </p:txBody>
      </p:sp>
      <p:cxnSp>
        <p:nvCxnSpPr>
          <p:cNvPr id="14" name="Straight Arrow Connector 13"/>
          <p:cNvCxnSpPr/>
          <p:nvPr/>
        </p:nvCxnSpPr>
        <p:spPr>
          <a:xfrm>
            <a:off x="1475656" y="4869160"/>
            <a:ext cx="234183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75656" y="5157192"/>
            <a:ext cx="2341834" cy="834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03648" y="4437112"/>
            <a:ext cx="2664296"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44" y="3771594"/>
            <a:ext cx="1368152" cy="735586"/>
          </a:xfrm>
          <a:prstGeom prst="rect">
            <a:avLst/>
          </a:prstGeom>
          <a:solidFill>
            <a:schemeClr val="accent3">
              <a:lumMod val="20000"/>
              <a:lumOff val="80000"/>
            </a:schemeClr>
          </a:solidFill>
        </p:spPr>
        <p:txBody>
          <a:bodyPr wrap="square" rtlCol="0">
            <a:spAutoFit/>
          </a:bodyPr>
          <a:lstStyle/>
          <a:p>
            <a:pPr algn="l"/>
            <a:r>
              <a:rPr lang="tr-TR" sz="1100" dirty="0" smtClean="0">
                <a:solidFill>
                  <a:prstClr val="white">
                    <a:lumMod val="50000"/>
                  </a:prstClr>
                </a:solidFill>
              </a:rPr>
              <a:t>Obtaining New versions of mobile devices every year...</a:t>
            </a:r>
            <a:endParaRPr lang="tr-TR" sz="1100" dirty="0">
              <a:solidFill>
                <a:prstClr val="white">
                  <a:lumMod val="50000"/>
                </a:prstClr>
              </a:solidFill>
            </a:endParaRPr>
          </a:p>
        </p:txBody>
      </p:sp>
      <p:cxnSp>
        <p:nvCxnSpPr>
          <p:cNvPr id="27" name="Straight Arrow Connector 26"/>
          <p:cNvCxnSpPr/>
          <p:nvPr/>
        </p:nvCxnSpPr>
        <p:spPr>
          <a:xfrm flipH="1" flipV="1">
            <a:off x="1187624" y="3933056"/>
            <a:ext cx="28803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1618" y="1377619"/>
            <a:ext cx="3098694" cy="574773"/>
          </a:xfrm>
          <a:prstGeom prst="rect">
            <a:avLst/>
          </a:prstGeom>
          <a:solidFill>
            <a:schemeClr val="accent3">
              <a:lumMod val="20000"/>
              <a:lumOff val="80000"/>
            </a:schemeClr>
          </a:solidFill>
        </p:spPr>
        <p:txBody>
          <a:bodyPr wrap="square" rtlCol="0">
            <a:spAutoFit/>
          </a:bodyPr>
          <a:lstStyle/>
          <a:p>
            <a:pPr algn="l"/>
            <a:r>
              <a:rPr lang="tr-TR" sz="1100" dirty="0" smtClean="0">
                <a:solidFill>
                  <a:prstClr val="white">
                    <a:lumMod val="50000"/>
                  </a:prstClr>
                </a:solidFill>
              </a:rPr>
              <a:t>Implementing  ERP Softwares in order to increase the communication level both inside and outside of the company...</a:t>
            </a:r>
            <a:endParaRPr lang="tr-TR" sz="1100" dirty="0">
              <a:solidFill>
                <a:prstClr val="white">
                  <a:lumMod val="50000"/>
                </a:prstClr>
              </a:solidFill>
            </a:endParaRPr>
          </a:p>
        </p:txBody>
      </p:sp>
      <p:cxnSp>
        <p:nvCxnSpPr>
          <p:cNvPr id="30" name="Straight Arrow Connector 29"/>
          <p:cNvCxnSpPr/>
          <p:nvPr/>
        </p:nvCxnSpPr>
        <p:spPr>
          <a:xfrm flipV="1">
            <a:off x="1478006" y="1628800"/>
            <a:ext cx="2805962" cy="1454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8304" name="Straight Arrow Connector 738303"/>
          <p:cNvCxnSpPr/>
          <p:nvPr/>
        </p:nvCxnSpPr>
        <p:spPr>
          <a:xfrm flipV="1">
            <a:off x="1475656" y="1862367"/>
            <a:ext cx="2805962" cy="2142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8306" name="Straight Arrow Connector 738305"/>
          <p:cNvCxnSpPr/>
          <p:nvPr/>
        </p:nvCxnSpPr>
        <p:spPr>
          <a:xfrm flipV="1">
            <a:off x="1475656" y="1996250"/>
            <a:ext cx="3168352" cy="2440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26" idx="0"/>
          </p:cNvCxnSpPr>
          <p:nvPr/>
        </p:nvCxnSpPr>
        <p:spPr>
          <a:xfrm flipH="1">
            <a:off x="723520" y="2652857"/>
            <a:ext cx="752136" cy="1118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187624" y="3216681"/>
            <a:ext cx="288032" cy="78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5496" y="4797152"/>
            <a:ext cx="1368152" cy="574773"/>
          </a:xfrm>
          <a:prstGeom prst="rect">
            <a:avLst/>
          </a:prstGeom>
          <a:solidFill>
            <a:schemeClr val="accent3">
              <a:lumMod val="20000"/>
              <a:lumOff val="80000"/>
            </a:schemeClr>
          </a:solidFill>
        </p:spPr>
        <p:txBody>
          <a:bodyPr wrap="square" rtlCol="0">
            <a:spAutoFit/>
          </a:bodyPr>
          <a:lstStyle/>
          <a:p>
            <a:pPr algn="l"/>
            <a:r>
              <a:rPr lang="tr-TR" sz="1100" dirty="0" smtClean="0">
                <a:solidFill>
                  <a:prstClr val="white">
                    <a:lumMod val="50000"/>
                  </a:prstClr>
                </a:solidFill>
              </a:rPr>
              <a:t>Landscaping of ABC shopping centre...</a:t>
            </a:r>
            <a:endParaRPr lang="tr-TR" sz="1100" dirty="0">
              <a:solidFill>
                <a:prstClr val="white">
                  <a:lumMod val="50000"/>
                </a:prstClr>
              </a:solidFill>
            </a:endParaRPr>
          </a:p>
        </p:txBody>
      </p:sp>
      <p:cxnSp>
        <p:nvCxnSpPr>
          <p:cNvPr id="20" name="Straight Arrow Connector 19"/>
          <p:cNvCxnSpPr/>
          <p:nvPr/>
        </p:nvCxnSpPr>
        <p:spPr>
          <a:xfrm flipH="1">
            <a:off x="1187624" y="3573016"/>
            <a:ext cx="288032" cy="1473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0546" y="5916462"/>
            <a:ext cx="1814920" cy="384721"/>
          </a:xfrm>
          <a:prstGeom prst="rect">
            <a:avLst/>
          </a:prstGeom>
          <a:noFill/>
        </p:spPr>
        <p:txBody>
          <a:bodyPr wrap="none" rtlCol="0">
            <a:spAutoFit/>
          </a:bodyPr>
          <a:lstStyle/>
          <a:p>
            <a:r>
              <a:rPr lang="tr-TR" sz="2000" i="1" dirty="0" smtClean="0">
                <a:solidFill>
                  <a:schemeClr val="tx1">
                    <a:lumMod val="65000"/>
                    <a:lumOff val="35000"/>
                  </a:schemeClr>
                </a:solidFill>
                <a:latin typeface="+mn-lt"/>
              </a:rPr>
              <a:t>Most Related!</a:t>
            </a:r>
            <a:endParaRPr lang="tr-TR" sz="2000" i="1" dirty="0">
              <a:solidFill>
                <a:schemeClr val="tx1">
                  <a:lumMod val="65000"/>
                  <a:lumOff val="35000"/>
                </a:schemeClr>
              </a:solidFill>
              <a:latin typeface="+mn-lt"/>
            </a:endParaRPr>
          </a:p>
        </p:txBody>
      </p:sp>
    </p:spTree>
    <p:extLst>
      <p:ext uri="{BB962C8B-B14F-4D97-AF65-F5344CB8AC3E}">
        <p14:creationId xmlns:p14="http://schemas.microsoft.com/office/powerpoint/2010/main" val="2481743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3" name="Rectangle 9"/>
          <p:cNvSpPr>
            <a:spLocks noGrp="1" noChangeArrowheads="1"/>
          </p:cNvSpPr>
          <p:nvPr>
            <p:ph idx="1"/>
          </p:nvPr>
        </p:nvSpPr>
        <p:spPr>
          <a:xfrm>
            <a:off x="518250" y="1628800"/>
            <a:ext cx="8427016" cy="1872208"/>
          </a:xfrm>
        </p:spPr>
        <p:txBody>
          <a:bodyPr>
            <a:noAutofit/>
          </a:bodyPr>
          <a:lstStyle/>
          <a:p>
            <a:r>
              <a:rPr lang="tr-TR" b="1" dirty="0" smtClean="0">
                <a:latin typeface="Calisto MT" pitchFamily="18" charset="0"/>
              </a:rPr>
              <a:t>Contract</a:t>
            </a:r>
            <a:endParaRPr lang="tr-TR" b="1" dirty="0">
              <a:latin typeface="Calisto MT" pitchFamily="18" charset="0"/>
            </a:endParaRPr>
          </a:p>
          <a:p>
            <a:pPr lvl="1"/>
            <a:r>
              <a:rPr lang="tr-TR" sz="1800" b="1" dirty="0" smtClean="0">
                <a:latin typeface="Calisto MT" pitchFamily="18" charset="0"/>
              </a:rPr>
              <a:t>What you agreed to do</a:t>
            </a:r>
            <a:r>
              <a:rPr lang="tr-TR" sz="1800" dirty="0" smtClean="0">
                <a:latin typeface="Calisto MT" pitchFamily="18" charset="0"/>
              </a:rPr>
              <a:t>, an input if the project is being </a:t>
            </a:r>
            <a:br>
              <a:rPr lang="tr-TR" sz="1800" dirty="0" smtClean="0">
                <a:latin typeface="Calisto MT" pitchFamily="18" charset="0"/>
              </a:rPr>
            </a:br>
            <a:r>
              <a:rPr lang="tr-TR" sz="1800" dirty="0" smtClean="0">
                <a:latin typeface="Calisto MT" pitchFamily="18" charset="0"/>
              </a:rPr>
              <a:t>done for an external customer.</a:t>
            </a:r>
          </a:p>
          <a:p>
            <a:r>
              <a:rPr lang="tr-TR" b="1" dirty="0" smtClean="0">
                <a:latin typeface="Calisto MT" pitchFamily="18" charset="0"/>
              </a:rPr>
              <a:t>Enterprise Environmental Factors </a:t>
            </a:r>
            <a:r>
              <a:rPr lang="tr-TR" sz="2000" i="1" dirty="0" smtClean="0">
                <a:latin typeface="Calisto MT" pitchFamily="18" charset="0"/>
              </a:rPr>
              <a:t>(how </a:t>
            </a:r>
            <a:r>
              <a:rPr lang="tr-TR" sz="2000" i="1" dirty="0">
                <a:latin typeface="Calisto MT" pitchFamily="18" charset="0"/>
              </a:rPr>
              <a:t>a</a:t>
            </a:r>
            <a:r>
              <a:rPr lang="tr-TR" sz="2000" i="1" dirty="0" smtClean="0">
                <a:latin typeface="Calisto MT" pitchFamily="18" charset="0"/>
              </a:rPr>
              <a:t> company </a:t>
            </a:r>
            <a:r>
              <a:rPr lang="tr-TR" sz="2000" i="1" u="sng" dirty="0" smtClean="0">
                <a:latin typeface="Calisto MT" pitchFamily="18" charset="0"/>
              </a:rPr>
              <a:t>does</a:t>
            </a:r>
            <a:r>
              <a:rPr lang="tr-TR" sz="2000" i="1" dirty="0" smtClean="0">
                <a:latin typeface="Calisto MT" pitchFamily="18" charset="0"/>
              </a:rPr>
              <a:t> business)</a:t>
            </a: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16</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
        <p:nvSpPr>
          <p:cNvPr id="10" name="Rectangle 8"/>
          <p:cNvSpPr>
            <a:spLocks noGrp="1" noChangeArrowheads="1"/>
          </p:cNvSpPr>
          <p:nvPr>
            <p:ph type="title"/>
          </p:nvPr>
        </p:nvSpPr>
        <p:spPr>
          <a:xfrm>
            <a:off x="330896" y="532656"/>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284984"/>
            <a:ext cx="6336704" cy="2376264"/>
          </a:xfrm>
          <a:prstGeom prst="rect">
            <a:avLst/>
          </a:prstGeom>
        </p:spPr>
      </p:pic>
      <p:sp>
        <p:nvSpPr>
          <p:cNvPr id="3" name="TextBox 2"/>
          <p:cNvSpPr txBox="1"/>
          <p:nvPr/>
        </p:nvSpPr>
        <p:spPr>
          <a:xfrm>
            <a:off x="242125" y="3284984"/>
            <a:ext cx="1800201" cy="794064"/>
          </a:xfrm>
          <a:prstGeom prst="rect">
            <a:avLst/>
          </a:prstGeom>
          <a:noFill/>
        </p:spPr>
        <p:txBody>
          <a:bodyPr wrap="square" rtlCol="0">
            <a:spAutoFit/>
          </a:bodyPr>
          <a:lstStyle/>
          <a:p>
            <a:r>
              <a:rPr lang="tr-TR" sz="1200" i="1" dirty="0">
                <a:solidFill>
                  <a:prstClr val="black">
                    <a:lumMod val="50000"/>
                    <a:lumOff val="50000"/>
                  </a:prstClr>
                </a:solidFill>
                <a:latin typeface="Calisto MT" pitchFamily="18" charset="0"/>
              </a:rPr>
              <a:t>determines how work is assigned, and makes sure that the tasks are done in right order</a:t>
            </a:r>
            <a:endParaRPr lang="tr-TR" sz="1200" dirty="0">
              <a:solidFill>
                <a:prstClr val="black">
                  <a:lumMod val="50000"/>
                  <a:lumOff val="50000"/>
                </a:prstClr>
              </a:solidFill>
            </a:endParaRPr>
          </a:p>
        </p:txBody>
      </p:sp>
      <p:sp>
        <p:nvSpPr>
          <p:cNvPr id="6" name="TextBox 5"/>
          <p:cNvSpPr txBox="1"/>
          <p:nvPr/>
        </p:nvSpPr>
        <p:spPr>
          <a:xfrm>
            <a:off x="269575" y="4293096"/>
            <a:ext cx="1772751" cy="618631"/>
          </a:xfrm>
          <a:prstGeom prst="rect">
            <a:avLst/>
          </a:prstGeom>
          <a:noFill/>
        </p:spPr>
        <p:txBody>
          <a:bodyPr wrap="square" rtlCol="0">
            <a:spAutoFit/>
          </a:bodyPr>
          <a:lstStyle/>
          <a:p>
            <a:r>
              <a:rPr lang="tr-TR" sz="1200" i="1" dirty="0">
                <a:solidFill>
                  <a:prstClr val="black">
                    <a:lumMod val="50000"/>
                    <a:lumOff val="50000"/>
                  </a:prstClr>
                </a:solidFill>
                <a:latin typeface="Calisto MT" pitchFamily="18" charset="0"/>
              </a:rPr>
              <a:t>common standarts as a result of interaction with similar companies</a:t>
            </a:r>
            <a:endParaRPr lang="tr-TR" sz="1200" dirty="0">
              <a:solidFill>
                <a:prstClr val="black">
                  <a:lumMod val="50000"/>
                  <a:lumOff val="50000"/>
                </a:prstClr>
              </a:solidFill>
            </a:endParaRPr>
          </a:p>
        </p:txBody>
      </p:sp>
      <p:cxnSp>
        <p:nvCxnSpPr>
          <p:cNvPr id="12" name="Straight Arrow Connector 11"/>
          <p:cNvCxnSpPr/>
          <p:nvPr/>
        </p:nvCxnSpPr>
        <p:spPr>
          <a:xfrm flipH="1" flipV="1">
            <a:off x="2042326" y="4437112"/>
            <a:ext cx="441442" cy="129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033415" y="3617368"/>
            <a:ext cx="441442" cy="129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3"/>
          </p:cNvCxnSpPr>
          <p:nvPr/>
        </p:nvCxnSpPr>
        <p:spPr>
          <a:xfrm flipH="1" flipV="1">
            <a:off x="2042326" y="4602412"/>
            <a:ext cx="432531" cy="309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907704" y="4757069"/>
            <a:ext cx="567153" cy="472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78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3" name="Rectangle 9"/>
          <p:cNvSpPr>
            <a:spLocks noGrp="1" noChangeArrowheads="1"/>
          </p:cNvSpPr>
          <p:nvPr>
            <p:ph idx="1"/>
          </p:nvPr>
        </p:nvSpPr>
        <p:spPr>
          <a:xfrm>
            <a:off x="395536" y="1772816"/>
            <a:ext cx="8158207" cy="648072"/>
          </a:xfrm>
        </p:spPr>
        <p:txBody>
          <a:bodyPr>
            <a:noAutofit/>
          </a:bodyPr>
          <a:lstStyle/>
          <a:p>
            <a:r>
              <a:rPr lang="tr-TR" b="1" dirty="0" smtClean="0">
                <a:latin typeface="Calisto MT" pitchFamily="18" charset="0"/>
              </a:rPr>
              <a:t>Organizational Process Assets </a:t>
            </a:r>
            <a:r>
              <a:rPr lang="tr-TR" sz="2000" i="1" dirty="0">
                <a:latin typeface="Calisto MT" pitchFamily="18" charset="0"/>
              </a:rPr>
              <a:t>(how a</a:t>
            </a:r>
            <a:r>
              <a:rPr lang="tr-TR" sz="2000" i="1" dirty="0" smtClean="0">
                <a:latin typeface="Calisto MT" pitchFamily="18" charset="0"/>
              </a:rPr>
              <a:t> </a:t>
            </a:r>
            <a:r>
              <a:rPr lang="tr-TR" sz="2000" i="1" dirty="0">
                <a:latin typeface="Calisto MT" pitchFamily="18" charset="0"/>
              </a:rPr>
              <a:t>company </a:t>
            </a:r>
            <a:r>
              <a:rPr lang="tr-TR" sz="2000" i="1" u="sng" dirty="0" smtClean="0">
                <a:latin typeface="Calisto MT" pitchFamily="18" charset="0"/>
              </a:rPr>
              <a:t>runs</a:t>
            </a:r>
            <a:r>
              <a:rPr lang="tr-TR" sz="2000" i="1" dirty="0" smtClean="0">
                <a:latin typeface="Calisto MT" pitchFamily="18" charset="0"/>
              </a:rPr>
              <a:t> projects)</a:t>
            </a:r>
            <a:endParaRPr lang="tr-TR" sz="2000" b="1" dirty="0">
              <a:latin typeface="Calisto MT" pitchFamily="18" charset="0"/>
            </a:endParaRP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17</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270" y="85463"/>
            <a:ext cx="1177995" cy="1471329"/>
          </a:xfrm>
          <a:prstGeom prst="rect">
            <a:avLst/>
          </a:prstGeom>
          <a:ln>
            <a:noFill/>
          </a:ln>
          <a:effectLst>
            <a:softEdge rad="112500"/>
          </a:effectLst>
        </p:spPr>
      </p:pic>
      <p:sp>
        <p:nvSpPr>
          <p:cNvPr id="10" name="Rectangle 8"/>
          <p:cNvSpPr>
            <a:spLocks noGrp="1" noChangeArrowheads="1"/>
          </p:cNvSpPr>
          <p:nvPr>
            <p:ph type="title"/>
          </p:nvPr>
        </p:nvSpPr>
        <p:spPr>
          <a:xfrm>
            <a:off x="251520" y="404664"/>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043" y="2348880"/>
            <a:ext cx="6200775" cy="309634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791" y="5303774"/>
            <a:ext cx="6200775" cy="789522"/>
          </a:xfrm>
          <a:prstGeom prst="rect">
            <a:avLst/>
          </a:prstGeom>
        </p:spPr>
      </p:pic>
    </p:spTree>
    <p:extLst>
      <p:ext uri="{BB962C8B-B14F-4D97-AF65-F5344CB8AC3E}">
        <p14:creationId xmlns:p14="http://schemas.microsoft.com/office/powerpoint/2010/main" val="260035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3" name="Rectangle 9"/>
          <p:cNvSpPr>
            <a:spLocks noGrp="1" noChangeArrowheads="1"/>
          </p:cNvSpPr>
          <p:nvPr>
            <p:ph idx="1"/>
          </p:nvPr>
        </p:nvSpPr>
        <p:spPr>
          <a:xfrm>
            <a:off x="210994" y="1700808"/>
            <a:ext cx="8734271" cy="1152128"/>
          </a:xfrm>
        </p:spPr>
        <p:txBody>
          <a:bodyPr>
            <a:noAutofit/>
          </a:bodyPr>
          <a:lstStyle/>
          <a:p>
            <a:r>
              <a:rPr lang="tr-TR" b="1" dirty="0" smtClean="0">
                <a:latin typeface="Calisto MT" pitchFamily="18" charset="0"/>
              </a:rPr>
              <a:t>Expert Judgment</a:t>
            </a:r>
            <a:endParaRPr lang="tr-TR" b="1" dirty="0">
              <a:latin typeface="Calisto MT" pitchFamily="18" charset="0"/>
            </a:endParaRPr>
          </a:p>
          <a:p>
            <a:pPr lvl="1"/>
            <a:r>
              <a:rPr lang="tr-TR" sz="2000" i="1" dirty="0" smtClean="0">
                <a:latin typeface="Calisto MT" pitchFamily="18" charset="0"/>
              </a:rPr>
              <a:t>Assessing</a:t>
            </a:r>
            <a:r>
              <a:rPr lang="tr-TR" sz="2000" dirty="0" smtClean="0">
                <a:latin typeface="Calisto MT" pitchFamily="18" charset="0"/>
              </a:rPr>
              <a:t> </a:t>
            </a:r>
            <a:r>
              <a:rPr lang="tr-TR" sz="1800" dirty="0" smtClean="0">
                <a:latin typeface="Calisto MT" pitchFamily="18" charset="0"/>
              </a:rPr>
              <a:t>the inputs (business case, contract, sow etc.)  used to develop project charter</a:t>
            </a:r>
          </a:p>
          <a:p>
            <a:pPr lvl="1"/>
            <a:r>
              <a:rPr lang="tr-TR" sz="1800" dirty="0" smtClean="0">
                <a:latin typeface="Calisto MT" pitchFamily="18" charset="0"/>
              </a:rPr>
              <a:t>Provided by </a:t>
            </a:r>
            <a:r>
              <a:rPr lang="tr-TR" sz="2000" i="1" dirty="0" smtClean="0">
                <a:latin typeface="Calisto MT" pitchFamily="18" charset="0"/>
              </a:rPr>
              <a:t>any group or individual with specialized knowledge or training </a:t>
            </a:r>
            <a:r>
              <a:rPr lang="tr-TR" sz="1800" dirty="0" smtClean="0">
                <a:latin typeface="Calisto MT" pitchFamily="18" charset="0"/>
              </a:rPr>
              <a:t>:</a:t>
            </a:r>
            <a:endParaRPr lang="tr-TR" sz="1000" dirty="0">
              <a:latin typeface="Calisto MT" pitchFamily="18" charset="0"/>
            </a:endParaRPr>
          </a:p>
          <a:p>
            <a:endParaRPr lang="tr-TR" sz="1000" b="1" dirty="0">
              <a:latin typeface="Calisto MT" pitchFamily="18" charset="0"/>
            </a:endParaRP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18</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140968"/>
            <a:ext cx="6048672" cy="2143125"/>
          </a:xfrm>
          <a:prstGeom prst="rect">
            <a:avLst/>
          </a:prstGeom>
        </p:spPr>
      </p:pic>
      <p:sp>
        <p:nvSpPr>
          <p:cNvPr id="9" name="Rectangle 8"/>
          <p:cNvSpPr>
            <a:spLocks noGrp="1" noChangeArrowheads="1"/>
          </p:cNvSpPr>
          <p:nvPr>
            <p:ph type="title"/>
          </p:nvPr>
        </p:nvSpPr>
        <p:spPr>
          <a:xfrm>
            <a:off x="251520" y="764704"/>
            <a:ext cx="6761384" cy="808112"/>
          </a:xfrm>
        </p:spPr>
        <p:txBody>
          <a:bodyPr/>
          <a:lstStyle/>
          <a:p>
            <a:pPr algn="l"/>
            <a:r>
              <a:rPr lang="tr-TR" sz="3600" dirty="0" smtClean="0"/>
              <a:t>Develop </a:t>
            </a:r>
            <a:r>
              <a:rPr lang="en-US" sz="3600" dirty="0" smtClean="0"/>
              <a:t>Pro</a:t>
            </a:r>
            <a:r>
              <a:rPr lang="tr-TR" sz="3600" dirty="0" smtClean="0"/>
              <a:t>ject Charter Process</a:t>
            </a:r>
            <a:endParaRPr lang="en-US" sz="3600" i="1" dirty="0"/>
          </a:p>
        </p:txBody>
      </p:sp>
      <p:sp>
        <p:nvSpPr>
          <p:cNvPr id="6" name="TextBox 5"/>
          <p:cNvSpPr txBox="1"/>
          <p:nvPr/>
        </p:nvSpPr>
        <p:spPr>
          <a:xfrm>
            <a:off x="395536" y="5320876"/>
            <a:ext cx="7338193" cy="1027974"/>
          </a:xfrm>
          <a:prstGeom prst="rect">
            <a:avLst/>
          </a:prstGeom>
          <a:noFill/>
        </p:spPr>
        <p:txBody>
          <a:bodyPr wrap="square" rtlCol="0">
            <a:spAutoFit/>
          </a:bodyPr>
          <a:lstStyle/>
          <a:p>
            <a:pPr algn="l"/>
            <a:r>
              <a:rPr lang="en-US" sz="1600" b="0" i="1" dirty="0">
                <a:solidFill>
                  <a:prstClr val="black">
                    <a:lumMod val="50000"/>
                    <a:lumOff val="50000"/>
                  </a:prstClr>
                </a:solidFill>
                <a:latin typeface="Palatino Linotype"/>
              </a:rPr>
              <a:t>is a group or department within a business, agency or enterprise that defines and maintains standards for project management within the </a:t>
            </a:r>
            <a:r>
              <a:rPr lang="en-US" sz="1600" b="0" i="1" dirty="0" smtClean="0">
                <a:solidFill>
                  <a:prstClr val="black">
                    <a:lumMod val="50000"/>
                    <a:lumOff val="50000"/>
                  </a:prstClr>
                </a:solidFill>
                <a:latin typeface="Palatino Linotype"/>
              </a:rPr>
              <a:t>organization</a:t>
            </a:r>
            <a:r>
              <a:rPr lang="tr-TR" sz="1600" b="0" i="1" dirty="0" smtClean="0">
                <a:solidFill>
                  <a:prstClr val="black">
                    <a:lumMod val="50000"/>
                    <a:lumOff val="50000"/>
                  </a:prstClr>
                </a:solidFill>
                <a:latin typeface="Palatino Linotype"/>
              </a:rPr>
              <a:t>. </a:t>
            </a:r>
            <a:r>
              <a:rPr lang="tr-TR" sz="1600" b="0" i="1" dirty="0">
                <a:solidFill>
                  <a:prstClr val="black">
                    <a:lumMod val="50000"/>
                    <a:lumOff val="50000"/>
                  </a:prstClr>
                </a:solidFill>
                <a:latin typeface="Palatino Linotype"/>
              </a:rPr>
              <a:t>T</a:t>
            </a:r>
            <a:r>
              <a:rPr lang="en-US" sz="1600" b="0" i="1" dirty="0" smtClean="0">
                <a:solidFill>
                  <a:prstClr val="black">
                    <a:lumMod val="50000"/>
                    <a:lumOff val="50000"/>
                  </a:prstClr>
                </a:solidFill>
                <a:latin typeface="Palatino Linotype"/>
              </a:rPr>
              <a:t>he </a:t>
            </a:r>
            <a:r>
              <a:rPr lang="en-US" sz="1600" b="0" i="1" dirty="0">
                <a:solidFill>
                  <a:prstClr val="black">
                    <a:lumMod val="50000"/>
                    <a:lumOff val="50000"/>
                  </a:prstClr>
                </a:solidFill>
                <a:latin typeface="Palatino Linotype"/>
              </a:rPr>
              <a:t>source </a:t>
            </a:r>
            <a:r>
              <a:rPr lang="en-US" sz="1600" b="0" i="1" dirty="0" smtClean="0">
                <a:solidFill>
                  <a:prstClr val="black">
                    <a:lumMod val="50000"/>
                    <a:lumOff val="50000"/>
                  </a:prstClr>
                </a:solidFill>
                <a:latin typeface="Palatino Linotype"/>
              </a:rPr>
              <a:t>of</a:t>
            </a:r>
            <a:r>
              <a:rPr lang="tr-TR" sz="1600" b="0" i="1" dirty="0" smtClean="0">
                <a:solidFill>
                  <a:prstClr val="black">
                    <a:lumMod val="50000"/>
                    <a:lumOff val="50000"/>
                  </a:prstClr>
                </a:solidFill>
                <a:latin typeface="Palatino Linotype"/>
              </a:rPr>
              <a:t> </a:t>
            </a:r>
            <a:r>
              <a:rPr lang="en-US" sz="1600" b="0" i="1" dirty="0" smtClean="0">
                <a:solidFill>
                  <a:prstClr val="black">
                    <a:lumMod val="50000"/>
                    <a:lumOff val="50000"/>
                  </a:prstClr>
                </a:solidFill>
                <a:latin typeface="Palatino Linotype"/>
              </a:rPr>
              <a:t>documentation</a:t>
            </a:r>
            <a:r>
              <a:rPr lang="en-US" sz="1600" b="0" i="1" dirty="0">
                <a:solidFill>
                  <a:prstClr val="black">
                    <a:lumMod val="50000"/>
                    <a:lumOff val="50000"/>
                  </a:prstClr>
                </a:solidFill>
                <a:latin typeface="Palatino Linotype"/>
              </a:rPr>
              <a:t>, guidance and metrics on the practice of project management and execution.</a:t>
            </a:r>
            <a:endParaRPr lang="tr-TR" sz="1600" i="1" dirty="0">
              <a:solidFill>
                <a:prstClr val="black">
                  <a:lumMod val="50000"/>
                  <a:lumOff val="50000"/>
                </a:prstClr>
              </a:solidFill>
              <a:latin typeface="Palatino Linotype"/>
            </a:endParaRPr>
          </a:p>
        </p:txBody>
      </p:sp>
      <p:sp>
        <p:nvSpPr>
          <p:cNvPr id="7" name="Curved Right Arrow 6"/>
          <p:cNvSpPr/>
          <p:nvPr/>
        </p:nvSpPr>
        <p:spPr>
          <a:xfrm rot="2951156">
            <a:off x="436506" y="4744277"/>
            <a:ext cx="497744" cy="13928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black"/>
              </a:solidFill>
            </a:endParaRPr>
          </a:p>
        </p:txBody>
      </p:sp>
    </p:spTree>
    <p:extLst>
      <p:ext uri="{BB962C8B-B14F-4D97-AF65-F5344CB8AC3E}">
        <p14:creationId xmlns:p14="http://schemas.microsoft.com/office/powerpoint/2010/main" val="2780789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251520" y="514714"/>
            <a:ext cx="6912768" cy="1096144"/>
          </a:xfrm>
        </p:spPr>
        <p:txBody>
          <a:bodyPr/>
          <a:lstStyle/>
          <a:p>
            <a:pPr algn="l"/>
            <a:r>
              <a:rPr lang="en-US" sz="4000" dirty="0" smtClean="0"/>
              <a:t>Pro</a:t>
            </a:r>
            <a:r>
              <a:rPr lang="tr-TR" sz="4000" dirty="0" smtClean="0"/>
              <a:t>ject Charter</a:t>
            </a:r>
            <a:endParaRPr lang="en-US" sz="4000" i="1" dirty="0"/>
          </a:p>
        </p:txBody>
      </p:sp>
      <p:sp>
        <p:nvSpPr>
          <p:cNvPr id="738313" name="Rectangle 9"/>
          <p:cNvSpPr>
            <a:spLocks noGrp="1" noChangeArrowheads="1"/>
          </p:cNvSpPr>
          <p:nvPr>
            <p:ph idx="1"/>
          </p:nvPr>
        </p:nvSpPr>
        <p:spPr>
          <a:xfrm>
            <a:off x="210994" y="1844824"/>
            <a:ext cx="8734271" cy="720080"/>
          </a:xfrm>
        </p:spPr>
        <p:txBody>
          <a:bodyPr>
            <a:noAutofit/>
          </a:bodyPr>
          <a:lstStyle/>
          <a:p>
            <a:pPr marL="457200" lvl="1" indent="0">
              <a:buNone/>
            </a:pPr>
            <a:r>
              <a:rPr lang="tr-TR" sz="2000" i="1" u="sng" dirty="0" smtClean="0">
                <a:latin typeface="Calisto MT" pitchFamily="18" charset="0"/>
              </a:rPr>
              <a:t>Summary :</a:t>
            </a:r>
          </a:p>
          <a:p>
            <a:pPr lvl="1"/>
            <a:r>
              <a:rPr lang="tr-TR" sz="2000" b="1" i="1" dirty="0" smtClean="0">
                <a:latin typeface="Calisto MT" pitchFamily="18" charset="0"/>
              </a:rPr>
              <a:t>Documents the business needs, current understanding of customer’s needs and the new product, service or result that is intended to satisfy </a:t>
            </a:r>
            <a:r>
              <a:rPr lang="tr-TR" sz="1800" dirty="0" smtClean="0">
                <a:latin typeface="Calisto MT" pitchFamily="18" charset="0"/>
              </a:rPr>
              <a:t>:</a:t>
            </a:r>
            <a:endParaRPr lang="tr-TR" sz="1000" dirty="0" smtClean="0">
              <a:latin typeface="Calisto MT" pitchFamily="18" charset="0"/>
            </a:endParaRPr>
          </a:p>
          <a:p>
            <a:endParaRPr lang="tr-TR" sz="1000" dirty="0">
              <a:latin typeface="Calisto MT" pitchFamily="18" charset="0"/>
            </a:endParaRP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19</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942059"/>
            <a:ext cx="3962400" cy="21431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3" y="5041354"/>
            <a:ext cx="6200775" cy="1123950"/>
          </a:xfrm>
          <a:prstGeom prst="rect">
            <a:avLst/>
          </a:prstGeom>
        </p:spPr>
      </p:pic>
    </p:spTree>
    <p:extLst>
      <p:ext uri="{BB962C8B-B14F-4D97-AF65-F5344CB8AC3E}">
        <p14:creationId xmlns:p14="http://schemas.microsoft.com/office/powerpoint/2010/main" val="250185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MAN447 Lecture Notes</a:t>
            </a:r>
            <a:endParaRPr lang="en-US"/>
          </a:p>
        </p:txBody>
      </p:sp>
      <p:sp>
        <p:nvSpPr>
          <p:cNvPr id="5" name="Slide Number Placeholder 4"/>
          <p:cNvSpPr>
            <a:spLocks noGrp="1"/>
          </p:cNvSpPr>
          <p:nvPr>
            <p:ph type="sldNum" sz="quarter" idx="12"/>
          </p:nvPr>
        </p:nvSpPr>
        <p:spPr/>
        <p:txBody>
          <a:bodyPr/>
          <a:lstStyle/>
          <a:p>
            <a:fld id="{7C64EA24-397A-4227-BB00-233A814EC49A}" type="slidenum">
              <a:rPr lang="en-US" smtClean="0"/>
              <a:pPr/>
              <a:t>2</a:t>
            </a:fld>
            <a:endParaRPr lang="en-US"/>
          </a:p>
        </p:txBody>
      </p:sp>
      <p:sp>
        <p:nvSpPr>
          <p:cNvPr id="6" name="Rectangle 5"/>
          <p:cNvSpPr/>
          <p:nvPr/>
        </p:nvSpPr>
        <p:spPr>
          <a:xfrm>
            <a:off x="1619672" y="2420888"/>
            <a:ext cx="6336704" cy="1768176"/>
          </a:xfrm>
          <a:prstGeom prst="rect">
            <a:avLst/>
          </a:prstGeom>
        </p:spPr>
        <p:txBody>
          <a:bodyPr wrap="square">
            <a:spAutoFit/>
          </a:bodyPr>
          <a:lstStyle/>
          <a:p>
            <a:pPr marL="342900" indent="-342900" algn="l">
              <a:buFontTx/>
              <a:buChar char="-"/>
            </a:pPr>
            <a:r>
              <a:rPr lang="tr-TR" sz="2200" b="0" dirty="0" smtClean="0">
                <a:solidFill>
                  <a:schemeClr val="bg1">
                    <a:lumMod val="50000"/>
                  </a:schemeClr>
                </a:solidFill>
                <a:latin typeface="Calisto MT" pitchFamily="18" charset="0"/>
              </a:rPr>
              <a:t>E</a:t>
            </a:r>
            <a:r>
              <a:rPr lang="en-US" sz="2200" b="0" dirty="0" smtClean="0">
                <a:solidFill>
                  <a:schemeClr val="bg1">
                    <a:lumMod val="50000"/>
                  </a:schemeClr>
                </a:solidFill>
                <a:latin typeface="Calisto MT" pitchFamily="18" charset="0"/>
              </a:rPr>
              <a:t>lement </a:t>
            </a:r>
            <a:r>
              <a:rPr lang="en-US" sz="2200" b="0" dirty="0">
                <a:solidFill>
                  <a:schemeClr val="bg1">
                    <a:lumMod val="50000"/>
                  </a:schemeClr>
                </a:solidFill>
                <a:latin typeface="Calisto MT" pitchFamily="18" charset="0"/>
              </a:rPr>
              <a:t>of project management that </a:t>
            </a:r>
            <a:r>
              <a:rPr lang="en-US" sz="2200" dirty="0">
                <a:solidFill>
                  <a:schemeClr val="bg1">
                    <a:lumMod val="50000"/>
                  </a:schemeClr>
                </a:solidFill>
                <a:effectLst>
                  <a:outerShdw blurRad="38100" dist="38100" dir="2700000" algn="tl">
                    <a:srgbClr val="000000">
                      <a:alpha val="43137"/>
                    </a:srgbClr>
                  </a:outerShdw>
                </a:effectLst>
                <a:latin typeface="Calisto MT" pitchFamily="18" charset="0"/>
              </a:rPr>
              <a:t>coordinates all aspects </a:t>
            </a:r>
            <a:r>
              <a:rPr lang="en-US" sz="2200" b="0" dirty="0">
                <a:solidFill>
                  <a:schemeClr val="bg1">
                    <a:lumMod val="50000"/>
                  </a:schemeClr>
                </a:solidFill>
                <a:latin typeface="Calisto MT" pitchFamily="18" charset="0"/>
              </a:rPr>
              <a:t>of a project. </a:t>
            </a:r>
            <a:endParaRPr lang="tr-TR" sz="2200" b="0" dirty="0" smtClean="0">
              <a:solidFill>
                <a:schemeClr val="bg1">
                  <a:lumMod val="50000"/>
                </a:schemeClr>
              </a:solidFill>
              <a:latin typeface="Calisto MT" pitchFamily="18" charset="0"/>
            </a:endParaRPr>
          </a:p>
          <a:p>
            <a:pPr marL="342900" indent="-342900" algn="l">
              <a:buFontTx/>
              <a:buChar char="-"/>
            </a:pPr>
            <a:r>
              <a:rPr lang="en-US" sz="2200" b="0" dirty="0" smtClean="0">
                <a:solidFill>
                  <a:schemeClr val="bg1">
                    <a:lumMod val="50000"/>
                  </a:schemeClr>
                </a:solidFill>
                <a:latin typeface="Calisto MT" pitchFamily="18" charset="0"/>
              </a:rPr>
              <a:t>Project </a:t>
            </a:r>
            <a:r>
              <a:rPr lang="en-US" sz="2200" b="0" dirty="0">
                <a:solidFill>
                  <a:schemeClr val="bg1">
                    <a:lumMod val="50000"/>
                  </a:schemeClr>
                </a:solidFill>
                <a:latin typeface="Calisto MT" pitchFamily="18" charset="0"/>
              </a:rPr>
              <a:t>integration, when properly performed, </a:t>
            </a:r>
            <a:r>
              <a:rPr lang="en-US" sz="2200" dirty="0">
                <a:solidFill>
                  <a:schemeClr val="bg1">
                    <a:lumMod val="50000"/>
                  </a:schemeClr>
                </a:solidFill>
                <a:effectLst>
                  <a:outerShdw blurRad="38100" dist="38100" dir="2700000" algn="tl">
                    <a:srgbClr val="000000">
                      <a:alpha val="43137"/>
                    </a:srgbClr>
                  </a:outerShdw>
                </a:effectLst>
                <a:latin typeface="Calisto MT" pitchFamily="18" charset="0"/>
              </a:rPr>
              <a:t>ensures that all processes in a project run </a:t>
            </a:r>
            <a:r>
              <a:rPr lang="en-US" sz="2200" dirty="0" smtClean="0">
                <a:solidFill>
                  <a:schemeClr val="bg1">
                    <a:lumMod val="50000"/>
                  </a:schemeClr>
                </a:solidFill>
                <a:effectLst>
                  <a:outerShdw blurRad="38100" dist="38100" dir="2700000" algn="tl">
                    <a:srgbClr val="000000">
                      <a:alpha val="43137"/>
                    </a:srgbClr>
                  </a:outerShdw>
                </a:effectLst>
                <a:latin typeface="Calisto MT" pitchFamily="18" charset="0"/>
              </a:rPr>
              <a:t>smoothly</a:t>
            </a:r>
            <a:r>
              <a:rPr lang="tr-TR" sz="2200" b="0" dirty="0" smtClean="0">
                <a:solidFill>
                  <a:schemeClr val="bg1">
                    <a:lumMod val="50000"/>
                  </a:schemeClr>
                </a:solidFill>
                <a:latin typeface="Calisto MT" pitchFamily="18" charset="0"/>
              </a:rPr>
              <a:t>...</a:t>
            </a:r>
            <a:endParaRPr lang="tr-TR" sz="2200" dirty="0">
              <a:solidFill>
                <a:schemeClr val="bg1">
                  <a:lumMod val="50000"/>
                </a:schemeClr>
              </a:solidFill>
              <a:latin typeface="Calisto MT" pitchFamily="18" charset="0"/>
            </a:endParaRPr>
          </a:p>
        </p:txBody>
      </p:sp>
      <p:sp>
        <p:nvSpPr>
          <p:cNvPr id="7" name="Rectangle 7"/>
          <p:cNvSpPr>
            <a:spLocks noGrp="1" noChangeArrowheads="1"/>
          </p:cNvSpPr>
          <p:nvPr>
            <p:ph type="title"/>
          </p:nvPr>
        </p:nvSpPr>
        <p:spPr>
          <a:xfrm>
            <a:off x="755576" y="620688"/>
            <a:ext cx="7344816" cy="1600200"/>
          </a:xfrm>
        </p:spPr>
        <p:txBody>
          <a:bodyPr/>
          <a:lstStyle/>
          <a:p>
            <a:pPr algn="l"/>
            <a:r>
              <a:rPr lang="tr-TR" sz="3600" b="1" dirty="0" smtClean="0"/>
              <a:t>Part</a:t>
            </a:r>
            <a:r>
              <a:rPr lang="en-US" sz="3600" b="1" dirty="0" smtClean="0"/>
              <a:t> </a:t>
            </a:r>
            <a:r>
              <a:rPr lang="tr-TR" sz="3600" b="1" dirty="0"/>
              <a:t>4</a:t>
            </a:r>
            <a:r>
              <a:rPr lang="en-US" sz="3600" b="1" dirty="0" smtClean="0"/>
              <a:t>: </a:t>
            </a:r>
            <a:r>
              <a:rPr lang="tr-TR" sz="3600" b="1" dirty="0" smtClean="0"/>
              <a:t>Project Integration Management</a:t>
            </a:r>
            <a:endParaRPr lang="en-US" sz="1400"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39" y="4540511"/>
            <a:ext cx="6337829" cy="1445964"/>
          </a:xfrm>
          <a:prstGeom prst="rect">
            <a:avLst/>
          </a:prstGeom>
          <a:ln>
            <a:noFill/>
          </a:ln>
          <a:effectLst>
            <a:softEdge rad="112500"/>
          </a:effectLst>
        </p:spPr>
      </p:pic>
    </p:spTree>
    <p:extLst>
      <p:ext uri="{BB962C8B-B14F-4D97-AF65-F5344CB8AC3E}">
        <p14:creationId xmlns:p14="http://schemas.microsoft.com/office/powerpoint/2010/main" val="74237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467544" y="476672"/>
            <a:ext cx="6912768" cy="880120"/>
          </a:xfrm>
        </p:spPr>
        <p:txBody>
          <a:bodyPr/>
          <a:lstStyle/>
          <a:p>
            <a:pPr algn="l"/>
            <a:r>
              <a:rPr lang="en-US" sz="4000" dirty="0" smtClean="0"/>
              <a:t>Pro</a:t>
            </a:r>
            <a:r>
              <a:rPr lang="tr-TR" sz="4000" dirty="0" smtClean="0"/>
              <a:t>ject Charter  </a:t>
            </a:r>
            <a:r>
              <a:rPr lang="tr-TR" sz="4000" i="1" dirty="0" smtClean="0"/>
              <a:t>Sample</a:t>
            </a:r>
            <a:endParaRPr lang="en-US" sz="4000" i="1"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20</a:t>
            </a:fld>
            <a:endParaRPr lang="en-US" dirty="0">
              <a:solidFill>
                <a:prstClr val="black">
                  <a:lumMod val="65000"/>
                  <a:lumOff val="35000"/>
                </a:prst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86515"/>
            <a:ext cx="1368153" cy="1398269"/>
          </a:xfrm>
          <a:prstGeom prst="rect">
            <a:avLst/>
          </a:prstGeom>
          <a:ln>
            <a:noFill/>
          </a:ln>
          <a:effectLst>
            <a:softEdge rad="1125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484784"/>
            <a:ext cx="8208912" cy="4824536"/>
          </a:xfrm>
          <a:prstGeom prst="rect">
            <a:avLst/>
          </a:prstGeom>
        </p:spPr>
      </p:pic>
    </p:spTree>
    <p:extLst>
      <p:ext uri="{BB962C8B-B14F-4D97-AF65-F5344CB8AC3E}">
        <p14:creationId xmlns:p14="http://schemas.microsoft.com/office/powerpoint/2010/main" val="14254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Rectangle 7"/>
          <p:cNvSpPr>
            <a:spLocks noGrp="1" noChangeArrowheads="1"/>
          </p:cNvSpPr>
          <p:nvPr>
            <p:ph type="title"/>
          </p:nvPr>
        </p:nvSpPr>
        <p:spPr>
          <a:xfrm>
            <a:off x="467544" y="260648"/>
            <a:ext cx="7992888" cy="664096"/>
          </a:xfrm>
        </p:spPr>
        <p:txBody>
          <a:bodyPr/>
          <a:lstStyle/>
          <a:p>
            <a:pPr algn="l"/>
            <a:r>
              <a:rPr lang="tr-TR" sz="3100" b="1" dirty="0" smtClean="0"/>
              <a:t>Project Integration Management Overview</a:t>
            </a:r>
            <a:endParaRPr lang="en-US" sz="3100" b="1" dirty="0"/>
          </a:p>
        </p:txBody>
      </p:sp>
      <p:sp>
        <p:nvSpPr>
          <p:cNvPr id="5" name="Footer Placeholder 4"/>
          <p:cNvSpPr>
            <a:spLocks noGrp="1"/>
          </p:cNvSpPr>
          <p:nvPr>
            <p:ph type="ftr" sz="quarter" idx="11"/>
          </p:nvPr>
        </p:nvSpPr>
        <p:spPr>
          <a:xfrm>
            <a:off x="659165" y="6356350"/>
            <a:ext cx="3552795" cy="365125"/>
          </a:xfrm>
        </p:spPr>
        <p:txBody>
          <a:bodyPr/>
          <a:lstStyle/>
          <a:p>
            <a:r>
              <a:rPr lang="en-US" smtClean="0"/>
              <a:t>MAN447 Lecture Notes</a:t>
            </a:r>
            <a:endParaRPr lang="en-US" dirty="0"/>
          </a:p>
        </p:txBody>
      </p:sp>
      <p:sp>
        <p:nvSpPr>
          <p:cNvPr id="4" name="Slide Number Placeholder 3"/>
          <p:cNvSpPr>
            <a:spLocks noGrp="1"/>
          </p:cNvSpPr>
          <p:nvPr>
            <p:ph type="sldNum" sz="quarter" idx="12"/>
          </p:nvPr>
        </p:nvSpPr>
        <p:spPr/>
        <p:txBody>
          <a:bodyPr/>
          <a:lstStyle/>
          <a:p>
            <a:fld id="{D3297117-EB05-4E63-9DBC-A6D3059056B5}" type="slidenum">
              <a:rPr lang="en-US"/>
              <a:pPr/>
              <a:t>3</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799186"/>
            <a:ext cx="8280920" cy="5438126"/>
          </a:xfrm>
          <a:prstGeom prst="rect">
            <a:avLst/>
          </a:prstGeom>
        </p:spPr>
      </p:pic>
    </p:spTree>
    <p:extLst>
      <p:ext uri="{BB962C8B-B14F-4D97-AF65-F5344CB8AC3E}">
        <p14:creationId xmlns:p14="http://schemas.microsoft.com/office/powerpoint/2010/main" val="204002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251520" y="514714"/>
            <a:ext cx="8229600" cy="1096144"/>
          </a:xfrm>
        </p:spPr>
        <p:txBody>
          <a:bodyPr/>
          <a:lstStyle/>
          <a:p>
            <a:pPr algn="l"/>
            <a:r>
              <a:rPr lang="tr-TR" sz="3200" b="1" dirty="0" smtClean="0"/>
              <a:t>6 Integration Management Processes</a:t>
            </a:r>
            <a:endParaRPr lang="en-US" sz="3200" b="1" dirty="0"/>
          </a:p>
        </p:txBody>
      </p:sp>
      <p:sp>
        <p:nvSpPr>
          <p:cNvPr id="738313" name="Rectangle 9"/>
          <p:cNvSpPr>
            <a:spLocks noGrp="1" noChangeArrowheads="1"/>
          </p:cNvSpPr>
          <p:nvPr>
            <p:ph idx="1"/>
          </p:nvPr>
        </p:nvSpPr>
        <p:spPr>
          <a:xfrm>
            <a:off x="376313" y="1916832"/>
            <a:ext cx="8568952" cy="4176464"/>
          </a:xfrm>
        </p:spPr>
        <p:txBody>
          <a:bodyPr>
            <a:noAutofit/>
          </a:bodyPr>
          <a:lstStyle/>
          <a:p>
            <a:r>
              <a:rPr lang="tr-TR" i="1" dirty="0" smtClean="0">
                <a:latin typeface="Calisto MT" pitchFamily="18" charset="0"/>
              </a:rPr>
              <a:t>Initiate :</a:t>
            </a:r>
            <a:r>
              <a:rPr lang="tr-TR" b="1" dirty="0" smtClean="0">
                <a:latin typeface="Calisto MT" pitchFamily="18" charset="0"/>
              </a:rPr>
              <a:t> Develop Project Charter </a:t>
            </a:r>
            <a:r>
              <a:rPr lang="tr-TR" sz="2000" i="1" dirty="0" smtClean="0">
                <a:latin typeface="Calisto MT" pitchFamily="18" charset="0"/>
              </a:rPr>
              <a:t>(the authority to do the work!)</a:t>
            </a:r>
            <a:endParaRPr lang="tr-TR" sz="2000" b="1" dirty="0">
              <a:latin typeface="Calisto MT" pitchFamily="18" charset="0"/>
            </a:endParaRPr>
          </a:p>
          <a:p>
            <a:pPr lvl="1"/>
            <a:r>
              <a:rPr lang="tr-TR" sz="1800" b="1" i="1" dirty="0" smtClean="0">
                <a:latin typeface="Calisto MT" pitchFamily="18" charset="0"/>
              </a:rPr>
              <a:t>Very first step </a:t>
            </a:r>
            <a:r>
              <a:rPr lang="tr-TR" sz="1800" dirty="0" smtClean="0">
                <a:latin typeface="Calisto MT" pitchFamily="18" charset="0"/>
              </a:rPr>
              <a:t>of a new project.</a:t>
            </a:r>
          </a:p>
          <a:p>
            <a:pPr lvl="1"/>
            <a:r>
              <a:rPr lang="tr-TR" sz="1800" b="1" i="1" dirty="0" smtClean="0">
                <a:latin typeface="Calisto MT" pitchFamily="18" charset="0"/>
              </a:rPr>
              <a:t>Identifies, Assigns &amp; Authorizes a PM </a:t>
            </a:r>
            <a:r>
              <a:rPr lang="tr-TR" sz="1800" dirty="0" smtClean="0">
                <a:latin typeface="Calisto MT" pitchFamily="18" charset="0"/>
              </a:rPr>
              <a:t>to do his/her work, after it the PM </a:t>
            </a:r>
            <a:r>
              <a:rPr lang="tr-TR" sz="1800" b="1" i="1" dirty="0" smtClean="0">
                <a:latin typeface="Calisto MT" pitchFamily="18" charset="0"/>
              </a:rPr>
              <a:t>assigns the tasks to it’s team</a:t>
            </a:r>
            <a:r>
              <a:rPr lang="tr-TR" sz="1800" dirty="0" smtClean="0">
                <a:latin typeface="Calisto MT" pitchFamily="18" charset="0"/>
              </a:rPr>
              <a:t>.</a:t>
            </a:r>
          </a:p>
          <a:p>
            <a:pPr lvl="1"/>
            <a:r>
              <a:rPr lang="tr-TR" sz="1800" b="1" i="1" dirty="0" smtClean="0">
                <a:latin typeface="Calisto MT" pitchFamily="18" charset="0"/>
              </a:rPr>
              <a:t>PM not involved during the development</a:t>
            </a:r>
            <a:r>
              <a:rPr lang="tr-TR" sz="1800" dirty="0" smtClean="0">
                <a:latin typeface="Calisto MT" pitchFamily="18" charset="0"/>
              </a:rPr>
              <a:t> (but recommended, because he/she apply the resources!), it’s handled by the project sponsor mostly</a:t>
            </a:r>
            <a:r>
              <a:rPr lang="tr-TR" sz="2000" dirty="0" smtClean="0">
                <a:latin typeface="Calisto MT" pitchFamily="18" charset="0"/>
              </a:rPr>
              <a:t>.</a:t>
            </a:r>
          </a:p>
          <a:p>
            <a:r>
              <a:rPr lang="tr-TR" i="1" dirty="0" smtClean="0">
                <a:latin typeface="Calisto MT" pitchFamily="18" charset="0"/>
              </a:rPr>
              <a:t>Plan </a:t>
            </a:r>
            <a:r>
              <a:rPr lang="tr-TR" i="1" dirty="0">
                <a:latin typeface="Calisto MT" pitchFamily="18" charset="0"/>
              </a:rPr>
              <a:t>:</a:t>
            </a:r>
            <a:r>
              <a:rPr lang="tr-TR" b="1" dirty="0">
                <a:latin typeface="Calisto MT" pitchFamily="18" charset="0"/>
              </a:rPr>
              <a:t> </a:t>
            </a:r>
            <a:r>
              <a:rPr lang="tr-TR" b="1" dirty="0" smtClean="0">
                <a:latin typeface="Calisto MT" pitchFamily="18" charset="0"/>
              </a:rPr>
              <a:t>Develop </a:t>
            </a:r>
            <a:r>
              <a:rPr lang="tr-TR" b="1" dirty="0">
                <a:latin typeface="Calisto MT" pitchFamily="18" charset="0"/>
              </a:rPr>
              <a:t>Project </a:t>
            </a:r>
            <a:r>
              <a:rPr lang="tr-TR" b="1" dirty="0" smtClean="0">
                <a:latin typeface="Calisto MT" pitchFamily="18" charset="0"/>
              </a:rPr>
              <a:t>Management Plan</a:t>
            </a:r>
            <a:r>
              <a:rPr lang="tr-TR" sz="2000" b="1" dirty="0" smtClean="0">
                <a:latin typeface="Calisto MT" pitchFamily="18" charset="0"/>
              </a:rPr>
              <a:t> </a:t>
            </a:r>
            <a:r>
              <a:rPr lang="tr-TR" sz="2000" i="1" dirty="0" smtClean="0">
                <a:latin typeface="Calisto MT" pitchFamily="18" charset="0"/>
              </a:rPr>
              <a:t>(get prepared for problems and changes)</a:t>
            </a:r>
            <a:endParaRPr lang="tr-TR" sz="2000" b="1" dirty="0">
              <a:latin typeface="Calisto MT" pitchFamily="18" charset="0"/>
            </a:endParaRPr>
          </a:p>
          <a:p>
            <a:pPr lvl="1"/>
            <a:r>
              <a:rPr lang="tr-TR" sz="1800" dirty="0" smtClean="0">
                <a:latin typeface="Calisto MT" pitchFamily="18" charset="0"/>
              </a:rPr>
              <a:t>One of the </a:t>
            </a:r>
            <a:r>
              <a:rPr lang="tr-TR" sz="1800" b="1" i="1" dirty="0" smtClean="0">
                <a:latin typeface="Calisto MT" pitchFamily="18" charset="0"/>
              </a:rPr>
              <a:t>most important </a:t>
            </a:r>
            <a:r>
              <a:rPr lang="tr-TR" sz="1800" dirty="0" smtClean="0">
                <a:latin typeface="Calisto MT" pitchFamily="18" charset="0"/>
              </a:rPr>
              <a:t>document.</a:t>
            </a:r>
          </a:p>
          <a:p>
            <a:pPr lvl="1"/>
            <a:r>
              <a:rPr lang="tr-TR" sz="1800" b="1" i="1" dirty="0" smtClean="0">
                <a:latin typeface="Calisto MT" pitchFamily="18" charset="0"/>
              </a:rPr>
              <a:t>Guides everything that happens </a:t>
            </a:r>
            <a:r>
              <a:rPr lang="tr-TR" sz="1800" dirty="0" smtClean="0">
                <a:latin typeface="Calisto MT" pitchFamily="18" charset="0"/>
              </a:rPr>
              <a:t>on the project.</a:t>
            </a:r>
          </a:p>
          <a:p>
            <a:pPr lvl="1"/>
            <a:r>
              <a:rPr lang="tr-TR" sz="1800" dirty="0" smtClean="0">
                <a:latin typeface="Calisto MT" pitchFamily="18" charset="0"/>
              </a:rPr>
              <a:t>Spans almost </a:t>
            </a:r>
            <a:r>
              <a:rPr lang="tr-TR" sz="1800" b="1" i="1" dirty="0" smtClean="0">
                <a:latin typeface="Calisto MT" pitchFamily="18" charset="0"/>
              </a:rPr>
              <a:t>all of the knowledge areas</a:t>
            </a:r>
            <a:r>
              <a:rPr lang="tr-TR" sz="1800" dirty="0" smtClean="0">
                <a:latin typeface="Calisto MT" pitchFamily="18" charset="0"/>
              </a:rPr>
              <a:t>.</a:t>
            </a: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4</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Tree>
    <p:extLst>
      <p:ext uri="{BB962C8B-B14F-4D97-AF65-F5344CB8AC3E}">
        <p14:creationId xmlns:p14="http://schemas.microsoft.com/office/powerpoint/2010/main" val="259318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251520" y="514714"/>
            <a:ext cx="8229600" cy="1096144"/>
          </a:xfrm>
        </p:spPr>
        <p:txBody>
          <a:bodyPr/>
          <a:lstStyle/>
          <a:p>
            <a:pPr algn="l"/>
            <a:r>
              <a:rPr lang="tr-TR" sz="3200" b="1" dirty="0" smtClean="0"/>
              <a:t>6 Integration Management Processes</a:t>
            </a:r>
            <a:endParaRPr lang="en-US" sz="3200" b="1" dirty="0"/>
          </a:p>
        </p:txBody>
      </p:sp>
      <p:sp>
        <p:nvSpPr>
          <p:cNvPr id="738313" name="Rectangle 9"/>
          <p:cNvSpPr>
            <a:spLocks noGrp="1" noChangeArrowheads="1"/>
          </p:cNvSpPr>
          <p:nvPr>
            <p:ph idx="1"/>
          </p:nvPr>
        </p:nvSpPr>
        <p:spPr>
          <a:xfrm>
            <a:off x="376313" y="1916832"/>
            <a:ext cx="8568952" cy="4248472"/>
          </a:xfrm>
        </p:spPr>
        <p:txBody>
          <a:bodyPr>
            <a:noAutofit/>
          </a:bodyPr>
          <a:lstStyle/>
          <a:p>
            <a:r>
              <a:rPr lang="tr-TR" i="1" dirty="0" smtClean="0">
                <a:latin typeface="Calisto MT" pitchFamily="18" charset="0"/>
              </a:rPr>
              <a:t>Execute </a:t>
            </a:r>
            <a:r>
              <a:rPr lang="tr-TR" i="1" dirty="0">
                <a:latin typeface="Calisto MT" pitchFamily="18" charset="0"/>
              </a:rPr>
              <a:t>:</a:t>
            </a:r>
            <a:r>
              <a:rPr lang="tr-TR" b="1" dirty="0">
                <a:latin typeface="Calisto MT" pitchFamily="18" charset="0"/>
              </a:rPr>
              <a:t> Direct </a:t>
            </a:r>
            <a:r>
              <a:rPr lang="tr-TR" b="1" dirty="0" smtClean="0">
                <a:latin typeface="Calisto MT" pitchFamily="18" charset="0"/>
              </a:rPr>
              <a:t>and Manage Project Work </a:t>
            </a:r>
            <a:r>
              <a:rPr lang="tr-TR" sz="2000" i="1" dirty="0" smtClean="0">
                <a:latin typeface="Calisto MT" pitchFamily="18" charset="0"/>
              </a:rPr>
              <a:t>(manage to provide efficiency!)</a:t>
            </a:r>
            <a:endParaRPr lang="tr-TR" sz="1000" b="1" dirty="0">
              <a:latin typeface="Calisto MT" pitchFamily="18" charset="0"/>
            </a:endParaRPr>
          </a:p>
          <a:p>
            <a:pPr lvl="1"/>
            <a:r>
              <a:rPr lang="tr-TR" sz="1800" dirty="0" smtClean="0">
                <a:latin typeface="Calisto MT" pitchFamily="18" charset="0"/>
              </a:rPr>
              <a:t>After planning, time to </a:t>
            </a:r>
            <a:r>
              <a:rPr lang="tr-TR" sz="1800" b="1" i="1" dirty="0" smtClean="0">
                <a:latin typeface="Calisto MT" pitchFamily="18" charset="0"/>
              </a:rPr>
              <a:t>DO</a:t>
            </a:r>
            <a:r>
              <a:rPr lang="tr-TR" sz="1800" dirty="0" smtClean="0">
                <a:latin typeface="Calisto MT" pitchFamily="18" charset="0"/>
              </a:rPr>
              <a:t> the work.</a:t>
            </a:r>
          </a:p>
          <a:p>
            <a:pPr lvl="1"/>
            <a:r>
              <a:rPr lang="tr-TR" sz="1800" dirty="0" smtClean="0">
                <a:latin typeface="Calisto MT" pitchFamily="18" charset="0"/>
              </a:rPr>
              <a:t>Make sure that </a:t>
            </a:r>
            <a:r>
              <a:rPr lang="tr-TR" sz="1800" b="1" i="1" dirty="0" smtClean="0">
                <a:latin typeface="Calisto MT" pitchFamily="18" charset="0"/>
              </a:rPr>
              <a:t>everybody is doing what they should be doing</a:t>
            </a:r>
          </a:p>
          <a:p>
            <a:pPr lvl="1"/>
            <a:r>
              <a:rPr lang="tr-TR" sz="1800" dirty="0" smtClean="0">
                <a:latin typeface="Calisto MT" pitchFamily="18" charset="0"/>
              </a:rPr>
              <a:t>Make sure the products/services that project creates </a:t>
            </a:r>
            <a:r>
              <a:rPr lang="tr-TR" sz="1800" b="1" i="1" dirty="0" smtClean="0">
                <a:latin typeface="Calisto MT" pitchFamily="18" charset="0"/>
              </a:rPr>
              <a:t>meet the needs of the stakeholders</a:t>
            </a:r>
            <a:r>
              <a:rPr lang="tr-TR" sz="1800" dirty="0" smtClean="0">
                <a:latin typeface="Calisto MT" pitchFamily="18" charset="0"/>
              </a:rPr>
              <a:t>.</a:t>
            </a:r>
          </a:p>
          <a:p>
            <a:pPr lvl="1"/>
            <a:r>
              <a:rPr lang="tr-TR" sz="1800" b="1" i="1" dirty="0" smtClean="0">
                <a:latin typeface="Calisto MT" pitchFamily="18" charset="0"/>
              </a:rPr>
              <a:t>Day-to-day work </a:t>
            </a:r>
            <a:r>
              <a:rPr lang="tr-TR" sz="1800" dirty="0" smtClean="0">
                <a:latin typeface="Calisto MT" pitchFamily="18" charset="0"/>
              </a:rPr>
              <a:t>that the project team must do.</a:t>
            </a:r>
            <a:endParaRPr lang="tr-TR" sz="2000" dirty="0" smtClean="0">
              <a:latin typeface="Calisto MT" pitchFamily="18" charset="0"/>
            </a:endParaRPr>
          </a:p>
          <a:p>
            <a:r>
              <a:rPr lang="tr-TR" i="1" dirty="0" smtClean="0">
                <a:latin typeface="Calisto MT" pitchFamily="18" charset="0"/>
              </a:rPr>
              <a:t>Monitor and Control </a:t>
            </a:r>
            <a:r>
              <a:rPr lang="tr-TR" i="1" dirty="0">
                <a:latin typeface="Calisto MT" pitchFamily="18" charset="0"/>
              </a:rPr>
              <a:t>:</a:t>
            </a:r>
            <a:r>
              <a:rPr lang="tr-TR" b="1" dirty="0">
                <a:latin typeface="Calisto MT" pitchFamily="18" charset="0"/>
              </a:rPr>
              <a:t> </a:t>
            </a:r>
            <a:r>
              <a:rPr lang="tr-TR" b="1" dirty="0" smtClean="0">
                <a:latin typeface="Calisto MT" pitchFamily="18" charset="0"/>
              </a:rPr>
              <a:t>Monitor and Control Project Work </a:t>
            </a:r>
            <a:r>
              <a:rPr lang="tr-TR" sz="2000" i="1" dirty="0" smtClean="0">
                <a:latin typeface="Calisto MT" pitchFamily="18" charset="0"/>
              </a:rPr>
              <a:t>(check the problems!)</a:t>
            </a:r>
            <a:endParaRPr lang="tr-TR" sz="1000" b="1" dirty="0">
              <a:latin typeface="Calisto MT" pitchFamily="18" charset="0"/>
            </a:endParaRPr>
          </a:p>
          <a:p>
            <a:pPr lvl="1"/>
            <a:r>
              <a:rPr lang="tr-TR" sz="1800" dirty="0" smtClean="0">
                <a:latin typeface="Calisto MT" pitchFamily="18" charset="0"/>
              </a:rPr>
              <a:t>Keep everyone satisfied by </a:t>
            </a:r>
            <a:r>
              <a:rPr lang="tr-TR" sz="1800" b="1" i="1" dirty="0" smtClean="0">
                <a:latin typeface="Calisto MT" pitchFamily="18" charset="0"/>
              </a:rPr>
              <a:t>catching the problems as early as possible</a:t>
            </a:r>
            <a:r>
              <a:rPr lang="tr-TR" sz="1800" dirty="0" smtClean="0">
                <a:latin typeface="Calisto MT" pitchFamily="18" charset="0"/>
              </a:rPr>
              <a:t>.</a:t>
            </a:r>
          </a:p>
          <a:p>
            <a:pPr lvl="1"/>
            <a:r>
              <a:rPr lang="tr-TR" sz="1800" b="1" i="1" dirty="0" smtClean="0">
                <a:latin typeface="Calisto MT" pitchFamily="18" charset="0"/>
              </a:rPr>
              <a:t>Control of every single thing </a:t>
            </a:r>
            <a:r>
              <a:rPr lang="tr-TR" sz="1800" dirty="0" smtClean="0">
                <a:latin typeface="Calisto MT" pitchFamily="18" charset="0"/>
              </a:rPr>
              <a:t>that goes on in the project.</a:t>
            </a:r>
          </a:p>
          <a:p>
            <a:pPr lvl="1"/>
            <a:r>
              <a:rPr lang="tr-TR" sz="1800" dirty="0" smtClean="0">
                <a:latin typeface="Calisto MT" pitchFamily="18" charset="0"/>
              </a:rPr>
              <a:t>It’s very hard and expensive to </a:t>
            </a:r>
            <a:r>
              <a:rPr lang="tr-TR" sz="1800" b="1" i="1" dirty="0" smtClean="0">
                <a:latin typeface="Calisto MT" pitchFamily="18" charset="0"/>
              </a:rPr>
              <a:t>fix a problem after time passes</a:t>
            </a:r>
            <a:r>
              <a:rPr lang="tr-TR" sz="1800" dirty="0" smtClean="0">
                <a:latin typeface="Calisto MT" pitchFamily="18" charset="0"/>
              </a:rPr>
              <a:t> over it.</a:t>
            </a: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5</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Tree>
    <p:extLst>
      <p:ext uri="{BB962C8B-B14F-4D97-AF65-F5344CB8AC3E}">
        <p14:creationId xmlns:p14="http://schemas.microsoft.com/office/powerpoint/2010/main" val="249952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251520" y="514714"/>
            <a:ext cx="8229600" cy="1096144"/>
          </a:xfrm>
        </p:spPr>
        <p:txBody>
          <a:bodyPr/>
          <a:lstStyle/>
          <a:p>
            <a:pPr algn="l"/>
            <a:r>
              <a:rPr lang="tr-TR" sz="3200" b="1" dirty="0" smtClean="0"/>
              <a:t>6 Integration Management Processes</a:t>
            </a:r>
            <a:endParaRPr lang="en-US" sz="3200" b="1" dirty="0"/>
          </a:p>
        </p:txBody>
      </p:sp>
      <p:sp>
        <p:nvSpPr>
          <p:cNvPr id="738313" name="Rectangle 9"/>
          <p:cNvSpPr>
            <a:spLocks noGrp="1" noChangeArrowheads="1"/>
          </p:cNvSpPr>
          <p:nvPr>
            <p:ph idx="1"/>
          </p:nvPr>
        </p:nvSpPr>
        <p:spPr>
          <a:xfrm>
            <a:off x="395536" y="1988840"/>
            <a:ext cx="8568952" cy="4104456"/>
          </a:xfrm>
        </p:spPr>
        <p:txBody>
          <a:bodyPr>
            <a:noAutofit/>
          </a:bodyPr>
          <a:lstStyle/>
          <a:p>
            <a:r>
              <a:rPr lang="tr-TR" i="1" dirty="0" smtClean="0">
                <a:latin typeface="Calisto MT" pitchFamily="18" charset="0"/>
              </a:rPr>
              <a:t>Monitor and Control </a:t>
            </a:r>
            <a:r>
              <a:rPr lang="tr-TR" i="1" dirty="0">
                <a:latin typeface="Calisto MT" pitchFamily="18" charset="0"/>
              </a:rPr>
              <a:t>:</a:t>
            </a:r>
            <a:r>
              <a:rPr lang="tr-TR" b="1" dirty="0">
                <a:latin typeface="Calisto MT" pitchFamily="18" charset="0"/>
              </a:rPr>
              <a:t> Perform </a:t>
            </a:r>
            <a:r>
              <a:rPr lang="tr-TR" b="1" dirty="0" smtClean="0">
                <a:latin typeface="Calisto MT" pitchFamily="18" charset="0"/>
              </a:rPr>
              <a:t>Integrated Change Control </a:t>
            </a:r>
            <a:r>
              <a:rPr lang="tr-TR" sz="2000" i="1" dirty="0" smtClean="0">
                <a:latin typeface="Calisto MT" pitchFamily="18" charset="0"/>
              </a:rPr>
              <a:t>(solve the problems!)</a:t>
            </a:r>
            <a:endParaRPr lang="tr-TR" sz="1000" b="1" dirty="0">
              <a:latin typeface="Calisto MT" pitchFamily="18" charset="0"/>
            </a:endParaRPr>
          </a:p>
          <a:p>
            <a:pPr lvl="1"/>
            <a:r>
              <a:rPr lang="tr-TR" sz="1800" dirty="0" smtClean="0">
                <a:latin typeface="Calisto MT" pitchFamily="18" charset="0"/>
              </a:rPr>
              <a:t>After the problems appear, there must be negotiations with the </a:t>
            </a:r>
            <a:r>
              <a:rPr lang="tr-TR" sz="1800" i="1" dirty="0" smtClean="0">
                <a:latin typeface="Calisto MT" pitchFamily="18" charset="0"/>
              </a:rPr>
              <a:t>stakeholders</a:t>
            </a:r>
            <a:r>
              <a:rPr lang="tr-TR" sz="1800" dirty="0" smtClean="0">
                <a:latin typeface="Calisto MT" pitchFamily="18" charset="0"/>
              </a:rPr>
              <a:t> and </a:t>
            </a:r>
            <a:r>
              <a:rPr lang="tr-TR" sz="1800" i="1" dirty="0" smtClean="0">
                <a:latin typeface="Calisto MT" pitchFamily="18" charset="0"/>
              </a:rPr>
              <a:t>sponsors</a:t>
            </a:r>
            <a:r>
              <a:rPr lang="tr-TR" sz="1800" dirty="0" smtClean="0">
                <a:latin typeface="Calisto MT" pitchFamily="18" charset="0"/>
              </a:rPr>
              <a:t> to figure out how to deal with them.</a:t>
            </a:r>
          </a:p>
          <a:p>
            <a:pPr lvl="1"/>
            <a:r>
              <a:rPr lang="tr-TR" sz="1800" dirty="0" smtClean="0">
                <a:latin typeface="Calisto MT" pitchFamily="18" charset="0"/>
              </a:rPr>
              <a:t>The project management plan must be </a:t>
            </a:r>
            <a:r>
              <a:rPr lang="tr-TR" sz="1800" b="1" dirty="0" smtClean="0">
                <a:latin typeface="Calisto MT" pitchFamily="18" charset="0"/>
              </a:rPr>
              <a:t>updated</a:t>
            </a:r>
            <a:r>
              <a:rPr lang="tr-TR" sz="1800" dirty="0" smtClean="0">
                <a:latin typeface="Calisto MT" pitchFamily="18" charset="0"/>
              </a:rPr>
              <a:t> to reflect any extra steps to be considered </a:t>
            </a:r>
            <a:r>
              <a:rPr lang="tr-TR" sz="1800" b="1" dirty="0" smtClean="0">
                <a:latin typeface="Calisto MT" pitchFamily="18" charset="0"/>
              </a:rPr>
              <a:t>and implemented </a:t>
            </a:r>
            <a:r>
              <a:rPr lang="tr-TR" sz="1800" dirty="0" smtClean="0">
                <a:latin typeface="Calisto MT" pitchFamily="18" charset="0"/>
              </a:rPr>
              <a:t>to </a:t>
            </a:r>
            <a:r>
              <a:rPr lang="tr-TR" sz="1800" i="1" dirty="0" smtClean="0">
                <a:latin typeface="Calisto MT" pitchFamily="18" charset="0"/>
              </a:rPr>
              <a:t>complete</a:t>
            </a:r>
            <a:r>
              <a:rPr lang="tr-TR" sz="1800" dirty="0" smtClean="0">
                <a:latin typeface="Calisto MT" pitchFamily="18" charset="0"/>
              </a:rPr>
              <a:t> the project so, this </a:t>
            </a:r>
            <a:r>
              <a:rPr lang="tr-TR" sz="1800" dirty="0">
                <a:latin typeface="Calisto MT" pitchFamily="18" charset="0"/>
              </a:rPr>
              <a:t>step handles the </a:t>
            </a:r>
            <a:r>
              <a:rPr lang="tr-TR" sz="2000" i="1" u="sng" dirty="0">
                <a:latin typeface="Calisto MT" pitchFamily="18" charset="0"/>
              </a:rPr>
              <a:t>determination and solving process </a:t>
            </a:r>
            <a:r>
              <a:rPr lang="tr-TR" sz="1800" dirty="0">
                <a:latin typeface="Calisto MT" pitchFamily="18" charset="0"/>
              </a:rPr>
              <a:t>of the problems</a:t>
            </a:r>
            <a:r>
              <a:rPr lang="tr-TR" sz="1800" dirty="0" smtClean="0">
                <a:latin typeface="Calisto MT" pitchFamily="18" charset="0"/>
              </a:rPr>
              <a:t>.</a:t>
            </a:r>
          </a:p>
          <a:p>
            <a:pPr lvl="1"/>
            <a:r>
              <a:rPr lang="tr-TR" sz="1800" dirty="0" smtClean="0">
                <a:latin typeface="Calisto MT" pitchFamily="18" charset="0"/>
              </a:rPr>
              <a:t>Here, </a:t>
            </a:r>
            <a:r>
              <a:rPr lang="tr-TR" sz="1800" b="1" dirty="0" smtClean="0">
                <a:latin typeface="Calisto MT" pitchFamily="18" charset="0"/>
              </a:rPr>
              <a:t>potential changes </a:t>
            </a:r>
            <a:r>
              <a:rPr lang="tr-TR" sz="1800" dirty="0" smtClean="0">
                <a:latin typeface="Calisto MT" pitchFamily="18" charset="0"/>
              </a:rPr>
              <a:t>should be also considered!</a:t>
            </a:r>
            <a:endParaRPr lang="tr-TR" sz="2000" dirty="0" smtClean="0">
              <a:latin typeface="Calisto MT" pitchFamily="18" charset="0"/>
            </a:endParaRPr>
          </a:p>
          <a:p>
            <a:r>
              <a:rPr lang="tr-TR" i="1" dirty="0" smtClean="0">
                <a:latin typeface="Calisto MT" pitchFamily="18" charset="0"/>
              </a:rPr>
              <a:t>Close </a:t>
            </a:r>
            <a:r>
              <a:rPr lang="tr-TR" i="1" dirty="0">
                <a:latin typeface="Calisto MT" pitchFamily="18" charset="0"/>
              </a:rPr>
              <a:t>:</a:t>
            </a:r>
            <a:r>
              <a:rPr lang="tr-TR" b="1" dirty="0">
                <a:latin typeface="Calisto MT" pitchFamily="18" charset="0"/>
              </a:rPr>
              <a:t> </a:t>
            </a:r>
            <a:r>
              <a:rPr lang="tr-TR" b="1" dirty="0" smtClean="0">
                <a:latin typeface="Calisto MT" pitchFamily="18" charset="0"/>
              </a:rPr>
              <a:t>Close Project or Phase </a:t>
            </a:r>
            <a:r>
              <a:rPr lang="tr-TR" sz="2000" i="1" dirty="0" smtClean="0">
                <a:latin typeface="Calisto MT" pitchFamily="18" charset="0"/>
              </a:rPr>
              <a:t>(take lessons!)</a:t>
            </a:r>
            <a:endParaRPr lang="tr-TR" sz="2000" i="1" dirty="0">
              <a:latin typeface="Calisto MT" pitchFamily="18" charset="0"/>
            </a:endParaRPr>
          </a:p>
          <a:p>
            <a:pPr lvl="1"/>
            <a:r>
              <a:rPr lang="tr-TR" sz="1800" dirty="0" smtClean="0">
                <a:latin typeface="Calisto MT" pitchFamily="18" charset="0"/>
              </a:rPr>
              <a:t>The </a:t>
            </a:r>
            <a:r>
              <a:rPr lang="tr-TR" sz="2000" b="1" i="1" dirty="0" smtClean="0">
                <a:latin typeface="Calisto MT" pitchFamily="18" charset="0"/>
              </a:rPr>
              <a:t>documentation</a:t>
            </a:r>
            <a:r>
              <a:rPr lang="tr-TR" sz="2000" dirty="0" smtClean="0">
                <a:latin typeface="Calisto MT" pitchFamily="18" charset="0"/>
              </a:rPr>
              <a:t> </a:t>
            </a:r>
            <a:r>
              <a:rPr lang="tr-TR" sz="1800" dirty="0" smtClean="0">
                <a:latin typeface="Calisto MT" pitchFamily="18" charset="0"/>
              </a:rPr>
              <a:t>is very important.</a:t>
            </a:r>
          </a:p>
          <a:p>
            <a:pPr lvl="1"/>
            <a:r>
              <a:rPr lang="tr-TR" sz="1800" dirty="0" smtClean="0">
                <a:latin typeface="Calisto MT" pitchFamily="18" charset="0"/>
              </a:rPr>
              <a:t>Documentation : </a:t>
            </a:r>
            <a:r>
              <a:rPr lang="tr-TR" sz="2000" i="1" dirty="0" smtClean="0">
                <a:latin typeface="Calisto MT" pitchFamily="18" charset="0"/>
              </a:rPr>
              <a:t>The lessons learned along the way!</a:t>
            </a:r>
          </a:p>
          <a:p>
            <a:pPr lvl="1"/>
            <a:r>
              <a:rPr lang="tr-TR" sz="1800" dirty="0" smtClean="0">
                <a:latin typeface="Calisto MT" pitchFamily="18" charset="0"/>
              </a:rPr>
              <a:t>They will help at later projects.</a:t>
            </a:r>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6</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85464"/>
            <a:ext cx="1564953" cy="1954644"/>
          </a:xfrm>
          <a:prstGeom prst="rect">
            <a:avLst/>
          </a:prstGeom>
          <a:ln>
            <a:noFill/>
          </a:ln>
          <a:effectLst>
            <a:softEdge rad="112500"/>
          </a:effectLst>
        </p:spPr>
      </p:pic>
    </p:spTree>
    <p:extLst>
      <p:ext uri="{BB962C8B-B14F-4D97-AF65-F5344CB8AC3E}">
        <p14:creationId xmlns:p14="http://schemas.microsoft.com/office/powerpoint/2010/main" val="3765110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C64EA24-397A-4227-BB00-233A814EC49A}" type="slidenum">
              <a:rPr lang="en-US" smtClean="0">
                <a:solidFill>
                  <a:prstClr val="black">
                    <a:lumMod val="65000"/>
                    <a:lumOff val="35000"/>
                  </a:prstClr>
                </a:solidFill>
              </a:rPr>
              <a:pPr/>
              <a:t>7</a:t>
            </a:fld>
            <a:endParaRPr lang="en-US">
              <a:solidFill>
                <a:prstClr val="black">
                  <a:lumMod val="65000"/>
                  <a:lumOff val="35000"/>
                </a:prstClr>
              </a:solidFill>
            </a:endParaRPr>
          </a:p>
        </p:txBody>
      </p:sp>
      <p:sp>
        <p:nvSpPr>
          <p:cNvPr id="6" name="Rectangle 5"/>
          <p:cNvSpPr/>
          <p:nvPr/>
        </p:nvSpPr>
        <p:spPr>
          <a:xfrm>
            <a:off x="1115616" y="792849"/>
            <a:ext cx="7200800" cy="1492716"/>
          </a:xfrm>
          <a:prstGeom prst="rect">
            <a:avLst/>
          </a:prstGeom>
        </p:spPr>
        <p:txBody>
          <a:bodyPr wrap="square">
            <a:spAutoFit/>
          </a:bodyPr>
          <a:lstStyle/>
          <a:p>
            <a:pPr algn="l"/>
            <a:r>
              <a:rPr lang="tr-TR" sz="1400" u="sng" dirty="0" smtClean="0">
                <a:solidFill>
                  <a:prstClr val="white">
                    <a:lumMod val="50000"/>
                  </a:prstClr>
                </a:solidFill>
              </a:rPr>
              <a:t>Ex1:</a:t>
            </a:r>
            <a:r>
              <a:rPr lang="tr-TR" sz="1400" b="0" dirty="0" smtClean="0">
                <a:solidFill>
                  <a:prstClr val="white">
                    <a:lumMod val="50000"/>
                  </a:prstClr>
                </a:solidFill>
              </a:rPr>
              <a:t> </a:t>
            </a:r>
            <a:r>
              <a:rPr lang="tr-TR" sz="1400" b="0" i="1" dirty="0" smtClean="0">
                <a:solidFill>
                  <a:prstClr val="white">
                    <a:lumMod val="50000"/>
                  </a:prstClr>
                </a:solidFill>
              </a:rPr>
              <a:t>A</a:t>
            </a:r>
            <a:r>
              <a:rPr lang="en-US" sz="1400" b="0" i="1" dirty="0" smtClean="0">
                <a:solidFill>
                  <a:prstClr val="white">
                    <a:lumMod val="50000"/>
                  </a:prstClr>
                </a:solidFill>
              </a:rPr>
              <a:t> </a:t>
            </a:r>
            <a:r>
              <a:rPr lang="en-US" sz="1400" b="0" i="1" dirty="0">
                <a:solidFill>
                  <a:prstClr val="white">
                    <a:lumMod val="50000"/>
                  </a:prstClr>
                </a:solidFill>
              </a:rPr>
              <a:t>project manager in a construction company has been authorized to apply the organizational resources to project activities. The authorization comes in the form of.</a:t>
            </a:r>
          </a:p>
          <a:p>
            <a:pPr algn="l"/>
            <a:r>
              <a:rPr lang="tr-TR" sz="1400" dirty="0" smtClean="0">
                <a:solidFill>
                  <a:prstClr val="white">
                    <a:lumMod val="50000"/>
                  </a:prstClr>
                </a:solidFill>
              </a:rPr>
              <a:t>a) </a:t>
            </a:r>
            <a:r>
              <a:rPr lang="en-US" sz="1400" dirty="0" smtClean="0">
                <a:solidFill>
                  <a:prstClr val="white">
                    <a:lumMod val="50000"/>
                  </a:prstClr>
                </a:solidFill>
              </a:rPr>
              <a:t>Project </a:t>
            </a:r>
            <a:r>
              <a:rPr lang="en-US" sz="1400" dirty="0">
                <a:solidFill>
                  <a:prstClr val="white">
                    <a:lumMod val="50000"/>
                  </a:prstClr>
                </a:solidFill>
              </a:rPr>
              <a:t>Management Plan</a:t>
            </a:r>
          </a:p>
          <a:p>
            <a:pPr algn="l"/>
            <a:r>
              <a:rPr lang="tr-TR" sz="1400" dirty="0" smtClean="0">
                <a:solidFill>
                  <a:prstClr val="white">
                    <a:lumMod val="50000"/>
                  </a:prstClr>
                </a:solidFill>
              </a:rPr>
              <a:t>b) </a:t>
            </a:r>
            <a:r>
              <a:rPr lang="en-US" sz="1400" dirty="0" smtClean="0">
                <a:solidFill>
                  <a:prstClr val="white">
                    <a:lumMod val="50000"/>
                  </a:prstClr>
                </a:solidFill>
              </a:rPr>
              <a:t>Project </a:t>
            </a:r>
            <a:r>
              <a:rPr lang="en-US" sz="1400" dirty="0">
                <a:solidFill>
                  <a:prstClr val="white">
                    <a:lumMod val="50000"/>
                  </a:prstClr>
                </a:solidFill>
              </a:rPr>
              <a:t>Charter</a:t>
            </a:r>
          </a:p>
          <a:p>
            <a:pPr algn="l"/>
            <a:r>
              <a:rPr lang="tr-TR" sz="1400" dirty="0" smtClean="0">
                <a:solidFill>
                  <a:prstClr val="white">
                    <a:lumMod val="50000"/>
                  </a:prstClr>
                </a:solidFill>
              </a:rPr>
              <a:t>c) </a:t>
            </a:r>
            <a:r>
              <a:rPr lang="en-US" sz="1400" dirty="0" smtClean="0">
                <a:solidFill>
                  <a:prstClr val="white">
                    <a:lumMod val="50000"/>
                  </a:prstClr>
                </a:solidFill>
              </a:rPr>
              <a:t>Justifications</a:t>
            </a:r>
            <a:endParaRPr lang="en-US" sz="1400" dirty="0">
              <a:solidFill>
                <a:prstClr val="white">
                  <a:lumMod val="50000"/>
                </a:prstClr>
              </a:solidFill>
            </a:endParaRPr>
          </a:p>
          <a:p>
            <a:pPr algn="l"/>
            <a:r>
              <a:rPr lang="tr-TR" sz="1400" dirty="0" smtClean="0">
                <a:solidFill>
                  <a:prstClr val="white">
                    <a:lumMod val="50000"/>
                  </a:prstClr>
                </a:solidFill>
              </a:rPr>
              <a:t>d) </a:t>
            </a:r>
            <a:r>
              <a:rPr lang="en-US" sz="1400" dirty="0" smtClean="0">
                <a:solidFill>
                  <a:prstClr val="white">
                    <a:lumMod val="50000"/>
                  </a:prstClr>
                </a:solidFill>
              </a:rPr>
              <a:t>Memos</a:t>
            </a:r>
            <a:endParaRPr lang="en-US" sz="1400" dirty="0">
              <a:solidFill>
                <a:prstClr val="white">
                  <a:lumMod val="50000"/>
                </a:prstClr>
              </a:solidFill>
            </a:endParaRPr>
          </a:p>
        </p:txBody>
      </p:sp>
      <p:sp>
        <p:nvSpPr>
          <p:cNvPr id="7" name="Rectangle 6"/>
          <p:cNvSpPr/>
          <p:nvPr/>
        </p:nvSpPr>
        <p:spPr>
          <a:xfrm>
            <a:off x="1115616" y="2368332"/>
            <a:ext cx="6696744" cy="1492716"/>
          </a:xfrm>
          <a:prstGeom prst="rect">
            <a:avLst/>
          </a:prstGeom>
        </p:spPr>
        <p:txBody>
          <a:bodyPr wrap="square">
            <a:spAutoFit/>
          </a:bodyPr>
          <a:lstStyle/>
          <a:p>
            <a:pPr algn="l"/>
            <a:r>
              <a:rPr lang="tr-TR" sz="1400" u="sng" dirty="0" smtClean="0">
                <a:solidFill>
                  <a:prstClr val="white">
                    <a:lumMod val="50000"/>
                  </a:prstClr>
                </a:solidFill>
              </a:rPr>
              <a:t>Ex2:</a:t>
            </a:r>
            <a:r>
              <a:rPr lang="tr-TR" sz="1400" b="0" dirty="0" smtClean="0">
                <a:solidFill>
                  <a:prstClr val="white">
                    <a:lumMod val="50000"/>
                  </a:prstClr>
                </a:solidFill>
              </a:rPr>
              <a:t> </a:t>
            </a:r>
            <a:r>
              <a:rPr lang="en-US" sz="1400" b="0" i="1" dirty="0" smtClean="0">
                <a:solidFill>
                  <a:prstClr val="white">
                    <a:lumMod val="50000"/>
                  </a:prstClr>
                </a:solidFill>
              </a:rPr>
              <a:t>The </a:t>
            </a:r>
            <a:r>
              <a:rPr lang="en-US" sz="1400" b="0" i="1" dirty="0">
                <a:solidFill>
                  <a:prstClr val="white">
                    <a:lumMod val="50000"/>
                  </a:prstClr>
                </a:solidFill>
              </a:rPr>
              <a:t>process of defining, preparing and organizing all subsidiary plans along with integrating them into the comprehensive project plan is known as.</a:t>
            </a:r>
          </a:p>
          <a:p>
            <a:pPr algn="l"/>
            <a:r>
              <a:rPr lang="tr-TR" sz="1400" dirty="0" smtClean="0">
                <a:solidFill>
                  <a:prstClr val="white">
                    <a:lumMod val="50000"/>
                  </a:prstClr>
                </a:solidFill>
              </a:rPr>
              <a:t>a) </a:t>
            </a:r>
            <a:r>
              <a:rPr lang="en-US" sz="1400" dirty="0" smtClean="0">
                <a:solidFill>
                  <a:prstClr val="white">
                    <a:lumMod val="50000"/>
                  </a:prstClr>
                </a:solidFill>
              </a:rPr>
              <a:t>Develop </a:t>
            </a:r>
            <a:r>
              <a:rPr lang="en-US" sz="1400" dirty="0">
                <a:solidFill>
                  <a:prstClr val="white">
                    <a:lumMod val="50000"/>
                  </a:prstClr>
                </a:solidFill>
              </a:rPr>
              <a:t>Project Charter</a:t>
            </a:r>
          </a:p>
          <a:p>
            <a:pPr algn="l"/>
            <a:r>
              <a:rPr lang="tr-TR" sz="1400" dirty="0" smtClean="0">
                <a:solidFill>
                  <a:prstClr val="white">
                    <a:lumMod val="50000"/>
                  </a:prstClr>
                </a:solidFill>
              </a:rPr>
              <a:t>b) </a:t>
            </a:r>
            <a:r>
              <a:rPr lang="en-US" sz="1400" dirty="0" smtClean="0">
                <a:solidFill>
                  <a:prstClr val="white">
                    <a:lumMod val="50000"/>
                  </a:prstClr>
                </a:solidFill>
              </a:rPr>
              <a:t>Develop </a:t>
            </a:r>
            <a:r>
              <a:rPr lang="en-US" sz="1400" dirty="0">
                <a:solidFill>
                  <a:prstClr val="white">
                    <a:lumMod val="50000"/>
                  </a:prstClr>
                </a:solidFill>
              </a:rPr>
              <a:t>Project Management Plan</a:t>
            </a:r>
          </a:p>
          <a:p>
            <a:pPr algn="l"/>
            <a:r>
              <a:rPr lang="tr-TR" sz="1400" dirty="0" smtClean="0">
                <a:solidFill>
                  <a:prstClr val="white">
                    <a:lumMod val="50000"/>
                  </a:prstClr>
                </a:solidFill>
              </a:rPr>
              <a:t>c) </a:t>
            </a:r>
            <a:r>
              <a:rPr lang="en-US" sz="1400" dirty="0" smtClean="0">
                <a:solidFill>
                  <a:prstClr val="white">
                    <a:lumMod val="50000"/>
                  </a:prstClr>
                </a:solidFill>
              </a:rPr>
              <a:t>Project </a:t>
            </a:r>
            <a:r>
              <a:rPr lang="en-US" sz="1400" dirty="0">
                <a:solidFill>
                  <a:prstClr val="white">
                    <a:lumMod val="50000"/>
                  </a:prstClr>
                </a:solidFill>
              </a:rPr>
              <a:t>Process Groups</a:t>
            </a:r>
          </a:p>
          <a:p>
            <a:pPr algn="l"/>
            <a:r>
              <a:rPr lang="tr-TR" sz="1400" dirty="0" smtClean="0">
                <a:solidFill>
                  <a:prstClr val="white">
                    <a:lumMod val="50000"/>
                  </a:prstClr>
                </a:solidFill>
              </a:rPr>
              <a:t>d) </a:t>
            </a:r>
            <a:r>
              <a:rPr lang="en-US" sz="1400" dirty="0" smtClean="0">
                <a:solidFill>
                  <a:prstClr val="white">
                    <a:lumMod val="50000"/>
                  </a:prstClr>
                </a:solidFill>
              </a:rPr>
              <a:t>Strategic </a:t>
            </a:r>
            <a:r>
              <a:rPr lang="en-US" sz="1400" dirty="0">
                <a:solidFill>
                  <a:prstClr val="white">
                    <a:lumMod val="50000"/>
                  </a:prstClr>
                </a:solidFill>
              </a:rPr>
              <a:t>Management</a:t>
            </a:r>
          </a:p>
        </p:txBody>
      </p:sp>
      <p:sp>
        <p:nvSpPr>
          <p:cNvPr id="8" name="Rectangle 7"/>
          <p:cNvSpPr/>
          <p:nvPr/>
        </p:nvSpPr>
        <p:spPr>
          <a:xfrm>
            <a:off x="1115616" y="4058573"/>
            <a:ext cx="6768752" cy="1697388"/>
          </a:xfrm>
          <a:prstGeom prst="rect">
            <a:avLst/>
          </a:prstGeom>
        </p:spPr>
        <p:txBody>
          <a:bodyPr wrap="square">
            <a:spAutoFit/>
          </a:bodyPr>
          <a:lstStyle/>
          <a:p>
            <a:pPr algn="l"/>
            <a:r>
              <a:rPr lang="tr-TR" sz="1400" u="sng" dirty="0" smtClean="0">
                <a:solidFill>
                  <a:prstClr val="white">
                    <a:lumMod val="50000"/>
                  </a:prstClr>
                </a:solidFill>
              </a:rPr>
              <a:t>Ex3:</a:t>
            </a:r>
            <a:r>
              <a:rPr lang="tr-TR" sz="1400" b="0" dirty="0" smtClean="0">
                <a:solidFill>
                  <a:prstClr val="white">
                    <a:lumMod val="50000"/>
                  </a:prstClr>
                </a:solidFill>
              </a:rPr>
              <a:t> </a:t>
            </a:r>
            <a:r>
              <a:rPr lang="en-US" sz="1400" b="0" i="1" dirty="0" smtClean="0">
                <a:solidFill>
                  <a:prstClr val="white">
                    <a:lumMod val="50000"/>
                  </a:prstClr>
                </a:solidFill>
              </a:rPr>
              <a:t>What </a:t>
            </a:r>
            <a:r>
              <a:rPr lang="en-US" sz="1400" b="0" i="1" dirty="0">
                <a:solidFill>
                  <a:prstClr val="white">
                    <a:lumMod val="50000"/>
                  </a:prstClr>
                </a:solidFill>
              </a:rPr>
              <a:t>is the term used for the area that entails processes and activities that define, combine, unify and coordinate the processes and project activities carried out within the various Project Management Process Groups?</a:t>
            </a:r>
          </a:p>
          <a:p>
            <a:pPr algn="l"/>
            <a:r>
              <a:rPr lang="tr-TR" sz="1400" dirty="0" smtClean="0">
                <a:solidFill>
                  <a:prstClr val="white">
                    <a:lumMod val="50000"/>
                  </a:prstClr>
                </a:solidFill>
              </a:rPr>
              <a:t>a) </a:t>
            </a:r>
            <a:r>
              <a:rPr lang="en-US" sz="1400" dirty="0" smtClean="0">
                <a:solidFill>
                  <a:prstClr val="white">
                    <a:lumMod val="50000"/>
                  </a:prstClr>
                </a:solidFill>
              </a:rPr>
              <a:t>Project </a:t>
            </a:r>
            <a:r>
              <a:rPr lang="en-US" sz="1400" dirty="0">
                <a:solidFill>
                  <a:prstClr val="white">
                    <a:lumMod val="50000"/>
                  </a:prstClr>
                </a:solidFill>
              </a:rPr>
              <a:t>Integration Management</a:t>
            </a:r>
          </a:p>
          <a:p>
            <a:pPr algn="l"/>
            <a:r>
              <a:rPr lang="tr-TR" sz="1400" dirty="0" smtClean="0">
                <a:solidFill>
                  <a:prstClr val="white">
                    <a:lumMod val="50000"/>
                  </a:prstClr>
                </a:solidFill>
              </a:rPr>
              <a:t>b) </a:t>
            </a:r>
            <a:r>
              <a:rPr lang="en-US" sz="1400" dirty="0" smtClean="0">
                <a:solidFill>
                  <a:prstClr val="white">
                    <a:lumMod val="50000"/>
                  </a:prstClr>
                </a:solidFill>
              </a:rPr>
              <a:t>Strategic </a:t>
            </a:r>
            <a:r>
              <a:rPr lang="en-US" sz="1400" dirty="0">
                <a:solidFill>
                  <a:prstClr val="white">
                    <a:lumMod val="50000"/>
                  </a:prstClr>
                </a:solidFill>
              </a:rPr>
              <a:t>Management</a:t>
            </a:r>
          </a:p>
          <a:p>
            <a:pPr algn="l"/>
            <a:r>
              <a:rPr lang="tr-TR" sz="1400" dirty="0" smtClean="0">
                <a:solidFill>
                  <a:prstClr val="white">
                    <a:lumMod val="50000"/>
                  </a:prstClr>
                </a:solidFill>
              </a:rPr>
              <a:t>c) </a:t>
            </a:r>
            <a:r>
              <a:rPr lang="en-US" sz="1400" dirty="0" smtClean="0">
                <a:solidFill>
                  <a:prstClr val="white">
                    <a:lumMod val="50000"/>
                  </a:prstClr>
                </a:solidFill>
              </a:rPr>
              <a:t>Operations </a:t>
            </a:r>
            <a:r>
              <a:rPr lang="en-US" sz="1400" dirty="0">
                <a:solidFill>
                  <a:prstClr val="white">
                    <a:lumMod val="50000"/>
                  </a:prstClr>
                </a:solidFill>
              </a:rPr>
              <a:t>Management</a:t>
            </a:r>
          </a:p>
          <a:p>
            <a:pPr algn="l"/>
            <a:r>
              <a:rPr lang="tr-TR" sz="1400" dirty="0" smtClean="0">
                <a:solidFill>
                  <a:prstClr val="white">
                    <a:lumMod val="50000"/>
                  </a:prstClr>
                </a:solidFill>
              </a:rPr>
              <a:t>d) </a:t>
            </a:r>
            <a:r>
              <a:rPr lang="en-US" sz="1400" dirty="0" smtClean="0">
                <a:solidFill>
                  <a:prstClr val="white">
                    <a:lumMod val="50000"/>
                  </a:prstClr>
                </a:solidFill>
              </a:rPr>
              <a:t>Project </a:t>
            </a:r>
            <a:r>
              <a:rPr lang="en-US" sz="1400" dirty="0">
                <a:solidFill>
                  <a:prstClr val="white">
                    <a:lumMod val="50000"/>
                  </a:prstClr>
                </a:solidFill>
              </a:rPr>
              <a:t>Process Management</a:t>
            </a:r>
          </a:p>
        </p:txBody>
      </p:sp>
      <p:sp>
        <p:nvSpPr>
          <p:cNvPr id="9" name="TextBox 8"/>
          <p:cNvSpPr txBox="1"/>
          <p:nvPr/>
        </p:nvSpPr>
        <p:spPr>
          <a:xfrm>
            <a:off x="502141" y="327108"/>
            <a:ext cx="6518131" cy="384721"/>
          </a:xfrm>
          <a:prstGeom prst="rect">
            <a:avLst/>
          </a:prstGeom>
          <a:noFill/>
        </p:spPr>
        <p:txBody>
          <a:bodyPr wrap="none" rtlCol="0">
            <a:spAutoFit/>
          </a:bodyPr>
          <a:lstStyle/>
          <a:p>
            <a:r>
              <a:rPr lang="tr-TR" sz="2000" b="0" u="sng" dirty="0" smtClean="0">
                <a:solidFill>
                  <a:prstClr val="white">
                    <a:lumMod val="50000"/>
                  </a:prstClr>
                </a:solidFill>
                <a:effectLst>
                  <a:outerShdw blurRad="38100" dist="38100" dir="2700000" algn="tl">
                    <a:srgbClr val="000000">
                      <a:alpha val="43137"/>
                    </a:srgbClr>
                  </a:outerShdw>
                </a:effectLst>
              </a:rPr>
              <a:t>Sample </a:t>
            </a:r>
            <a:r>
              <a:rPr lang="tr-TR" sz="2000" b="0" u="sng" dirty="0">
                <a:solidFill>
                  <a:prstClr val="white">
                    <a:lumMod val="50000"/>
                  </a:prstClr>
                </a:solidFill>
                <a:effectLst>
                  <a:outerShdw blurRad="38100" dist="38100" dir="2700000" algn="tl">
                    <a:srgbClr val="000000">
                      <a:alpha val="43137"/>
                    </a:srgbClr>
                  </a:outerShdw>
                </a:effectLst>
              </a:rPr>
              <a:t>Project Management </a:t>
            </a:r>
            <a:r>
              <a:rPr lang="tr-TR" sz="2000" b="0" u="sng" dirty="0" smtClean="0">
                <a:solidFill>
                  <a:prstClr val="white">
                    <a:lumMod val="50000"/>
                  </a:prstClr>
                </a:solidFill>
                <a:effectLst>
                  <a:outerShdw blurRad="38100" dist="38100" dir="2700000" algn="tl">
                    <a:srgbClr val="000000">
                      <a:alpha val="43137"/>
                    </a:srgbClr>
                  </a:outerShdw>
                </a:effectLst>
              </a:rPr>
              <a:t>Exam (Mid II)  Questions :</a:t>
            </a:r>
            <a:endParaRPr lang="tr-TR" sz="2000" b="0" u="sng" dirty="0">
              <a:solidFill>
                <a:prstClr val="white">
                  <a:lumMod val="50000"/>
                </a:prst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0658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827584" y="692696"/>
            <a:ext cx="6264696" cy="404664"/>
          </a:xfrm>
        </p:spPr>
        <p:txBody>
          <a:bodyPr/>
          <a:lstStyle/>
          <a:p>
            <a:pPr algn="l"/>
            <a:r>
              <a:rPr lang="tr-TR" sz="2800" dirty="0" smtClean="0"/>
              <a:t>DATA FLOW DIAGRAMS :</a:t>
            </a:r>
            <a:endParaRPr lang="en-US" sz="2800"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8</a:t>
            </a:fld>
            <a:endParaRPr lang="en-US" dirty="0">
              <a:solidFill>
                <a:prstClr val="black">
                  <a:lumMod val="65000"/>
                  <a:lumOff val="35000"/>
                </a:prstClr>
              </a:solidFill>
            </a:endParaRPr>
          </a:p>
        </p:txBody>
      </p:sp>
      <p:sp>
        <p:nvSpPr>
          <p:cNvPr id="3" name="TextBox 2"/>
          <p:cNvSpPr txBox="1"/>
          <p:nvPr/>
        </p:nvSpPr>
        <p:spPr>
          <a:xfrm>
            <a:off x="755576" y="1268760"/>
            <a:ext cx="7042983" cy="677108"/>
          </a:xfrm>
          <a:prstGeom prst="rect">
            <a:avLst/>
          </a:prstGeom>
          <a:noFill/>
        </p:spPr>
        <p:txBody>
          <a:bodyPr wrap="square" rtlCol="0">
            <a:spAutoFit/>
          </a:bodyPr>
          <a:lstStyle/>
          <a:p>
            <a:pPr algn="l"/>
            <a:r>
              <a:rPr lang="tr-TR" sz="2000" b="0" dirty="0" smtClean="0">
                <a:solidFill>
                  <a:prstClr val="black"/>
                </a:solidFill>
                <a:latin typeface="Calisto MT" pitchFamily="18" charset="0"/>
              </a:rPr>
              <a:t>Shows Process Inputs and Outputs that flow down through all the processes within a specific knowledge area...</a:t>
            </a:r>
            <a:endParaRPr lang="tr-TR" sz="2000" b="0" dirty="0">
              <a:solidFill>
                <a:prstClr val="black"/>
              </a:solidFill>
              <a:latin typeface="Calisto MT"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32856"/>
            <a:ext cx="7704855" cy="3952875"/>
          </a:xfrm>
          <a:prstGeom prst="rect">
            <a:avLst/>
          </a:prstGeom>
        </p:spPr>
      </p:pic>
    </p:spTree>
    <p:extLst>
      <p:ext uri="{BB962C8B-B14F-4D97-AF65-F5344CB8AC3E}">
        <p14:creationId xmlns:p14="http://schemas.microsoft.com/office/powerpoint/2010/main" val="1877500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12" name="Rectangle 8"/>
          <p:cNvSpPr>
            <a:spLocks noGrp="1" noChangeArrowheads="1"/>
          </p:cNvSpPr>
          <p:nvPr>
            <p:ph type="title"/>
          </p:nvPr>
        </p:nvSpPr>
        <p:spPr>
          <a:xfrm>
            <a:off x="1835696" y="216024"/>
            <a:ext cx="6768752" cy="260648"/>
          </a:xfrm>
        </p:spPr>
        <p:txBody>
          <a:bodyPr/>
          <a:lstStyle/>
          <a:p>
            <a:pPr algn="l"/>
            <a:r>
              <a:rPr lang="tr-TR" sz="2000" dirty="0" smtClean="0"/>
              <a:t>Project Management Process Interactions :</a:t>
            </a:r>
            <a:endParaRPr lang="en-US" sz="2000" dirty="0"/>
          </a:p>
        </p:txBody>
      </p:sp>
      <p:sp>
        <p:nvSpPr>
          <p:cNvPr id="5" name="Footer Placeholder 4"/>
          <p:cNvSpPr>
            <a:spLocks noGrp="1"/>
          </p:cNvSpPr>
          <p:nvPr>
            <p:ph type="ftr" sz="quarter" idx="11"/>
          </p:nvPr>
        </p:nvSpPr>
        <p:spPr/>
        <p:txBody>
          <a:bodyPr/>
          <a:lstStyle/>
          <a:p>
            <a:r>
              <a:rPr lang="en-US" smtClean="0">
                <a:solidFill>
                  <a:prstClr val="black">
                    <a:lumMod val="65000"/>
                    <a:lumOff val="35000"/>
                  </a:prstClr>
                </a:solidFill>
              </a:rPr>
              <a:t>MAN447 Lecture Notes</a:t>
            </a:r>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9D5D118F-962F-44AC-A63F-97858BAC7A96}" type="slidenum">
              <a:rPr lang="en-US">
                <a:solidFill>
                  <a:prstClr val="black">
                    <a:lumMod val="65000"/>
                    <a:lumOff val="35000"/>
                  </a:prstClr>
                </a:solidFill>
              </a:rPr>
              <a:pPr/>
              <a:t>9</a:t>
            </a:fld>
            <a:endParaRPr lang="en-US" dirty="0">
              <a:solidFill>
                <a:prstClr val="black">
                  <a:lumMod val="65000"/>
                  <a:lumOff val="35000"/>
                </a:prst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92383"/>
            <a:ext cx="8856984" cy="6029325"/>
          </a:xfrm>
          <a:prstGeom prst="rect">
            <a:avLst/>
          </a:prstGeom>
        </p:spPr>
      </p:pic>
      <p:sp>
        <p:nvSpPr>
          <p:cNvPr id="3" name="Rectangle 2"/>
          <p:cNvSpPr/>
          <p:nvPr/>
        </p:nvSpPr>
        <p:spPr>
          <a:xfrm>
            <a:off x="251520" y="476673"/>
            <a:ext cx="4968552" cy="1296144"/>
          </a:xfrm>
          <a:prstGeom prst="rect">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
        <p:nvSpPr>
          <p:cNvPr id="7" name="Rectangle 6"/>
          <p:cNvSpPr/>
          <p:nvPr/>
        </p:nvSpPr>
        <p:spPr>
          <a:xfrm>
            <a:off x="251520" y="1772817"/>
            <a:ext cx="2007840" cy="1655489"/>
          </a:xfrm>
          <a:prstGeom prst="rect">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solidFill>
                <a:prstClr val="white"/>
              </a:solidFill>
            </a:endParaRPr>
          </a:p>
        </p:txBody>
      </p:sp>
    </p:spTree>
    <p:extLst>
      <p:ext uri="{BB962C8B-B14F-4D97-AF65-F5344CB8AC3E}">
        <p14:creationId xmlns:p14="http://schemas.microsoft.com/office/powerpoint/2010/main" val="393020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42156</TotalTime>
  <Words>975</Words>
  <Application>Microsoft Office PowerPoint</Application>
  <PresentationFormat>Letter Paper (8.5x11 in)</PresentationFormat>
  <Paragraphs>138</Paragraphs>
  <Slides>20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20</vt:i4>
      </vt:variant>
      <vt:variant>
        <vt:lpstr>Custom Shows</vt:lpstr>
      </vt:variant>
      <vt:variant>
        <vt:i4>2</vt:i4>
      </vt:variant>
    </vt:vector>
  </HeadingPairs>
  <TitlesOfParts>
    <vt:vector size="30" baseType="lpstr">
      <vt:lpstr>Arial</vt:lpstr>
      <vt:lpstr>Times New Roman</vt:lpstr>
      <vt:lpstr>Calisto MT</vt:lpstr>
      <vt:lpstr>Courier New</vt:lpstr>
      <vt:lpstr>Century Gothic</vt:lpstr>
      <vt:lpstr>Wingdings</vt:lpstr>
      <vt:lpstr>Palatino Linotype</vt:lpstr>
      <vt:lpstr>Executive</vt:lpstr>
      <vt:lpstr>Part 4: Project Integration Management - 1</vt:lpstr>
      <vt:lpstr>Part 4: Project Integration Management</vt:lpstr>
      <vt:lpstr>Project Integration Management Overview</vt:lpstr>
      <vt:lpstr>6 Integration Management Processes</vt:lpstr>
      <vt:lpstr>6 Integration Management Processes</vt:lpstr>
      <vt:lpstr>6 Integration Management Processes</vt:lpstr>
      <vt:lpstr>PowerPoint Presentation</vt:lpstr>
      <vt:lpstr>DATA FLOW DIAGRAMS :</vt:lpstr>
      <vt:lpstr>Project Management Process Interactions :</vt:lpstr>
      <vt:lpstr>Project Charter Details...</vt:lpstr>
      <vt:lpstr>Chapter 10.1</vt:lpstr>
      <vt:lpstr>Develop Project Charter Process</vt:lpstr>
      <vt:lpstr>Develop Project Charter Process</vt:lpstr>
      <vt:lpstr>Develop Project Charter Process</vt:lpstr>
      <vt:lpstr>Develop Project Charter Process</vt:lpstr>
      <vt:lpstr>Develop Project Charter Process</vt:lpstr>
      <vt:lpstr>Develop Project Charter Process</vt:lpstr>
      <vt:lpstr>Develop Project Charter Process</vt:lpstr>
      <vt:lpstr>Project Charter</vt:lpstr>
      <vt:lpstr>Project Charter  Sample</vt:lpstr>
      <vt:lpstr>Units</vt:lpstr>
      <vt:lpstr>Exercises</vt:lpstr>
    </vt:vector>
  </TitlesOfParts>
  <Company>Project Management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Basic Skills &amp; A Guide to the PMBOK™   Sponsored by the Project Management Institute</dc:title>
  <dc:creator>Tolga BAYCAN</dc:creator>
  <cp:lastModifiedBy>Bilkent</cp:lastModifiedBy>
  <cp:revision>1771</cp:revision>
  <cp:lastPrinted>1999-09-02T18:53:40Z</cp:lastPrinted>
  <dcterms:created xsi:type="dcterms:W3CDTF">1998-05-18T17:51:08Z</dcterms:created>
  <dcterms:modified xsi:type="dcterms:W3CDTF">2018-10-23T05:59:26Z</dcterms:modified>
</cp:coreProperties>
</file>