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591" r:id="rId2"/>
    <p:sldId id="596" r:id="rId3"/>
    <p:sldId id="593" r:id="rId4"/>
    <p:sldId id="595" r:id="rId5"/>
    <p:sldId id="590" r:id="rId6"/>
    <p:sldId id="594" r:id="rId7"/>
    <p:sldId id="592" r:id="rId8"/>
    <p:sldId id="575" r:id="rId9"/>
    <p:sldId id="577" r:id="rId10"/>
    <p:sldId id="576" r:id="rId11"/>
    <p:sldId id="579" r:id="rId12"/>
    <p:sldId id="583" r:id="rId13"/>
    <p:sldId id="581" r:id="rId14"/>
    <p:sldId id="578" r:id="rId15"/>
    <p:sldId id="584" r:id="rId16"/>
    <p:sldId id="585" r:id="rId17"/>
    <p:sldId id="586" r:id="rId18"/>
    <p:sldId id="587" r:id="rId19"/>
  </p:sldIdLst>
  <p:sldSz cx="9144000" cy="6858000" type="letter"/>
  <p:notesSz cx="7302500" cy="9588500"/>
  <p:embeddedFontLst>
    <p:embeddedFont>
      <p:font typeface="Calisto MT" panose="02040603050505030304" pitchFamily="18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Palatino Linotype" panose="02040502050505030304" pitchFamily="18" charset="0"/>
      <p:regular r:id="rId30"/>
      <p:bold r:id="rId31"/>
      <p:italic r:id="rId32"/>
      <p:boldItalic r:id="rId33"/>
    </p:embeddedFont>
  </p:embeddedFontLst>
  <p:custShowLst>
    <p:custShow name="Units" id="0">
      <p:sldLst/>
    </p:custShow>
    <p:custShow name="Exercises" id="1">
      <p:sldLst/>
    </p:custShow>
  </p:custShowLst>
  <p:defaultTextStyle>
    <a:defPPr>
      <a:defRPr lang="en-US"/>
    </a:defPPr>
    <a:lvl1pPr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33"/>
    <a:srgbClr val="0D0A8A"/>
    <a:srgbClr val="969696"/>
    <a:srgbClr val="000000"/>
    <a:srgbClr val="0000FF"/>
    <a:srgbClr val="FFFFFF"/>
    <a:srgbClr val="C5C5C3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4660"/>
  </p:normalViewPr>
  <p:slideViewPr>
    <p:cSldViewPr>
      <p:cViewPr>
        <p:scale>
          <a:sx n="76" d="100"/>
          <a:sy n="76" d="100"/>
        </p:scale>
        <p:origin x="-1182" y="120"/>
      </p:cViewPr>
      <p:guideLst>
        <p:guide orient="horz" pos="3984"/>
        <p:guide orient="horz" pos="1008"/>
        <p:guide orient="horz" pos="768"/>
        <p:guide orient="horz" pos="240"/>
        <p:guide orient="horz" pos="1152"/>
        <p:guide orient="horz" pos="2736"/>
        <p:guide pos="2880"/>
        <p:guide pos="5616"/>
        <p:guide pos="240"/>
        <p:guide pos="3888"/>
        <p:guide pos="3792"/>
        <p:guide pos="1440"/>
        <p:guide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915"/>
    </p:cViewPr>
  </p:sorterViewPr>
  <p:notesViewPr>
    <p:cSldViewPr>
      <p:cViewPr varScale="1">
        <p:scale>
          <a:sx n="65" d="100"/>
          <a:sy n="65" d="100"/>
        </p:scale>
        <p:origin x="-1594" y="-72"/>
      </p:cViewPr>
      <p:guideLst>
        <p:guide orient="horz" pos="2988"/>
        <p:guide orient="horz" pos="5772"/>
        <p:guide orient="horz" pos="300"/>
        <p:guide pos="2299"/>
        <p:guide pos="3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52425" y="114300"/>
            <a:ext cx="30638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60438">
              <a:lnSpc>
                <a:spcPct val="100000"/>
              </a:lnSpc>
              <a:spcBef>
                <a:spcPct val="0"/>
              </a:spcBef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en-US"/>
              <a:t>A Framework for Project Management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0363" y="114300"/>
            <a:ext cx="27495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08038">
              <a:lnSpc>
                <a:spcPct val="100000"/>
              </a:lnSpc>
              <a:spcBef>
                <a:spcPct val="0"/>
              </a:spcBef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en-US"/>
              <a:t>    Participant’s Manual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92138" y="8732838"/>
            <a:ext cx="6081712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60438">
              <a:lnSpc>
                <a:spcPct val="100000"/>
              </a:lnSpc>
              <a:spcBef>
                <a:spcPct val="0"/>
              </a:spcBef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1999 Project Management Institute,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6872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28675" y="787400"/>
            <a:ext cx="5664200" cy="4248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323564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BC89BD-0D8E-4425-B1F8-5A429D908E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D9B8-52FD-46BC-8CBC-C48E4F14B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E345-C8D0-471B-A068-6E5722FF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A24-397A-4227-BB00-233A814EC4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29DA-8B7E-4C8A-96F0-D30A6C452E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E363-A1F9-41FE-9F9B-6014547E81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0140D-9DF9-4B03-A646-311D8F81CE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5CA7-C9AA-4FB1-8389-27A575925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C234-9F35-4D46-A9D0-590806758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318C-08B6-48B2-9EE4-4B220ABDB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E1C6-0AEF-425F-AEA7-A16806CEF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tr-TR" smtClean="0"/>
              <a:t>6/12/2015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DBC89BD-0D8E-4425-B1F8-5A429D908E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711651" y="836712"/>
            <a:ext cx="7344816" cy="1600200"/>
          </a:xfrm>
        </p:spPr>
        <p:txBody>
          <a:bodyPr/>
          <a:lstStyle/>
          <a:p>
            <a:pPr algn="l"/>
            <a:r>
              <a:rPr lang="tr-TR" sz="3600" b="1" dirty="0" smtClean="0"/>
              <a:t>Part</a:t>
            </a:r>
            <a:r>
              <a:rPr lang="en-US" sz="3600" b="1" dirty="0" smtClean="0"/>
              <a:t> </a:t>
            </a:r>
            <a:r>
              <a:rPr lang="tr-TR" sz="3600" b="1" dirty="0"/>
              <a:t>4</a:t>
            </a:r>
            <a:r>
              <a:rPr lang="en-US" sz="3600" b="1" dirty="0" smtClean="0"/>
              <a:t>: </a:t>
            </a:r>
            <a:r>
              <a:rPr lang="tr-TR" sz="3600" b="1" dirty="0" smtClean="0"/>
              <a:t>Project Integration Management - 2</a:t>
            </a:r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95736" y="2780928"/>
            <a:ext cx="4376647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4.2 – Develop Project Management Plan</a:t>
            </a:r>
          </a:p>
          <a:p>
            <a:pPr algn="l"/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4.3 – Direct and Manage Project Execution</a:t>
            </a:r>
          </a:p>
          <a:p>
            <a:pPr algn="l"/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4.4 – Monitor and Control Project Work</a:t>
            </a:r>
          </a:p>
          <a:p>
            <a:pPr algn="l"/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4.5 – Perform Integrated Control</a:t>
            </a:r>
          </a:p>
          <a:p>
            <a:pPr algn="l"/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4.6 – Close Project or Phase</a:t>
            </a:r>
            <a:endParaRPr lang="tr-TR" sz="2000" b="0" i="1" dirty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title"/>
          </p:nvPr>
        </p:nvSpPr>
        <p:spPr>
          <a:xfrm>
            <a:off x="611560" y="399992"/>
            <a:ext cx="6984776" cy="460249"/>
          </a:xfrm>
        </p:spPr>
        <p:txBody>
          <a:bodyPr/>
          <a:lstStyle/>
          <a:p>
            <a:pPr algn="l"/>
            <a:r>
              <a:rPr lang="tr-TR" sz="2800" dirty="0" smtClean="0"/>
              <a:t>Direct and Manage Project Work Process: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0128"/>
            <a:ext cx="1267026" cy="13120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6872"/>
            <a:ext cx="8136904" cy="3815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41" y="960512"/>
            <a:ext cx="7128792" cy="131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title"/>
          </p:nvPr>
        </p:nvSpPr>
        <p:spPr>
          <a:xfrm>
            <a:off x="611560" y="216785"/>
            <a:ext cx="6336704" cy="1412015"/>
          </a:xfrm>
        </p:spPr>
        <p:txBody>
          <a:bodyPr/>
          <a:lstStyle/>
          <a:p>
            <a:pPr algn="l"/>
            <a:r>
              <a:rPr lang="tr-TR" sz="3600" dirty="0" smtClean="0"/>
              <a:t>Monitor and Control Project Work Process: </a:t>
            </a:r>
            <a:r>
              <a:rPr lang="tr-TR" sz="2800" i="1" dirty="0" smtClean="0"/>
              <a:t>Look for changes...</a:t>
            </a:r>
            <a:endParaRPr lang="en-US" sz="2800" i="1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idx="1"/>
          </p:nvPr>
        </p:nvSpPr>
        <p:spPr>
          <a:xfrm>
            <a:off x="179512" y="1700808"/>
            <a:ext cx="8712968" cy="4248472"/>
          </a:xfrm>
        </p:spPr>
        <p:txBody>
          <a:bodyPr>
            <a:noAutofit/>
          </a:bodyPr>
          <a:lstStyle/>
          <a:p>
            <a:r>
              <a:rPr lang="tr-TR" b="1" dirty="0">
                <a:latin typeface="Calisto MT" pitchFamily="18" charset="0"/>
              </a:rPr>
              <a:t>P</a:t>
            </a:r>
            <a:r>
              <a:rPr lang="en-US" b="1" dirty="0" err="1" smtClean="0">
                <a:latin typeface="Calisto MT" pitchFamily="18" charset="0"/>
              </a:rPr>
              <a:t>ro</a:t>
            </a:r>
            <a:r>
              <a:rPr lang="tr-TR" b="1" dirty="0" smtClean="0">
                <a:latin typeface="Calisto MT" pitchFamily="18" charset="0"/>
              </a:rPr>
              <a:t>cess</a:t>
            </a:r>
            <a:r>
              <a:rPr lang="en-US" b="1" dirty="0" smtClean="0">
                <a:latin typeface="Calisto MT" pitchFamily="18" charset="0"/>
              </a:rPr>
              <a:t> </a:t>
            </a:r>
            <a:r>
              <a:rPr lang="tr-TR" b="1" dirty="0" smtClean="0">
                <a:latin typeface="Calisto MT" pitchFamily="18" charset="0"/>
              </a:rPr>
              <a:t>of</a:t>
            </a:r>
            <a:r>
              <a:rPr lang="en-US" b="1" dirty="0" smtClean="0">
                <a:latin typeface="Calisto MT" pitchFamily="18" charset="0"/>
              </a:rPr>
              <a:t> “</a:t>
            </a:r>
            <a:r>
              <a:rPr lang="tr-TR" b="1" dirty="0" smtClean="0">
                <a:latin typeface="Calisto MT" pitchFamily="18" charset="0"/>
              </a:rPr>
              <a:t>tracking, reviewing and regulating the progress to meet the performance objectives defined in the PMP...</a:t>
            </a:r>
            <a:r>
              <a:rPr lang="en-US" b="1" dirty="0" smtClean="0">
                <a:latin typeface="Calisto MT" pitchFamily="18" charset="0"/>
              </a:rPr>
              <a:t>”</a:t>
            </a:r>
            <a:endParaRPr lang="tr-TR" b="1" dirty="0" smtClean="0">
              <a:latin typeface="Calisto MT" pitchFamily="18" charset="0"/>
            </a:endParaRPr>
          </a:p>
          <a:p>
            <a:pPr lvl="1"/>
            <a:r>
              <a:rPr lang="tr-TR" sz="2000" i="1" dirty="0" smtClean="0">
                <a:latin typeface="Calisto MT" pitchFamily="18" charset="0"/>
              </a:rPr>
              <a:t>Collecting, measuring and distributing performance information </a:t>
            </a:r>
            <a:r>
              <a:rPr lang="tr-TR" sz="2000" dirty="0" smtClean="0">
                <a:latin typeface="Calisto MT" pitchFamily="18" charset="0"/>
              </a:rPr>
              <a:t>and assessing measurements and trends to effect process improvements.</a:t>
            </a:r>
          </a:p>
          <a:p>
            <a:pPr lvl="1"/>
            <a:r>
              <a:rPr lang="tr-TR" sz="2000" dirty="0" smtClean="0">
                <a:latin typeface="Calisto MT" pitchFamily="18" charset="0"/>
              </a:rPr>
              <a:t>Loop between the </a:t>
            </a:r>
            <a:r>
              <a:rPr lang="tr-TR" sz="2000" b="1" i="1" dirty="0" smtClean="0">
                <a:latin typeface="Calisto MT" pitchFamily="18" charset="0"/>
              </a:rPr>
              <a:t>executing</a:t>
            </a:r>
            <a:r>
              <a:rPr lang="tr-TR" sz="2000" dirty="0" smtClean="0">
                <a:latin typeface="Calisto MT" pitchFamily="18" charset="0"/>
              </a:rPr>
              <a:t> and the </a:t>
            </a:r>
            <a:r>
              <a:rPr lang="tr-TR" sz="2000" b="1" i="1" dirty="0" smtClean="0">
                <a:latin typeface="Calisto MT" pitchFamily="18" charset="0"/>
              </a:rPr>
              <a:t>monitoring+controlling</a:t>
            </a:r>
            <a:r>
              <a:rPr lang="tr-TR" sz="2000" dirty="0" smtClean="0">
                <a:latin typeface="Calisto MT" pitchFamily="18" charset="0"/>
              </a:rPr>
              <a:t> processes. During execution and preperation of deliverables there may be problems.</a:t>
            </a:r>
          </a:p>
          <a:p>
            <a:pPr lvl="1"/>
            <a:r>
              <a:rPr lang="tr-TR" sz="2000" dirty="0" smtClean="0">
                <a:latin typeface="Calisto MT" pitchFamily="18" charset="0"/>
              </a:rPr>
              <a:t>When there is a problem you can’t make a change spontaneously. </a:t>
            </a:r>
            <a:r>
              <a:rPr lang="tr-TR" sz="2000" b="1" i="1" dirty="0" smtClean="0">
                <a:latin typeface="Calisto MT" pitchFamily="18" charset="0"/>
              </a:rPr>
              <a:t>Cost analysis</a:t>
            </a:r>
            <a:r>
              <a:rPr lang="tr-TR" sz="2000" dirty="0" smtClean="0">
                <a:latin typeface="Calisto MT" pitchFamily="18" charset="0"/>
              </a:rPr>
              <a:t> and </a:t>
            </a:r>
            <a:r>
              <a:rPr lang="tr-TR" sz="2000" b="1" i="1" dirty="0" smtClean="0">
                <a:latin typeface="Calisto MT" pitchFamily="18" charset="0"/>
              </a:rPr>
              <a:t>scheduling</a:t>
            </a:r>
            <a:r>
              <a:rPr lang="tr-TR" sz="2000" dirty="0" smtClean="0">
                <a:latin typeface="Calisto MT" pitchFamily="18" charset="0"/>
              </a:rPr>
              <a:t> of the solution may take a long time.</a:t>
            </a:r>
          </a:p>
          <a:p>
            <a:pPr lvl="1"/>
            <a:r>
              <a:rPr lang="tr-TR" sz="2000" dirty="0" smtClean="0">
                <a:latin typeface="Calisto MT" pitchFamily="18" charset="0"/>
              </a:rPr>
              <a:t>Effect of it on project requirements is necessary and should be analyzed. Is it worth making the change? </a:t>
            </a:r>
            <a:r>
              <a:rPr lang="tr-TR" sz="2000" dirty="0" smtClean="0">
                <a:latin typeface="Calisto MT" pitchFamily="18" charset="0"/>
                <a:sym typeface="Wingdings" pitchFamily="2" charset="2"/>
              </a:rPr>
              <a:t> </a:t>
            </a:r>
            <a:br>
              <a:rPr lang="tr-TR" sz="2000" dirty="0" smtClean="0">
                <a:latin typeface="Calisto MT" pitchFamily="18" charset="0"/>
                <a:sym typeface="Wingdings" pitchFamily="2" charset="2"/>
              </a:rPr>
            </a:br>
            <a:r>
              <a:rPr lang="tr-TR" sz="2400" b="1" i="1" dirty="0" smtClean="0">
                <a:latin typeface="Calisto MT" pitchFamily="18" charset="0"/>
                <a:sym typeface="Wingdings" pitchFamily="2" charset="2"/>
              </a:rPr>
              <a:t>Perform Integrated Change Control </a:t>
            </a:r>
            <a:r>
              <a:rPr lang="tr-TR" sz="2400" i="1" dirty="0" smtClean="0">
                <a:solidFill>
                  <a:schemeClr val="accent1">
                    <a:lumMod val="75000"/>
                  </a:schemeClr>
                </a:solidFill>
                <a:latin typeface="Calisto MT" pitchFamily="18" charset="0"/>
                <a:sym typeface="Wingdings" pitchFamily="2" charset="2"/>
              </a:rPr>
              <a:t>(deal with the changes...)</a:t>
            </a:r>
            <a:endParaRPr lang="tr-TR" sz="2400" i="1" dirty="0" smtClean="0">
              <a:solidFill>
                <a:schemeClr val="accent1">
                  <a:lumMod val="75000"/>
                </a:schemeClr>
              </a:solidFill>
              <a:latin typeface="Calisto MT" pitchFamily="18" charset="0"/>
            </a:endParaRPr>
          </a:p>
          <a:p>
            <a:pPr lvl="1"/>
            <a:endParaRPr lang="tr-TR" sz="200" b="1" dirty="0" smtClean="0">
              <a:latin typeface="Calisto MT" pitchFamily="18" charset="0"/>
            </a:endParaRPr>
          </a:p>
          <a:p>
            <a:pPr lvl="1"/>
            <a:endParaRPr lang="tr-TR" sz="1800" dirty="0" smtClean="0">
              <a:latin typeface="Calisto MT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88639"/>
            <a:ext cx="1694890" cy="15400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415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title"/>
          </p:nvPr>
        </p:nvSpPr>
        <p:spPr>
          <a:xfrm>
            <a:off x="611560" y="216785"/>
            <a:ext cx="6336704" cy="1412015"/>
          </a:xfrm>
        </p:spPr>
        <p:txBody>
          <a:bodyPr/>
          <a:lstStyle/>
          <a:p>
            <a:pPr algn="l"/>
            <a:r>
              <a:rPr lang="tr-TR" sz="3600" dirty="0" smtClean="0"/>
              <a:t>Monitor and Control Project Work Process: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8280920" cy="45365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88713"/>
            <a:ext cx="1694890" cy="15400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Down Arrow 1"/>
          <p:cNvSpPr/>
          <p:nvPr/>
        </p:nvSpPr>
        <p:spPr>
          <a:xfrm rot="2799842">
            <a:off x="3718722" y="3067949"/>
            <a:ext cx="432048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3521454" y="3216523"/>
            <a:ext cx="432048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?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9952" y="3393975"/>
            <a:ext cx="3960440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200" i="1" dirty="0" smtClean="0">
                <a:solidFill>
                  <a:schemeClr val="tx1"/>
                </a:solidFill>
                <a:latin typeface="+mn-lt"/>
              </a:rPr>
              <a:t>If a defect is detected, is it possible to send it directly to Perform Integrated Change Control?</a:t>
            </a:r>
            <a:endParaRPr lang="tr-TR" sz="1200" i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541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title"/>
          </p:nvPr>
        </p:nvSpPr>
        <p:spPr>
          <a:xfrm>
            <a:off x="107504" y="188638"/>
            <a:ext cx="7560840" cy="648072"/>
          </a:xfrm>
        </p:spPr>
        <p:txBody>
          <a:bodyPr/>
          <a:lstStyle/>
          <a:p>
            <a:pPr algn="l"/>
            <a:r>
              <a:rPr lang="tr-TR" sz="3000" dirty="0" smtClean="0"/>
              <a:t>Monitor and Control Project Work Process:</a:t>
            </a:r>
            <a:endParaRPr lang="en-US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64904"/>
            <a:ext cx="7848872" cy="36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68896"/>
            <a:ext cx="7848872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88638"/>
            <a:ext cx="1334850" cy="1212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9323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title"/>
          </p:nvPr>
        </p:nvSpPr>
        <p:spPr>
          <a:xfrm>
            <a:off x="179512" y="362390"/>
            <a:ext cx="7056784" cy="1412015"/>
          </a:xfrm>
        </p:spPr>
        <p:txBody>
          <a:bodyPr/>
          <a:lstStyle/>
          <a:p>
            <a:pPr algn="l"/>
            <a:r>
              <a:rPr lang="tr-TR" sz="3600" dirty="0" smtClean="0"/>
              <a:t>Perform Integrated Change Control </a:t>
            </a:r>
            <a:r>
              <a:rPr lang="tr-TR" sz="1900" i="1" dirty="0" smtClean="0"/>
              <a:t>(Decide on the changes that are right for the project)</a:t>
            </a:r>
            <a:endParaRPr lang="en-US" sz="1900" i="1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idx="1"/>
          </p:nvPr>
        </p:nvSpPr>
        <p:spPr>
          <a:xfrm>
            <a:off x="266951" y="2276872"/>
            <a:ext cx="8740427" cy="3816424"/>
          </a:xfrm>
        </p:spPr>
        <p:txBody>
          <a:bodyPr>
            <a:noAutofit/>
          </a:bodyPr>
          <a:lstStyle/>
          <a:p>
            <a:r>
              <a:rPr lang="tr-TR" b="1" dirty="0">
                <a:latin typeface="Calisto MT" pitchFamily="18" charset="0"/>
              </a:rPr>
              <a:t>P</a:t>
            </a:r>
            <a:r>
              <a:rPr lang="en-US" b="1" dirty="0" err="1">
                <a:latin typeface="Calisto MT" pitchFamily="18" charset="0"/>
              </a:rPr>
              <a:t>ro</a:t>
            </a:r>
            <a:r>
              <a:rPr lang="tr-TR" b="1" dirty="0" smtClean="0">
                <a:latin typeface="Calisto MT" pitchFamily="18" charset="0"/>
              </a:rPr>
              <a:t>cess of </a:t>
            </a:r>
            <a:r>
              <a:rPr lang="tr-TR" b="1" i="1" dirty="0" smtClean="0">
                <a:latin typeface="Calisto MT" pitchFamily="18" charset="0"/>
              </a:rPr>
              <a:t>reviewing all change requests, approving changes and managing changes to the deliverables</a:t>
            </a:r>
            <a:r>
              <a:rPr lang="tr-TR" b="1" dirty="0" smtClean="0">
                <a:latin typeface="Calisto MT" pitchFamily="18" charset="0"/>
              </a:rPr>
              <a:t>, OPA, project documents and the PMP.</a:t>
            </a:r>
            <a:r>
              <a:rPr lang="en-US" b="1" dirty="0" smtClean="0">
                <a:latin typeface="Calisto MT" pitchFamily="18" charset="0"/>
              </a:rPr>
              <a:t> </a:t>
            </a:r>
            <a:endParaRPr lang="tr-TR" b="1" dirty="0" smtClean="0">
              <a:latin typeface="Calisto MT" pitchFamily="18" charset="0"/>
            </a:endParaRPr>
          </a:p>
          <a:p>
            <a:pPr lvl="1"/>
            <a:r>
              <a:rPr lang="tr-TR" sz="1800" b="1" i="1" dirty="0" smtClean="0">
                <a:latin typeface="Calisto MT" pitchFamily="18" charset="0"/>
              </a:rPr>
              <a:t>Monitor and Control Project Work : </a:t>
            </a:r>
            <a:r>
              <a:rPr lang="tr-TR" sz="1800" dirty="0" smtClean="0">
                <a:latin typeface="Calisto MT" pitchFamily="18" charset="0"/>
              </a:rPr>
              <a:t>place where the PM find the changes that he/she may want to make</a:t>
            </a:r>
          </a:p>
          <a:p>
            <a:pPr lvl="1"/>
            <a:r>
              <a:rPr lang="tr-TR" sz="1800" b="1" i="1" dirty="0" smtClean="0">
                <a:latin typeface="Calisto MT" pitchFamily="18" charset="0"/>
              </a:rPr>
              <a:t>Change request : </a:t>
            </a:r>
            <a:r>
              <a:rPr lang="tr-TR" sz="1800" dirty="0" smtClean="0">
                <a:latin typeface="Calisto MT" pitchFamily="18" charset="0"/>
              </a:rPr>
              <a:t>Document created by the person who requests the change. </a:t>
            </a:r>
          </a:p>
          <a:p>
            <a:pPr lvl="1"/>
            <a:r>
              <a:rPr lang="tr-TR" sz="1800" b="1" i="1" dirty="0" smtClean="0">
                <a:latin typeface="Calisto MT" pitchFamily="18" charset="0"/>
              </a:rPr>
              <a:t>Change control system : </a:t>
            </a:r>
            <a:r>
              <a:rPr lang="tr-TR" sz="1800" dirty="0" smtClean="0">
                <a:latin typeface="Calisto MT" pitchFamily="18" charset="0"/>
              </a:rPr>
              <a:t>Set of procedures that lets you make the changes in an organized way.</a:t>
            </a:r>
          </a:p>
          <a:p>
            <a:pPr lvl="1"/>
            <a:r>
              <a:rPr lang="tr-TR" sz="1800" b="1" i="1" dirty="0" smtClean="0">
                <a:latin typeface="Calisto MT" pitchFamily="18" charset="0"/>
              </a:rPr>
              <a:t>Perform Integrated Change Control : </a:t>
            </a:r>
            <a:r>
              <a:rPr lang="tr-TR" sz="1800" dirty="0" smtClean="0">
                <a:latin typeface="Calisto MT" pitchFamily="18" charset="0"/>
              </a:rPr>
              <a:t>Is it worth making the change? The place where the PM decides whether or not to make the changes.</a:t>
            </a:r>
          </a:p>
          <a:p>
            <a:pPr lvl="2"/>
            <a:r>
              <a:rPr lang="tr-TR" sz="1800" b="1" i="1" dirty="0" smtClean="0">
                <a:latin typeface="Calisto MT" pitchFamily="18" charset="0"/>
              </a:rPr>
              <a:t>Rejected changes and Approved changes.</a:t>
            </a:r>
          </a:p>
          <a:p>
            <a:endParaRPr lang="tr-TR" sz="2000" dirty="0" smtClean="0">
              <a:latin typeface="Calisto MT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842" y="188640"/>
            <a:ext cx="1890817" cy="13681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1893752" y="5809944"/>
            <a:ext cx="325731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?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029" y="6016924"/>
            <a:ext cx="2343911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 will happen to them...</a:t>
            </a:r>
            <a:endParaRPr lang="tr-TR" b="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94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title"/>
          </p:nvPr>
        </p:nvSpPr>
        <p:spPr>
          <a:xfrm>
            <a:off x="179512" y="362390"/>
            <a:ext cx="7056784" cy="1412015"/>
          </a:xfrm>
        </p:spPr>
        <p:txBody>
          <a:bodyPr/>
          <a:lstStyle/>
          <a:p>
            <a:pPr algn="l"/>
            <a:r>
              <a:rPr lang="tr-TR" sz="3600" dirty="0" smtClean="0"/>
              <a:t>Perform Integrated Change Control </a:t>
            </a:r>
            <a:r>
              <a:rPr lang="tr-TR" sz="1900" i="1" dirty="0" smtClean="0"/>
              <a:t>(Make only the changes that are right for the project)</a:t>
            </a:r>
            <a:endParaRPr lang="en-US" sz="19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842" y="188640"/>
            <a:ext cx="1890817" cy="13681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0" y="1772816"/>
            <a:ext cx="5883550" cy="19971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770015"/>
            <a:ext cx="5112568" cy="2543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28184" y="5373216"/>
            <a:ext cx="2369641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Go on with the project!</a:t>
            </a:r>
            <a:endParaRPr lang="tr-TR" sz="2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63688" y="4221088"/>
            <a:ext cx="2376264" cy="720080"/>
          </a:xfrm>
          <a:prstGeom prst="rect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9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08720"/>
            <a:ext cx="8352928" cy="5400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7848872" cy="721669"/>
          </a:xfrm>
        </p:spPr>
        <p:txBody>
          <a:bodyPr/>
          <a:lstStyle/>
          <a:p>
            <a:pPr algn="l"/>
            <a:r>
              <a:rPr lang="tr-TR" sz="3600" dirty="0" smtClean="0"/>
              <a:t>Perform Integrated Change Control</a:t>
            </a:r>
            <a:endParaRPr lang="en-US" sz="19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88640"/>
            <a:ext cx="893267" cy="6463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139" y="908720"/>
            <a:ext cx="6131242" cy="104318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292080" y="3933056"/>
            <a:ext cx="144016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15493" y="5157192"/>
            <a:ext cx="1954381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Approved or </a:t>
            </a:r>
            <a:r>
              <a:rPr lang="tr-T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Rejected</a:t>
            </a:r>
            <a:endParaRPr lang="tr-T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Elbow Connector 11"/>
          <p:cNvCxnSpPr/>
          <p:nvPr/>
        </p:nvCxnSpPr>
        <p:spPr>
          <a:xfrm rot="10800000" flipV="1">
            <a:off x="2051720" y="5454195"/>
            <a:ext cx="3240360" cy="639101"/>
          </a:xfrm>
          <a:prstGeom prst="bentConnector3">
            <a:avLst>
              <a:gd name="adj1" fmla="val -2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72416" y="5445224"/>
            <a:ext cx="651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779912" y="4437112"/>
            <a:ext cx="64807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03948" y="5157192"/>
            <a:ext cx="540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85341" y="5589240"/>
            <a:ext cx="2198551" cy="26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OPA update at ‘Close Project’</a:t>
            </a:r>
            <a:endParaRPr lang="tr-TR" sz="1200" b="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0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title"/>
          </p:nvPr>
        </p:nvSpPr>
        <p:spPr>
          <a:xfrm>
            <a:off x="323528" y="725420"/>
            <a:ext cx="7056784" cy="793677"/>
          </a:xfrm>
        </p:spPr>
        <p:txBody>
          <a:bodyPr/>
          <a:lstStyle/>
          <a:p>
            <a:pPr algn="l"/>
            <a:r>
              <a:rPr lang="tr-TR" sz="3600" dirty="0" smtClean="0"/>
              <a:t>Close Project or Phase</a:t>
            </a:r>
            <a:r>
              <a:rPr lang="tr-TR" sz="3600" dirty="0"/>
              <a:t> </a:t>
            </a:r>
            <a:r>
              <a:rPr lang="tr-TR" sz="3600" dirty="0" smtClean="0"/>
              <a:t>Process</a:t>
            </a:r>
            <a:endParaRPr lang="en-US" sz="1900" i="1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idx="1"/>
          </p:nvPr>
        </p:nvSpPr>
        <p:spPr>
          <a:xfrm>
            <a:off x="266951" y="2276872"/>
            <a:ext cx="8740427" cy="3384376"/>
          </a:xfrm>
        </p:spPr>
        <p:txBody>
          <a:bodyPr>
            <a:noAutofit/>
          </a:bodyPr>
          <a:lstStyle/>
          <a:p>
            <a:r>
              <a:rPr lang="tr-TR" b="1" dirty="0">
                <a:latin typeface="Calisto MT" pitchFamily="18" charset="0"/>
              </a:rPr>
              <a:t>P</a:t>
            </a:r>
            <a:r>
              <a:rPr lang="en-US" b="1" dirty="0" err="1">
                <a:latin typeface="Calisto MT" pitchFamily="18" charset="0"/>
              </a:rPr>
              <a:t>ro</a:t>
            </a:r>
            <a:r>
              <a:rPr lang="tr-TR" b="1" dirty="0" smtClean="0">
                <a:latin typeface="Calisto MT" pitchFamily="18" charset="0"/>
              </a:rPr>
              <a:t>cess of finalizing all activities across all of the Project Management Process Groups to formally complete the project or phase.</a:t>
            </a:r>
          </a:p>
          <a:p>
            <a:pPr lvl="1"/>
            <a:r>
              <a:rPr lang="tr-TR" sz="2000" dirty="0" smtClean="0">
                <a:latin typeface="Calisto MT" pitchFamily="18" charset="0"/>
              </a:rPr>
              <a:t>All parts of the </a:t>
            </a:r>
            <a:r>
              <a:rPr lang="tr-TR" sz="2000" b="1" i="1" dirty="0" smtClean="0">
                <a:latin typeface="Calisto MT" pitchFamily="18" charset="0"/>
              </a:rPr>
              <a:t>contract</a:t>
            </a:r>
            <a:r>
              <a:rPr lang="tr-TR" sz="2000" dirty="0" smtClean="0">
                <a:latin typeface="Calisto MT" pitchFamily="18" charset="0"/>
              </a:rPr>
              <a:t> are met?</a:t>
            </a:r>
          </a:p>
          <a:p>
            <a:pPr lvl="1"/>
            <a:r>
              <a:rPr lang="tr-TR" sz="2000" dirty="0" smtClean="0">
                <a:latin typeface="Calisto MT" pitchFamily="18" charset="0"/>
              </a:rPr>
              <a:t>Create the </a:t>
            </a:r>
            <a:r>
              <a:rPr lang="tr-TR" sz="2000" b="1" i="1" dirty="0" smtClean="0">
                <a:latin typeface="Calisto MT" pitchFamily="18" charset="0"/>
              </a:rPr>
              <a:t>lessons learned list</a:t>
            </a:r>
            <a:r>
              <a:rPr lang="tr-TR" sz="2000" dirty="0" smtClean="0">
                <a:latin typeface="Calisto MT" pitchFamily="18" charset="0"/>
              </a:rPr>
              <a:t>? </a:t>
            </a:r>
            <a:r>
              <a:rPr lang="tr-TR" sz="2000" dirty="0" smtClean="0">
                <a:latin typeface="Calisto MT" pitchFamily="18" charset="0"/>
                <a:sym typeface="Wingdings" pitchFamily="2" charset="2"/>
              </a:rPr>
              <a:t> ADD them in OPA!</a:t>
            </a:r>
          </a:p>
          <a:p>
            <a:pPr lvl="1"/>
            <a:r>
              <a:rPr lang="tr-TR" sz="2000" dirty="0" smtClean="0">
                <a:latin typeface="Calisto MT" pitchFamily="18" charset="0"/>
                <a:sym typeface="Wingdings" pitchFamily="2" charset="2"/>
              </a:rPr>
              <a:t>Inputs : PMP, OPA, EEF, Work performance information and deliverables.</a:t>
            </a:r>
          </a:p>
          <a:p>
            <a:pPr lvl="1"/>
            <a:r>
              <a:rPr lang="tr-TR" sz="2000" dirty="0" smtClean="0">
                <a:latin typeface="Calisto MT" pitchFamily="18" charset="0"/>
                <a:sym typeface="Wingdings" pitchFamily="2" charset="2"/>
              </a:rPr>
              <a:t>Output : </a:t>
            </a:r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  <a:sym typeface="Wingdings" pitchFamily="2" charset="2"/>
              </a:rPr>
              <a:t>FINAL PRODUCT/SERVICE!</a:t>
            </a:r>
            <a:endParaRPr lang="tr-T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  <a:p>
            <a:endParaRPr lang="tr-TR" sz="2000" dirty="0" smtClean="0">
              <a:latin typeface="Calisto MT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32858"/>
            <a:ext cx="1440160" cy="19788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5592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title"/>
          </p:nvPr>
        </p:nvSpPr>
        <p:spPr>
          <a:xfrm>
            <a:off x="251520" y="476672"/>
            <a:ext cx="7056784" cy="937693"/>
          </a:xfrm>
        </p:spPr>
        <p:txBody>
          <a:bodyPr/>
          <a:lstStyle/>
          <a:p>
            <a:pPr algn="l"/>
            <a:r>
              <a:rPr lang="tr-TR" sz="3600" dirty="0" smtClean="0"/>
              <a:t>Close Project or Phase</a:t>
            </a:r>
            <a:r>
              <a:rPr lang="tr-TR" sz="3600" dirty="0"/>
              <a:t> </a:t>
            </a:r>
            <a:r>
              <a:rPr lang="tr-TR" sz="3600" dirty="0" smtClean="0"/>
              <a:t>Process</a:t>
            </a:r>
            <a:endParaRPr lang="en-US" sz="19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32858"/>
            <a:ext cx="1224136" cy="16819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6840760" cy="1276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77158"/>
            <a:ext cx="7920880" cy="31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0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992888" cy="664096"/>
          </a:xfrm>
        </p:spPr>
        <p:txBody>
          <a:bodyPr/>
          <a:lstStyle/>
          <a:p>
            <a:pPr algn="l"/>
            <a:r>
              <a:rPr lang="tr-TR" sz="3100" b="1" dirty="0" smtClean="0"/>
              <a:t>Project Integration Management Overview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99186"/>
            <a:ext cx="8280920" cy="543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0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12" name="Rectangle 8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6624736" cy="1412015"/>
          </a:xfrm>
        </p:spPr>
        <p:txBody>
          <a:bodyPr/>
          <a:lstStyle/>
          <a:p>
            <a:pPr algn="l"/>
            <a:r>
              <a:rPr lang="tr-TR" sz="3600" dirty="0" smtClean="0"/>
              <a:t>Develop </a:t>
            </a:r>
            <a:r>
              <a:rPr lang="en-US" sz="3600" dirty="0" smtClean="0"/>
              <a:t>Pro</a:t>
            </a:r>
            <a:r>
              <a:rPr lang="tr-TR" sz="3600" dirty="0" smtClean="0"/>
              <a:t>ject Management </a:t>
            </a:r>
            <a:br>
              <a:rPr lang="tr-TR" sz="3600" dirty="0" smtClean="0"/>
            </a:br>
            <a:r>
              <a:rPr lang="tr-TR" sz="3600" dirty="0" smtClean="0"/>
              <a:t>Plan Process</a:t>
            </a:r>
            <a:endParaRPr lang="en-US" sz="3600" dirty="0"/>
          </a:p>
        </p:txBody>
      </p:sp>
      <p:sp>
        <p:nvSpPr>
          <p:cNvPr id="738313" name="Rectangle 9"/>
          <p:cNvSpPr>
            <a:spLocks noGrp="1" noChangeArrowheads="1"/>
          </p:cNvSpPr>
          <p:nvPr>
            <p:ph idx="1"/>
          </p:nvPr>
        </p:nvSpPr>
        <p:spPr>
          <a:xfrm>
            <a:off x="251519" y="1628800"/>
            <a:ext cx="8740427" cy="3384376"/>
          </a:xfrm>
        </p:spPr>
        <p:txBody>
          <a:bodyPr>
            <a:noAutofit/>
          </a:bodyPr>
          <a:lstStyle/>
          <a:p>
            <a:r>
              <a:rPr lang="tr-TR" b="1" dirty="0">
                <a:latin typeface="Calisto MT" pitchFamily="18" charset="0"/>
              </a:rPr>
              <a:t>P</a:t>
            </a:r>
            <a:r>
              <a:rPr lang="en-US" b="1" dirty="0" smtClean="0">
                <a:latin typeface="Calisto MT" pitchFamily="18" charset="0"/>
              </a:rPr>
              <a:t>ro</a:t>
            </a:r>
            <a:r>
              <a:rPr lang="tr-TR" b="1" dirty="0" smtClean="0">
                <a:latin typeface="Calisto MT" pitchFamily="18" charset="0"/>
              </a:rPr>
              <a:t>cess</a:t>
            </a:r>
            <a:r>
              <a:rPr lang="en-US" b="1" dirty="0" smtClean="0">
                <a:latin typeface="Calisto MT" pitchFamily="18" charset="0"/>
              </a:rPr>
              <a:t> </a:t>
            </a:r>
            <a:r>
              <a:rPr lang="tr-TR" b="1" dirty="0" smtClean="0">
                <a:latin typeface="Calisto MT" pitchFamily="18" charset="0"/>
              </a:rPr>
              <a:t>of</a:t>
            </a:r>
            <a:r>
              <a:rPr lang="en-US" b="1" dirty="0" smtClean="0">
                <a:latin typeface="Calisto MT" pitchFamily="18" charset="0"/>
              </a:rPr>
              <a:t> “</a:t>
            </a:r>
            <a:r>
              <a:rPr lang="tr-TR" b="1" i="1" dirty="0" smtClean="0">
                <a:latin typeface="Calisto MT" pitchFamily="18" charset="0"/>
              </a:rPr>
              <a:t>documenting the actions necessary to define, prepare, integrate and coordinate all subsidiary plans...</a:t>
            </a:r>
            <a:r>
              <a:rPr lang="en-US" b="1" dirty="0" smtClean="0">
                <a:latin typeface="Calisto MT" pitchFamily="18" charset="0"/>
              </a:rPr>
              <a:t>”</a:t>
            </a:r>
            <a:endParaRPr lang="tr-TR" sz="1000" b="1" dirty="0">
              <a:latin typeface="Calisto MT" pitchFamily="18" charset="0"/>
            </a:endParaRPr>
          </a:p>
          <a:p>
            <a:pPr lvl="1"/>
            <a:r>
              <a:rPr lang="tr-TR" sz="1800" dirty="0" smtClean="0">
                <a:latin typeface="Calisto MT" pitchFamily="18" charset="0"/>
              </a:rPr>
              <a:t>Defines how the project is </a:t>
            </a:r>
            <a:r>
              <a:rPr lang="tr-TR" sz="1800" b="1" i="1" dirty="0" smtClean="0">
                <a:latin typeface="Calisto MT" pitchFamily="18" charset="0"/>
              </a:rPr>
              <a:t>executed, monitor + controlled and closed</a:t>
            </a:r>
            <a:r>
              <a:rPr lang="tr-TR" sz="1800" dirty="0" smtClean="0">
                <a:latin typeface="Calisto MT" pitchFamily="18" charset="0"/>
              </a:rPr>
              <a:t>.</a:t>
            </a:r>
          </a:p>
          <a:p>
            <a:pPr lvl="1"/>
            <a:r>
              <a:rPr lang="tr-TR" sz="1800" b="1" i="1" dirty="0" smtClean="0">
                <a:latin typeface="Calisto MT" pitchFamily="18" charset="0"/>
              </a:rPr>
              <a:t>Content will vary </a:t>
            </a:r>
            <a:r>
              <a:rPr lang="tr-TR" sz="1800" dirty="0" smtClean="0">
                <a:latin typeface="Calisto MT" pitchFamily="18" charset="0"/>
              </a:rPr>
              <a:t>depending on the </a:t>
            </a:r>
            <a:r>
              <a:rPr lang="tr-TR" sz="1800" i="1" dirty="0" smtClean="0">
                <a:latin typeface="Calisto MT" pitchFamily="18" charset="0"/>
              </a:rPr>
              <a:t>application area and complexity </a:t>
            </a:r>
            <a:r>
              <a:rPr lang="tr-TR" sz="1800" dirty="0" smtClean="0">
                <a:latin typeface="Calisto MT" pitchFamily="18" charset="0"/>
              </a:rPr>
              <a:t>of the project.</a:t>
            </a:r>
          </a:p>
          <a:p>
            <a:pPr lvl="1"/>
            <a:r>
              <a:rPr lang="tr-TR" sz="1800" dirty="0" smtClean="0">
                <a:latin typeface="Calisto MT" pitchFamily="18" charset="0"/>
              </a:rPr>
              <a:t>Organization of all info about the project into one place, so </a:t>
            </a:r>
            <a:r>
              <a:rPr lang="tr-TR" sz="2000" b="1" i="1" dirty="0" smtClean="0">
                <a:latin typeface="Calisto MT" pitchFamily="18" charset="0"/>
              </a:rPr>
              <a:t>everyone knows exactly what needs to happen when they do the project work – no matter what their jobs are. (creating awareness)</a:t>
            </a:r>
          </a:p>
          <a:p>
            <a:pPr lvl="1"/>
            <a:r>
              <a:rPr lang="tr-TR" sz="1800" dirty="0">
                <a:latin typeface="Calisto MT" pitchFamily="18" charset="0"/>
              </a:rPr>
              <a:t>A place to think about everything that </a:t>
            </a:r>
            <a:r>
              <a:rPr lang="tr-TR" sz="1800" b="1" i="1" dirty="0" smtClean="0">
                <a:latin typeface="Calisto MT" pitchFamily="18" charset="0"/>
              </a:rPr>
              <a:t>will</a:t>
            </a:r>
            <a:r>
              <a:rPr lang="tr-TR" sz="1800" b="1" dirty="0" smtClean="0">
                <a:latin typeface="Calisto MT" pitchFamily="18" charset="0"/>
              </a:rPr>
              <a:t> and </a:t>
            </a:r>
            <a:r>
              <a:rPr lang="tr-TR" sz="1800" b="1" i="1" dirty="0" smtClean="0">
                <a:latin typeface="Calisto MT" pitchFamily="18" charset="0"/>
              </a:rPr>
              <a:t>may</a:t>
            </a:r>
            <a:r>
              <a:rPr lang="tr-TR" sz="1800" b="1" dirty="0" smtClean="0">
                <a:latin typeface="Calisto MT" pitchFamily="18" charset="0"/>
              </a:rPr>
              <a:t> </a:t>
            </a:r>
            <a:r>
              <a:rPr lang="tr-TR" sz="1800" b="1" dirty="0">
                <a:latin typeface="Calisto MT" pitchFamily="18" charset="0"/>
              </a:rPr>
              <a:t>happen </a:t>
            </a:r>
            <a:r>
              <a:rPr lang="tr-TR" sz="1800" dirty="0">
                <a:latin typeface="Calisto MT" pitchFamily="18" charset="0"/>
              </a:rPr>
              <a:t>on the </a:t>
            </a:r>
            <a:r>
              <a:rPr lang="tr-TR" sz="1800" dirty="0" smtClean="0">
                <a:latin typeface="Calisto MT" pitchFamily="18" charset="0"/>
              </a:rPr>
              <a:t>project.</a:t>
            </a:r>
            <a:endParaRPr lang="tr-TR" sz="1800" dirty="0">
              <a:latin typeface="Calisto MT" pitchFamily="18" charset="0"/>
            </a:endParaRPr>
          </a:p>
          <a:p>
            <a:pPr lvl="1"/>
            <a:r>
              <a:rPr lang="tr-TR" sz="1800" dirty="0">
                <a:latin typeface="Calisto MT" pitchFamily="18" charset="0"/>
              </a:rPr>
              <a:t>A place to </a:t>
            </a:r>
            <a:r>
              <a:rPr lang="tr-TR" sz="1800" b="1" i="1" dirty="0">
                <a:latin typeface="Calisto MT" pitchFamily="18" charset="0"/>
              </a:rPr>
              <a:t>handle the </a:t>
            </a:r>
            <a:r>
              <a:rPr lang="tr-TR" sz="1800" b="1" i="1" dirty="0" smtClean="0">
                <a:latin typeface="Calisto MT" pitchFamily="18" charset="0"/>
              </a:rPr>
              <a:t>changes</a:t>
            </a:r>
            <a:r>
              <a:rPr lang="tr-TR" sz="1800" dirty="0" smtClean="0">
                <a:latin typeface="Calisto MT" pitchFamily="18" charset="0"/>
              </a:rPr>
              <a:t>.</a:t>
            </a:r>
            <a:endParaRPr lang="tr-TR" sz="1800" dirty="0">
              <a:latin typeface="Calisto MT" pitchFamily="18" charset="0"/>
            </a:endParaRPr>
          </a:p>
          <a:p>
            <a:pPr lvl="1"/>
            <a:endParaRPr lang="tr-TR" sz="1800" dirty="0" smtClean="0">
              <a:latin typeface="Calisto MT" pitchFamily="18" charset="0"/>
            </a:endParaRPr>
          </a:p>
          <a:p>
            <a:pPr lvl="1"/>
            <a:endParaRPr lang="tr-TR" sz="2000" dirty="0" smtClean="0">
              <a:latin typeface="Calisto MT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013176"/>
            <a:ext cx="7488832" cy="1224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16632"/>
            <a:ext cx="1971675" cy="152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0059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13" name="Rectangle 9"/>
          <p:cNvSpPr>
            <a:spLocks noGrp="1" noChangeArrowheads="1"/>
          </p:cNvSpPr>
          <p:nvPr>
            <p:ph idx="1"/>
          </p:nvPr>
        </p:nvSpPr>
        <p:spPr>
          <a:xfrm>
            <a:off x="467544" y="2528900"/>
            <a:ext cx="8022096" cy="2628453"/>
          </a:xfrm>
        </p:spPr>
        <p:txBody>
          <a:bodyPr>
            <a:noAutofit/>
          </a:bodyPr>
          <a:lstStyle/>
          <a:p>
            <a:r>
              <a:rPr lang="tr-TR" sz="2800" b="1" i="1" dirty="0" smtClean="0">
                <a:latin typeface="Calisto MT" pitchFamily="18" charset="0"/>
              </a:rPr>
              <a:t>Inputs :</a:t>
            </a:r>
          </a:p>
          <a:p>
            <a:pPr lvl="1"/>
            <a:r>
              <a:rPr lang="tr-TR" sz="2000" b="1" dirty="0" smtClean="0">
                <a:latin typeface="Calisto MT" pitchFamily="18" charset="0"/>
              </a:rPr>
              <a:t>Project Charter</a:t>
            </a:r>
          </a:p>
          <a:p>
            <a:pPr lvl="1"/>
            <a:r>
              <a:rPr lang="tr-TR" sz="2000" b="1" dirty="0" smtClean="0">
                <a:latin typeface="Calisto MT" pitchFamily="18" charset="0"/>
              </a:rPr>
              <a:t>Outputs of </a:t>
            </a:r>
            <a:r>
              <a:rPr lang="tr-TR" sz="2000" b="1" dirty="0">
                <a:latin typeface="Calisto MT" pitchFamily="18" charset="0"/>
              </a:rPr>
              <a:t>P</a:t>
            </a:r>
            <a:r>
              <a:rPr lang="tr-TR" sz="2000" b="1" dirty="0" smtClean="0">
                <a:latin typeface="Calisto MT" pitchFamily="18" charset="0"/>
              </a:rPr>
              <a:t>lanning Processes</a:t>
            </a:r>
            <a:endParaRPr lang="tr-TR" sz="500" b="1" dirty="0">
              <a:latin typeface="Calisto MT" pitchFamily="18" charset="0"/>
            </a:endParaRPr>
          </a:p>
          <a:p>
            <a:pPr lvl="2"/>
            <a:r>
              <a:rPr lang="tr-TR" sz="2000" dirty="0" smtClean="0">
                <a:latin typeface="Calisto MT" pitchFamily="18" charset="0"/>
              </a:rPr>
              <a:t>Any </a:t>
            </a:r>
            <a:r>
              <a:rPr lang="tr-TR" sz="2000" b="1" dirty="0" smtClean="0">
                <a:latin typeface="Calisto MT" pitchFamily="18" charset="0"/>
              </a:rPr>
              <a:t>baselines</a:t>
            </a:r>
            <a:r>
              <a:rPr lang="tr-TR" sz="2000" dirty="0" smtClean="0">
                <a:latin typeface="Calisto MT" pitchFamily="18" charset="0"/>
              </a:rPr>
              <a:t> (</a:t>
            </a:r>
            <a:r>
              <a:rPr lang="tr-TR" sz="2000" i="1" dirty="0" smtClean="0">
                <a:latin typeface="Calisto MT" pitchFamily="18" charset="0"/>
              </a:rPr>
              <a:t>snapshot of the scope, schedule or budget used for planning</a:t>
            </a:r>
            <a:r>
              <a:rPr lang="tr-TR" sz="2000" dirty="0" smtClean="0">
                <a:latin typeface="Calisto MT" pitchFamily="18" charset="0"/>
              </a:rPr>
              <a:t>)  and </a:t>
            </a:r>
            <a:r>
              <a:rPr lang="tr-TR" sz="2000" b="1" dirty="0" smtClean="0">
                <a:latin typeface="Calisto MT" pitchFamily="18" charset="0"/>
              </a:rPr>
              <a:t>subsidiary management plans </a:t>
            </a:r>
            <a:r>
              <a:rPr lang="tr-TR" sz="2000" dirty="0" smtClean="0">
                <a:latin typeface="Calisto MT" pitchFamily="18" charset="0"/>
              </a:rPr>
              <a:t>(</a:t>
            </a:r>
            <a:r>
              <a:rPr lang="tr-TR" sz="2000" i="1" dirty="0" smtClean="0">
                <a:latin typeface="Calisto MT" pitchFamily="18" charset="0"/>
              </a:rPr>
              <a:t>dedicated to a knowledge area, problems/solutions of this area</a:t>
            </a:r>
            <a:r>
              <a:rPr lang="tr-TR" sz="2000" dirty="0" smtClean="0">
                <a:latin typeface="Calisto MT" pitchFamily="18" charset="0"/>
              </a:rPr>
              <a:t>) that are an output from other planning processes are inputs to this process.</a:t>
            </a:r>
          </a:p>
          <a:p>
            <a:pPr lvl="1"/>
            <a:r>
              <a:rPr lang="tr-TR" sz="2000" b="1" dirty="0" smtClean="0">
                <a:latin typeface="Calisto MT" pitchFamily="18" charset="0"/>
              </a:rPr>
              <a:t>Enterprise Environmental Factors</a:t>
            </a:r>
          </a:p>
          <a:p>
            <a:pPr lvl="1"/>
            <a:r>
              <a:rPr lang="tr-TR" sz="2000" b="1" dirty="0" smtClean="0">
                <a:latin typeface="Calisto MT" pitchFamily="18" charset="0"/>
              </a:rPr>
              <a:t>Organizational Process Assets</a:t>
            </a:r>
            <a:endParaRPr lang="tr-TR" sz="500" b="1" dirty="0">
              <a:latin typeface="Calisto MT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57" y="260648"/>
            <a:ext cx="1971675" cy="152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8"/>
          <p:cNvSpPr>
            <a:spLocks noGrp="1" noChangeArrowheads="1"/>
          </p:cNvSpPr>
          <p:nvPr>
            <p:ph type="title"/>
          </p:nvPr>
        </p:nvSpPr>
        <p:spPr>
          <a:xfrm>
            <a:off x="251520" y="548680"/>
            <a:ext cx="6336704" cy="1412015"/>
          </a:xfrm>
        </p:spPr>
        <p:txBody>
          <a:bodyPr/>
          <a:lstStyle/>
          <a:p>
            <a:pPr algn="l"/>
            <a:r>
              <a:rPr lang="tr-TR" sz="3600" dirty="0" smtClean="0"/>
              <a:t>Develop </a:t>
            </a:r>
            <a:r>
              <a:rPr lang="en-US" sz="3600" dirty="0" smtClean="0"/>
              <a:t>Pro</a:t>
            </a:r>
            <a:r>
              <a:rPr lang="tr-TR" sz="3600" dirty="0" smtClean="0"/>
              <a:t>ject Management </a:t>
            </a:r>
            <a:br>
              <a:rPr lang="tr-TR" sz="3600" dirty="0" smtClean="0"/>
            </a:br>
            <a:r>
              <a:rPr lang="tr-TR" sz="3600" dirty="0" smtClean="0"/>
              <a:t>Plan Process: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8594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66" y="78548"/>
            <a:ext cx="709855" cy="548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20688"/>
            <a:ext cx="8140769" cy="5664324"/>
          </a:xfrm>
          <a:prstGeom prst="rect">
            <a:avLst/>
          </a:prstGeom>
        </p:spPr>
      </p:pic>
      <p:sp>
        <p:nvSpPr>
          <p:cNvPr id="14" name="Rectangle 8"/>
          <p:cNvSpPr>
            <a:spLocks noGrp="1" noChangeArrowheads="1"/>
          </p:cNvSpPr>
          <p:nvPr>
            <p:ph type="title"/>
          </p:nvPr>
        </p:nvSpPr>
        <p:spPr>
          <a:xfrm>
            <a:off x="214342" y="404664"/>
            <a:ext cx="8064896" cy="327282"/>
          </a:xfrm>
        </p:spPr>
        <p:txBody>
          <a:bodyPr/>
          <a:lstStyle/>
          <a:p>
            <a:pPr algn="l"/>
            <a:r>
              <a:rPr lang="tr-TR" sz="3200" dirty="0" smtClean="0"/>
              <a:t>Develop </a:t>
            </a:r>
            <a:r>
              <a:rPr lang="en-US" sz="3200" dirty="0" smtClean="0"/>
              <a:t>Pro</a:t>
            </a:r>
            <a:r>
              <a:rPr lang="tr-TR" sz="3200" dirty="0" smtClean="0"/>
              <a:t>ject Management Plan Process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322106" y="3275109"/>
            <a:ext cx="5331987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Outputs of Planning Processes...</a:t>
            </a:r>
            <a:endParaRPr lang="tr-T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2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116631"/>
            <a:ext cx="648072" cy="500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92697"/>
            <a:ext cx="8424936" cy="5688632"/>
          </a:xfrm>
          <a:prstGeom prst="rect">
            <a:avLst/>
          </a:prstGeom>
        </p:spPr>
      </p:pic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>
          <a:xfrm>
            <a:off x="323528" y="360801"/>
            <a:ext cx="8064896" cy="403903"/>
          </a:xfrm>
        </p:spPr>
        <p:txBody>
          <a:bodyPr/>
          <a:lstStyle/>
          <a:p>
            <a:pPr algn="l"/>
            <a:r>
              <a:rPr lang="tr-TR" sz="3200" dirty="0" smtClean="0"/>
              <a:t>Develop </a:t>
            </a:r>
            <a:r>
              <a:rPr lang="en-US" sz="3200" dirty="0" smtClean="0"/>
              <a:t>Pro</a:t>
            </a:r>
            <a:r>
              <a:rPr lang="tr-TR" sz="3200" dirty="0" smtClean="0"/>
              <a:t>ject Management Plan Process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646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6336704" cy="1412015"/>
          </a:xfrm>
        </p:spPr>
        <p:txBody>
          <a:bodyPr/>
          <a:lstStyle/>
          <a:p>
            <a:pPr algn="l"/>
            <a:r>
              <a:rPr lang="tr-TR" sz="3600" dirty="0" smtClean="0"/>
              <a:t>Direct and Manage Project Work Process: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88640"/>
            <a:ext cx="1296144" cy="13422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7" y="1924050"/>
            <a:ext cx="5191125" cy="3009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Oval 7"/>
          <p:cNvSpPr/>
          <p:nvPr/>
        </p:nvSpPr>
        <p:spPr>
          <a:xfrm>
            <a:off x="3779912" y="3429000"/>
            <a:ext cx="2016224" cy="1008112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3275856" y="4437112"/>
            <a:ext cx="2016224" cy="648072"/>
          </a:xfrm>
          <a:prstGeom prst="ellipse">
            <a:avLst/>
          </a:prstGeom>
          <a:solidFill>
            <a:srgbClr val="FF0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391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title"/>
          </p:nvPr>
        </p:nvSpPr>
        <p:spPr>
          <a:xfrm>
            <a:off x="611560" y="216785"/>
            <a:ext cx="6336704" cy="1412015"/>
          </a:xfrm>
        </p:spPr>
        <p:txBody>
          <a:bodyPr/>
          <a:lstStyle/>
          <a:p>
            <a:pPr algn="l"/>
            <a:r>
              <a:rPr lang="tr-TR" sz="3600" dirty="0" smtClean="0"/>
              <a:t>Direct and Manage Project Work Process: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88640"/>
            <a:ext cx="1296144" cy="13422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ctangle 9"/>
          <p:cNvSpPr>
            <a:spLocks noGrp="1" noChangeArrowheads="1"/>
          </p:cNvSpPr>
          <p:nvPr>
            <p:ph idx="1"/>
          </p:nvPr>
        </p:nvSpPr>
        <p:spPr>
          <a:xfrm>
            <a:off x="179513" y="1556792"/>
            <a:ext cx="8827866" cy="1440160"/>
          </a:xfrm>
        </p:spPr>
        <p:txBody>
          <a:bodyPr>
            <a:noAutofit/>
          </a:bodyPr>
          <a:lstStyle/>
          <a:p>
            <a:r>
              <a:rPr lang="tr-TR" b="1" dirty="0">
                <a:latin typeface="Calisto MT" pitchFamily="18" charset="0"/>
              </a:rPr>
              <a:t>P</a:t>
            </a:r>
            <a:r>
              <a:rPr lang="en-US" b="1" dirty="0" err="1" smtClean="0">
                <a:latin typeface="Calisto MT" pitchFamily="18" charset="0"/>
              </a:rPr>
              <a:t>ro</a:t>
            </a:r>
            <a:r>
              <a:rPr lang="tr-TR" b="1" dirty="0" smtClean="0">
                <a:latin typeface="Calisto MT" pitchFamily="18" charset="0"/>
              </a:rPr>
              <a:t>cess</a:t>
            </a:r>
            <a:r>
              <a:rPr lang="en-US" b="1" dirty="0" smtClean="0">
                <a:latin typeface="Calisto MT" pitchFamily="18" charset="0"/>
              </a:rPr>
              <a:t> </a:t>
            </a:r>
            <a:r>
              <a:rPr lang="tr-TR" b="1" dirty="0" smtClean="0">
                <a:latin typeface="Calisto MT" pitchFamily="18" charset="0"/>
              </a:rPr>
              <a:t>of</a:t>
            </a:r>
            <a:r>
              <a:rPr lang="en-US" b="1" dirty="0" smtClean="0">
                <a:latin typeface="Calisto MT" pitchFamily="18" charset="0"/>
              </a:rPr>
              <a:t> “</a:t>
            </a:r>
            <a:r>
              <a:rPr lang="tr-TR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performing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 </a:t>
            </a:r>
            <a:r>
              <a:rPr lang="tr-TR" b="1" dirty="0" smtClean="0">
                <a:latin typeface="Calisto MT" pitchFamily="18" charset="0"/>
              </a:rPr>
              <a:t>the work defined in the PMP to achieve the project’s objectives...</a:t>
            </a:r>
            <a:r>
              <a:rPr lang="en-US" b="1" dirty="0" smtClean="0">
                <a:latin typeface="Calisto MT" pitchFamily="18" charset="0"/>
              </a:rPr>
              <a:t>”</a:t>
            </a:r>
            <a:endParaRPr lang="tr-TR" sz="1000" b="1" dirty="0">
              <a:latin typeface="Calisto MT" pitchFamily="18" charset="0"/>
            </a:endParaRPr>
          </a:p>
          <a:p>
            <a:pPr lvl="1"/>
            <a:r>
              <a:rPr lang="tr-TR" sz="1800" i="1" dirty="0" smtClean="0">
                <a:latin typeface="Calisto MT" pitchFamily="18" charset="0"/>
              </a:rPr>
              <a:t>PM (with the team) directs planned project activities and manages the various technical and organizational interfaces that exists within the product.</a:t>
            </a:r>
          </a:p>
          <a:p>
            <a:pPr lvl="1"/>
            <a:endParaRPr lang="tr-TR" sz="1800" dirty="0" smtClean="0">
              <a:latin typeface="Calisto MT" pitchFamily="18" charset="0"/>
            </a:endParaRPr>
          </a:p>
          <a:p>
            <a:pPr lvl="1"/>
            <a:endParaRPr lang="tr-TR" sz="1800" dirty="0">
              <a:latin typeface="Calisto MT" pitchFamily="18" charset="0"/>
            </a:endParaRPr>
          </a:p>
          <a:p>
            <a:pPr lvl="1"/>
            <a:endParaRPr lang="tr-TR" sz="1800" dirty="0" smtClean="0">
              <a:latin typeface="Calisto MT" pitchFamily="18" charset="0"/>
            </a:endParaRPr>
          </a:p>
          <a:p>
            <a:pPr lvl="1"/>
            <a:endParaRPr lang="tr-TR" sz="1800" dirty="0">
              <a:latin typeface="Calisto MT" pitchFamily="18" charset="0"/>
            </a:endParaRPr>
          </a:p>
          <a:p>
            <a:pPr lvl="1"/>
            <a:endParaRPr lang="tr-TR" sz="1800" dirty="0" smtClean="0">
              <a:latin typeface="Calisto MT" pitchFamily="18" charset="0"/>
            </a:endParaRPr>
          </a:p>
          <a:p>
            <a:pPr lvl="1"/>
            <a:endParaRPr lang="tr-TR" sz="1800" dirty="0" smtClean="0">
              <a:latin typeface="Calisto MT" pitchFamily="18" charset="0"/>
            </a:endParaRPr>
          </a:p>
          <a:p>
            <a:pPr lvl="1"/>
            <a:r>
              <a:rPr lang="tr-TR" sz="1800" i="1" dirty="0" smtClean="0">
                <a:latin typeface="Calisto MT" pitchFamily="18" charset="0"/>
              </a:rPr>
              <a:t>Direct and Manage Project Execution also covers </a:t>
            </a:r>
            <a:r>
              <a:rPr lang="tr-TR" sz="1800" b="1" i="1" dirty="0" smtClean="0">
                <a:latin typeface="Calisto MT" pitchFamily="18" charset="0"/>
              </a:rPr>
              <a:t>‘Implementation of approved changes’</a:t>
            </a:r>
            <a:r>
              <a:rPr lang="tr-TR" sz="1800" i="1" dirty="0" smtClean="0">
                <a:latin typeface="Calisto MT" pitchFamily="18" charset="0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053" y="5373216"/>
            <a:ext cx="6912767" cy="9490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996952"/>
            <a:ext cx="5760640" cy="19442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85" y="5288800"/>
            <a:ext cx="1205008" cy="39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50" b="0" i="1" dirty="0" smtClean="0">
                <a:solidFill>
                  <a:schemeClr val="tx1"/>
                </a:solidFill>
              </a:rPr>
              <a:t>Are we with the plan?</a:t>
            </a:r>
            <a:endParaRPr lang="tr-TR" sz="1050" b="0" i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8385" y="5711291"/>
            <a:ext cx="1205008" cy="39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50" b="0" i="1" dirty="0" smtClean="0">
                <a:solidFill>
                  <a:schemeClr val="tx1"/>
                </a:solidFill>
              </a:rPr>
              <a:t>Minimize the risks!</a:t>
            </a:r>
            <a:endParaRPr lang="tr-TR" sz="1050" b="0" i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478" y="6063361"/>
            <a:ext cx="1493185" cy="39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50" b="0" i="1" dirty="0" smtClean="0">
                <a:solidFill>
                  <a:schemeClr val="tx1"/>
                </a:solidFill>
              </a:rPr>
              <a:t>Repair or completely remove?</a:t>
            </a:r>
            <a:endParaRPr lang="tr-TR" sz="1050" b="0" i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99592" y="5488470"/>
            <a:ext cx="491461" cy="100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1"/>
          </p:cNvCxnSpPr>
          <p:nvPr/>
        </p:nvCxnSpPr>
        <p:spPr>
          <a:xfrm flipH="1" flipV="1">
            <a:off x="1230993" y="5847754"/>
            <a:ext cx="16006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145322" y="6216462"/>
            <a:ext cx="402343" cy="105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995936" y="4437112"/>
            <a:ext cx="338437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547663" y="3140968"/>
            <a:ext cx="1872209" cy="216024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661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99074" cy="1759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ctangle 9"/>
          <p:cNvSpPr>
            <a:spLocks noGrp="1" noChangeArrowheads="1"/>
          </p:cNvSpPr>
          <p:nvPr>
            <p:ph idx="1"/>
          </p:nvPr>
        </p:nvSpPr>
        <p:spPr>
          <a:xfrm>
            <a:off x="295684" y="2132856"/>
            <a:ext cx="8740427" cy="3312368"/>
          </a:xfrm>
        </p:spPr>
        <p:txBody>
          <a:bodyPr>
            <a:noAutofit/>
          </a:bodyPr>
          <a:lstStyle/>
          <a:p>
            <a:r>
              <a:rPr lang="tr-TR" b="1" i="1" dirty="0" smtClean="0">
                <a:latin typeface="Calisto MT" pitchFamily="18" charset="0"/>
              </a:rPr>
              <a:t>Outputs :</a:t>
            </a:r>
          </a:p>
          <a:p>
            <a:pPr lvl="1"/>
            <a:r>
              <a:rPr lang="tr-TR" sz="2000" b="1" dirty="0" smtClean="0">
                <a:latin typeface="Calisto MT" pitchFamily="18" charset="0"/>
              </a:rPr>
              <a:t>Deliverables :</a:t>
            </a:r>
            <a:r>
              <a:rPr lang="tr-TR" sz="2000" dirty="0" smtClean="0">
                <a:latin typeface="Calisto MT" pitchFamily="18" charset="0"/>
              </a:rPr>
              <a:t> </a:t>
            </a:r>
            <a:br>
              <a:rPr lang="tr-TR" sz="2000" dirty="0" smtClean="0">
                <a:latin typeface="Calisto MT" pitchFamily="18" charset="0"/>
              </a:rPr>
            </a:br>
            <a:r>
              <a:rPr lang="tr-TR" sz="2000" dirty="0" smtClean="0">
                <a:latin typeface="Calisto MT" pitchFamily="18" charset="0"/>
              </a:rPr>
              <a:t>Any unique and verifiable product, result or capability to perform a service by project team members... (Ex: </a:t>
            </a:r>
            <a:r>
              <a:rPr lang="tr-TR" sz="2000" b="1" dirty="0" smtClean="0">
                <a:latin typeface="Calisto MT" pitchFamily="18" charset="0"/>
              </a:rPr>
              <a:t>A defect report</a:t>
            </a:r>
            <a:r>
              <a:rPr lang="tr-TR" sz="2000" dirty="0" smtClean="0">
                <a:latin typeface="Calisto MT" pitchFamily="18" charset="0"/>
              </a:rPr>
              <a:t>) </a:t>
            </a:r>
            <a:br>
              <a:rPr lang="tr-TR" sz="2000" dirty="0" smtClean="0">
                <a:latin typeface="Calisto MT" pitchFamily="18" charset="0"/>
              </a:rPr>
            </a:br>
            <a:r>
              <a:rPr lang="tr-TR" sz="2000" dirty="0" smtClean="0">
                <a:latin typeface="Calisto MT" pitchFamily="18" charset="0"/>
              </a:rPr>
              <a:t>The Direct and Manage Project Work process is where the PM and his/her team actually do the work to </a:t>
            </a:r>
            <a:r>
              <a:rPr lang="tr-TR" sz="2000" b="1" i="1" dirty="0" smtClean="0">
                <a:latin typeface="Calisto MT" pitchFamily="18" charset="0"/>
              </a:rPr>
              <a:t>produce deliverables</a:t>
            </a:r>
            <a:r>
              <a:rPr lang="tr-TR" sz="2000" dirty="0" smtClean="0">
                <a:latin typeface="Calisto MT" pitchFamily="18" charset="0"/>
              </a:rPr>
              <a:t>.</a:t>
            </a:r>
            <a:endParaRPr lang="tr-TR" sz="400" dirty="0">
              <a:latin typeface="Calisto MT" pitchFamily="18" charset="0"/>
            </a:endParaRPr>
          </a:p>
          <a:p>
            <a:pPr lvl="1"/>
            <a:r>
              <a:rPr lang="tr-TR" sz="2000" b="1" dirty="0" smtClean="0">
                <a:latin typeface="Calisto MT" pitchFamily="18" charset="0"/>
              </a:rPr>
              <a:t>Work Performance Info (Data) : </a:t>
            </a:r>
            <a:r>
              <a:rPr lang="tr-TR" sz="2000" i="1" dirty="0" smtClean="0">
                <a:latin typeface="Calisto MT" pitchFamily="18" charset="0"/>
              </a:rPr>
              <a:t>How well the processes from each knowledge area are being performed?</a:t>
            </a:r>
            <a:r>
              <a:rPr lang="tr-TR" sz="2000" i="1" dirty="0">
                <a:latin typeface="Calisto MT" pitchFamily="18" charset="0"/>
              </a:rPr>
              <a:t> </a:t>
            </a:r>
            <a:r>
              <a:rPr lang="tr-TR" sz="2000" i="1" dirty="0" smtClean="0">
                <a:latin typeface="Calisto MT" pitchFamily="18" charset="0"/>
              </a:rPr>
              <a:t/>
            </a:r>
            <a:br>
              <a:rPr lang="tr-TR" sz="2000" i="1" dirty="0" smtClean="0">
                <a:latin typeface="Calisto MT" pitchFamily="18" charset="0"/>
              </a:rPr>
            </a:br>
            <a:r>
              <a:rPr lang="tr-TR" sz="2000" dirty="0" smtClean="0">
                <a:latin typeface="Calisto MT" pitchFamily="18" charset="0"/>
              </a:rPr>
              <a:t>Information from project activities is routinely collected as the project progresses. </a:t>
            </a:r>
            <a:br>
              <a:rPr lang="tr-TR" sz="2000" dirty="0" smtClean="0">
                <a:latin typeface="Calisto MT" pitchFamily="18" charset="0"/>
              </a:rPr>
            </a:br>
            <a:r>
              <a:rPr lang="tr-TR" sz="2000" dirty="0" smtClean="0">
                <a:latin typeface="Calisto MT" pitchFamily="18" charset="0"/>
              </a:rPr>
              <a:t>Ex : </a:t>
            </a:r>
            <a:r>
              <a:rPr lang="tr-TR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Deliverable status, Schedule progress and Costs incurred</a:t>
            </a:r>
            <a:r>
              <a:rPr lang="tr-TR" sz="2000" dirty="0" smtClean="0">
                <a:latin typeface="Calisto MT" pitchFamily="18" charset="0"/>
              </a:rPr>
              <a:t>.</a:t>
            </a:r>
            <a:endParaRPr lang="tr-TR" sz="8800" dirty="0" smtClean="0">
              <a:latin typeface="Calisto MT" pitchFamily="18" charset="0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title"/>
          </p:nvPr>
        </p:nvSpPr>
        <p:spPr>
          <a:xfrm>
            <a:off x="539552" y="362390"/>
            <a:ext cx="6336704" cy="1412015"/>
          </a:xfrm>
        </p:spPr>
        <p:txBody>
          <a:bodyPr/>
          <a:lstStyle/>
          <a:p>
            <a:pPr algn="l"/>
            <a:r>
              <a:rPr lang="tr-TR" sz="3600" dirty="0" smtClean="0"/>
              <a:t>Direct and Manage Project Work Process: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3787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42232</TotalTime>
  <Words>800</Words>
  <Application>Microsoft Office PowerPoint</Application>
  <PresentationFormat>Letter Paper (8.5x11 in)</PresentationFormat>
  <Paragraphs>110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2</vt:i4>
      </vt:variant>
    </vt:vector>
  </HeadingPairs>
  <TitlesOfParts>
    <vt:vector size="28" baseType="lpstr">
      <vt:lpstr>Arial</vt:lpstr>
      <vt:lpstr>Times New Roman</vt:lpstr>
      <vt:lpstr>Calisto MT</vt:lpstr>
      <vt:lpstr>Courier New</vt:lpstr>
      <vt:lpstr>Century Gothic</vt:lpstr>
      <vt:lpstr>Wingdings</vt:lpstr>
      <vt:lpstr>Palatino Linotype</vt:lpstr>
      <vt:lpstr>Executive</vt:lpstr>
      <vt:lpstr>Part 4: Project Integration Management - 2</vt:lpstr>
      <vt:lpstr>Project Integration Management Overview</vt:lpstr>
      <vt:lpstr>Develop Project Management  Plan Process</vt:lpstr>
      <vt:lpstr>Develop Project Management  Plan Process:</vt:lpstr>
      <vt:lpstr>Develop Project Management Plan Process</vt:lpstr>
      <vt:lpstr>Develop Project Management Plan Process</vt:lpstr>
      <vt:lpstr>Direct and Manage Project Work Process:</vt:lpstr>
      <vt:lpstr>Direct and Manage Project Work Process:</vt:lpstr>
      <vt:lpstr>Direct and Manage Project Work Process:</vt:lpstr>
      <vt:lpstr>Direct and Manage Project Work Process:</vt:lpstr>
      <vt:lpstr>Monitor and Control Project Work Process: Look for changes...</vt:lpstr>
      <vt:lpstr>Monitor and Control Project Work Process:</vt:lpstr>
      <vt:lpstr>Monitor and Control Project Work Process:</vt:lpstr>
      <vt:lpstr>Perform Integrated Change Control (Decide on the changes that are right for the project)</vt:lpstr>
      <vt:lpstr>Perform Integrated Change Control (Make only the changes that are right for the project)</vt:lpstr>
      <vt:lpstr>Perform Integrated Change Control</vt:lpstr>
      <vt:lpstr>Close Project or Phase Process</vt:lpstr>
      <vt:lpstr>Close Project or Phase Process</vt:lpstr>
      <vt:lpstr>Units</vt:lpstr>
      <vt:lpstr>Exercises</vt:lpstr>
    </vt:vector>
  </TitlesOfParts>
  <Company>Project Management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Basic Skills &amp; A Guide to the PMBOK™   Sponsored by the Project Management Institute</dc:title>
  <dc:creator>Tolga BAYCAN</dc:creator>
  <cp:lastModifiedBy>Bilkent</cp:lastModifiedBy>
  <cp:revision>1764</cp:revision>
  <cp:lastPrinted>1999-09-02T18:53:40Z</cp:lastPrinted>
  <dcterms:created xsi:type="dcterms:W3CDTF">1998-05-18T17:51:08Z</dcterms:created>
  <dcterms:modified xsi:type="dcterms:W3CDTF">2018-10-25T10:20:27Z</dcterms:modified>
</cp:coreProperties>
</file>