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33" r:id="rId2"/>
    <p:sldId id="556" r:id="rId3"/>
    <p:sldId id="582" r:id="rId4"/>
    <p:sldId id="559" r:id="rId5"/>
    <p:sldId id="583" r:id="rId6"/>
    <p:sldId id="580" r:id="rId7"/>
    <p:sldId id="557" r:id="rId8"/>
    <p:sldId id="558" r:id="rId9"/>
    <p:sldId id="584" r:id="rId10"/>
    <p:sldId id="560" r:id="rId11"/>
    <p:sldId id="561" r:id="rId12"/>
    <p:sldId id="562" r:id="rId13"/>
    <p:sldId id="563" r:id="rId14"/>
    <p:sldId id="564" r:id="rId15"/>
    <p:sldId id="581" r:id="rId16"/>
    <p:sldId id="585" r:id="rId17"/>
    <p:sldId id="586" r:id="rId18"/>
    <p:sldId id="587" r:id="rId19"/>
    <p:sldId id="588" r:id="rId20"/>
  </p:sldIdLst>
  <p:sldSz cx="9144000" cy="6858000" type="letter"/>
  <p:notesSz cx="7302500" cy="95885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Calisto MT" panose="02040603050505030304" pitchFamily="18" charset="0"/>
      <p:regular r:id="rId31"/>
      <p:bold r:id="rId32"/>
      <p:italic r:id="rId33"/>
      <p:boldItalic r:id="rId34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052736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/>
              <a:t>5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Scope Management</a:t>
            </a:r>
            <a:br>
              <a:rPr lang="tr-TR" sz="3600" b="1" dirty="0" smtClean="0"/>
            </a:br>
            <a:r>
              <a:rPr lang="tr-TR" sz="3600" b="1" dirty="0" smtClean="0"/>
              <a:t>(Part 1)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99792" y="3201552"/>
            <a:ext cx="2787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5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.1 </a:t>
            </a:r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–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Collect Requirements</a:t>
            </a:r>
          </a:p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5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.2 – Define Scope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396652"/>
            <a:ext cx="7092788" cy="664096"/>
          </a:xfrm>
        </p:spPr>
        <p:txBody>
          <a:bodyPr/>
          <a:lstStyle/>
          <a:p>
            <a:pPr algn="l"/>
            <a:r>
              <a:rPr lang="tr-TR" sz="2400" b="1" dirty="0" smtClean="0"/>
              <a:t>Tools and Techniques of collecting requirements: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891" y="1031452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Talking with stakeholders... HOW?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76914" y="1700808"/>
            <a:ext cx="8535028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Interviews &amp; Focus Groups 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Stakeholders &amp; Subject matter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(expert on a specific subject)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interact.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customers will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use the product/get benefit from a service, functions, features of the end product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or service.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One-to-one interaction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is provided (by Interviews)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be sure that the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can meet it’s goals</a:t>
            </a:r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!</a:t>
            </a: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Discussion of needs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with groups.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Faciliated workshops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moderator leads the group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through </a:t>
            </a:r>
            <a:r>
              <a:rPr lang="tr-T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brainstorming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requirements.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Stakeholders work together.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Example :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during software development process,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end users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sw development team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interact together.</a:t>
            </a:r>
          </a:p>
          <a:p>
            <a:pPr marL="742950" lvl="1" indent="-285750" algn="l">
              <a:buFont typeface="Arial" pitchFamily="34" charset="0"/>
              <a:buChar char="•"/>
            </a:pP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1547664" y="1416173"/>
            <a:ext cx="1907571" cy="356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</p:cNvCxnSpPr>
          <p:nvPr/>
        </p:nvCxnSpPr>
        <p:spPr>
          <a:xfrm flipH="1">
            <a:off x="1907704" y="1416173"/>
            <a:ext cx="1547531" cy="2516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396652"/>
            <a:ext cx="7092788" cy="664096"/>
          </a:xfrm>
        </p:spPr>
        <p:txBody>
          <a:bodyPr/>
          <a:lstStyle/>
          <a:p>
            <a:pPr algn="l"/>
            <a:r>
              <a:rPr lang="tr-TR" sz="2400" b="1" dirty="0" smtClean="0"/>
              <a:t>Tools and Techniques of collecting requirements: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890" y="1031452"/>
            <a:ext cx="6877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Making the project team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creative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- Group Creativity Techniques...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58358" y="1700808"/>
            <a:ext cx="8535028" cy="411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Brainstorming: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Collecting requirements by sitting with a group of people to think or discuss new ideas.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Nominal Group Technique: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form of brainstorming.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Written down the ideas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the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group vote on the ones that they like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Ranking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them and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eliminate the ones that are less important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Delphi Technique 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Letting everyone in the group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give their thoughts about what should be in the product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while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keeping them anonymous</a:t>
            </a: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!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How?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Everybody writes down their answers to the same questions about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what product needs to do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hands them into a moderator!</a:t>
            </a:r>
          </a:p>
          <a:p>
            <a:pPr marL="742950" lvl="1" indent="-285750" algn="l">
              <a:buFont typeface="Arial" pitchFamily="34" charset="0"/>
              <a:buChar char="•"/>
            </a:pP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11760" y="1386934"/>
            <a:ext cx="2214112" cy="45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99792" y="1386934"/>
            <a:ext cx="1926081" cy="130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87824" y="1386934"/>
            <a:ext cx="1638048" cy="261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396652"/>
            <a:ext cx="7092788" cy="664096"/>
          </a:xfrm>
        </p:spPr>
        <p:txBody>
          <a:bodyPr/>
          <a:lstStyle/>
          <a:p>
            <a:pPr algn="l"/>
            <a:r>
              <a:rPr lang="tr-TR" sz="2400" b="1" dirty="0" smtClean="0"/>
              <a:t>Tools and Techniques of collecting requirements: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060" y="985286"/>
            <a:ext cx="6866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Making the project team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creative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- Group Creativity Techniques...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51520" y="1700808"/>
            <a:ext cx="4680520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Idea/Mind Maps: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Ideas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relations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between them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Create a map of ideas and then group them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Affinity Diagram: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Lots of ideas and they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need to be grouped.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Sticking Post-it notes on a wall is a way.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Move the ideas around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change groupings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in order to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reach a conclusion!</a:t>
            </a: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 : Putting requirements in categories help you to find new ones!</a:t>
            </a:r>
          </a:p>
          <a:p>
            <a:pPr marL="742950" lvl="1" indent="-285750" algn="l">
              <a:buFont typeface="Arial" pitchFamily="34" charset="0"/>
              <a:buChar char="•"/>
            </a:pP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33" y="4293096"/>
            <a:ext cx="3741842" cy="18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33" y="1554368"/>
            <a:ext cx="3745323" cy="244827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339752" y="1340768"/>
            <a:ext cx="25922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91780" y="1340768"/>
            <a:ext cx="23402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1102755">
            <a:off x="4644008" y="1988840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ight Arrow 10"/>
          <p:cNvSpPr/>
          <p:nvPr/>
        </p:nvSpPr>
        <p:spPr>
          <a:xfrm>
            <a:off x="4283968" y="4869160"/>
            <a:ext cx="720080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4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396652"/>
            <a:ext cx="7092788" cy="664096"/>
          </a:xfrm>
        </p:spPr>
        <p:txBody>
          <a:bodyPr/>
          <a:lstStyle/>
          <a:p>
            <a:pPr algn="l"/>
            <a:r>
              <a:rPr lang="tr-TR" sz="2400" b="1" dirty="0" smtClean="0"/>
              <a:t>Tools and Techniques of collecting requirements: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616" y="980728"/>
            <a:ext cx="6740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Using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questionnaires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making </a:t>
            </a:r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surveys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get requirements from a bigger group of people...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827584" y="1772816"/>
            <a:ext cx="7529558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Written sets of questions/options about the feature of the product/service.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Analysis of results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Reaching a conclusion!</a:t>
            </a: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17" y="2884338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Observations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help to see things from a different point of view...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284984"/>
            <a:ext cx="7529558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Observing a group of people who will use your product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while they work with it will give you a better idea of how to solve their problems.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Sometimes it’s not easy for a user to give an answer to question related with the requirement so, watching him/her dealing with the problem may give you an idea to find requirements.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550" y="4869160"/>
            <a:ext cx="61926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Prototyping</a:t>
            </a:r>
            <a:endParaRPr lang="tr-TR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984" y="5242421"/>
            <a:ext cx="7529558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method of obtaining early feedback on requirements by providing a working model of the expected product before actually building it.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 :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Beta versions of softwares!</a:t>
            </a:r>
          </a:p>
        </p:txBody>
      </p:sp>
      <p:sp>
        <p:nvSpPr>
          <p:cNvPr id="2" name="Curved Down Arrow 1"/>
          <p:cNvSpPr/>
          <p:nvPr/>
        </p:nvSpPr>
        <p:spPr>
          <a:xfrm rot="16200000">
            <a:off x="-477073" y="4137765"/>
            <a:ext cx="2136792" cy="7773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30" y="2132856"/>
            <a:ext cx="2282034" cy="1052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20773256">
            <a:off x="6368539" y="2154602"/>
            <a:ext cx="2214068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 smtClean="0">
                <a:solidFill>
                  <a:srgbClr val="FF0000"/>
                </a:solidFill>
                <a:latin typeface="+mn-lt"/>
              </a:rPr>
              <a:t>Laser pointer: Ease of use</a:t>
            </a:r>
            <a:endParaRPr lang="tr-TR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Curved Down Arrow 14"/>
          <p:cNvSpPr/>
          <p:nvPr/>
        </p:nvSpPr>
        <p:spPr>
          <a:xfrm rot="7073995">
            <a:off x="7067610" y="3599266"/>
            <a:ext cx="2136792" cy="7773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5400000">
            <a:off x="7212340" y="3901622"/>
            <a:ext cx="2841457" cy="7773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092788" cy="664096"/>
          </a:xfrm>
        </p:spPr>
        <p:txBody>
          <a:bodyPr/>
          <a:lstStyle/>
          <a:p>
            <a:pPr algn="l"/>
            <a:r>
              <a:rPr lang="tr-TR" sz="2400" b="1" dirty="0"/>
              <a:t>Collecting Requirements </a:t>
            </a:r>
            <a:r>
              <a:rPr lang="tr-TR" sz="2400" b="1" dirty="0" smtClean="0"/>
              <a:t>: </a:t>
            </a:r>
            <a:r>
              <a:rPr lang="tr-TR" sz="2400" i="1" dirty="0" smtClean="0"/>
              <a:t>Outputs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51519" y="836712"/>
            <a:ext cx="724299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>
              <a:buFont typeface="Arial" pitchFamily="34" charset="0"/>
              <a:buChar char="•"/>
            </a:pP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Documentation :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b="0" i="1" dirty="0">
                <a:solidFill>
                  <a:schemeClr val="bg1">
                    <a:lumMod val="50000"/>
                  </a:schemeClr>
                </a:solidFill>
                <a:latin typeface="Calisto MT" panose="02040603050505030304" pitchFamily="18" charset="0"/>
              </a:rPr>
              <a:t>descriptions of system properties, specifications for how the system should work, and constraints placed upon the development process. </a:t>
            </a:r>
            <a:endParaRPr lang="tr-TR" b="0" i="1" dirty="0" smtClean="0">
              <a:solidFill>
                <a:schemeClr val="bg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marL="285750" lvl="1" indent="-285750" algn="l">
              <a:buFont typeface="Arial" pitchFamily="34" charset="0"/>
              <a:buChar char="•"/>
            </a:pP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individual requirements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meet the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business need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 the project.</a:t>
            </a:r>
            <a:r>
              <a:rPr lang="tr-TR" sz="20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Lists all of the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functional</a:t>
            </a:r>
            <a:r>
              <a:rPr lang="tr-T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new features, bug fixes etc.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) and 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nonfunctional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(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quality attributes; performance, reliability, error handling, ease of use etc.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) requirements of the project.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57874"/>
            <a:ext cx="7632848" cy="3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3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396652"/>
            <a:ext cx="7092788" cy="664096"/>
          </a:xfrm>
        </p:spPr>
        <p:txBody>
          <a:bodyPr/>
          <a:lstStyle/>
          <a:p>
            <a:pPr algn="l"/>
            <a:r>
              <a:rPr lang="tr-TR" sz="2400" b="1" dirty="0"/>
              <a:t>Collecting Requirements </a:t>
            </a:r>
            <a:r>
              <a:rPr lang="tr-TR" sz="2400" b="1" dirty="0" smtClean="0"/>
              <a:t>: </a:t>
            </a:r>
            <a:r>
              <a:rPr lang="tr-TR" sz="2400" i="1" dirty="0" smtClean="0"/>
              <a:t>Outputs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79512" y="1176017"/>
            <a:ext cx="5928852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Management Plan </a:t>
            </a:r>
            <a:r>
              <a:rPr lang="tr-T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will be gathered, planned, tracked, analyzed and reported.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Traceability Matrix </a:t>
            </a:r>
            <a:r>
              <a:rPr lang="tr-TR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table shows where the requirements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come from, how they get implemented and verified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High – level look at all requirements and making sure they have mapped to specific test cases.</a:t>
            </a:r>
            <a:endParaRPr lang="tr-TR" b="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65" y="3953644"/>
            <a:ext cx="6192688" cy="2283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44" y="1381124"/>
            <a:ext cx="2876550" cy="20478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860032" y="1381124"/>
            <a:ext cx="1512168" cy="17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3528" y="2405061"/>
            <a:ext cx="1440160" cy="196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Define Scope: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031452"/>
            <a:ext cx="619268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developing a detailed description of the project and product.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7272808" cy="194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Critical for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success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Builds upon the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major deliverables, assumptions and constraints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are documented during project initiation.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Existing risks, assumptions and constraints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are analyzed for </a:t>
            </a:r>
            <a:r>
              <a:rPr lang="tr-TR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completeness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;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additional risks, assumptions and constraints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are added to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documents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as necessary.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6984776" cy="16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Define Scope DFD: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76863" cy="50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How to define Scope...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4" y="1556792"/>
            <a:ext cx="8064896" cy="46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initial step is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Requirements...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All the work that the PM and his/her team will perform must be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written down.</a:t>
            </a:r>
            <a:endParaRPr lang="tr-TR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Tools/Techniques!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Faciliated Workshops</a:t>
            </a:r>
            <a:r>
              <a:rPr lang="tr-T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 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Stakeholders’ needs written down in order to satisfy deliverables.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Setting quantifiable goals...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Writing down specific project goals that can be measured...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Product Analysis :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Done at the beginning  Satisfied stakeholders...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Projects that have a product at the end...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High-level product descriptions  Tangible deliverables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Deliverables match with requirements...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reventing last minute problems</a:t>
            </a:r>
            <a:endParaRPr lang="tr-TR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How to define Scope...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467544" y="1119590"/>
            <a:ext cx="388843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Tools/Techniques! (continue)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Alternatives Generation :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Other ways to do the work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Pick the most efficient one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Designing the graphics (Hiring a graphic designer or sending design work to an outside studio)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Expert Judgment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Outputs : </a:t>
            </a:r>
            <a:endParaRPr lang="tr-TR" b="0" u="sng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rgbClr val="FF0000"/>
                </a:solidFill>
                <a:latin typeface="Calisto MT" pitchFamily="18" charset="0"/>
              </a:rPr>
              <a:t>Project Scope Statement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Describes the project’s deliverables and the work required to create those deliverables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in detail.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Project Document Updates</a:t>
            </a:r>
            <a:endParaRPr lang="tr-TR" sz="20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  <a:sym typeface="Wingdings" pitchFamily="2" charset="2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tr-T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6792"/>
            <a:ext cx="4286556" cy="36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19" y="5013176"/>
            <a:ext cx="4286556" cy="102377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39952" y="1772816"/>
            <a:ext cx="432048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50170" y="2852936"/>
            <a:ext cx="446349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50170" y="2276872"/>
            <a:ext cx="446349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50170" y="3501008"/>
            <a:ext cx="446349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9952" y="4005064"/>
            <a:ext cx="45656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50170" y="4653136"/>
            <a:ext cx="45579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37349"/>
            <a:ext cx="293484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ontinuously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improving and detailing a plan as more detailed and specific information and more accurate estimates become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available</a:t>
            </a:r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...</a:t>
            </a:r>
            <a:endParaRPr lang="tr-TR" sz="14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84168" y="1119590"/>
            <a:ext cx="171278" cy="43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84168" y="15567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Scope Management Overview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1" y="968547"/>
            <a:ext cx="7992888" cy="5346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156176" y="2989234"/>
            <a:ext cx="27443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3073518"/>
            <a:ext cx="27443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2785486"/>
            <a:ext cx="274435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*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992888" cy="664096"/>
          </a:xfrm>
        </p:spPr>
        <p:txBody>
          <a:bodyPr/>
          <a:lstStyle/>
          <a:p>
            <a:pPr algn="l"/>
            <a:r>
              <a:rPr lang="tr-TR" sz="3100" b="1" u="sng" dirty="0" smtClean="0">
                <a:solidFill>
                  <a:srgbClr val="FF0000"/>
                </a:solidFill>
              </a:rPr>
              <a:t>Let’s remember!</a:t>
            </a:r>
            <a:r>
              <a:rPr lang="tr-TR" sz="3100" b="1" dirty="0" smtClean="0">
                <a:solidFill>
                  <a:srgbClr val="FF0000"/>
                </a:solidFill>
              </a:rPr>
              <a:t> </a:t>
            </a:r>
            <a:r>
              <a:rPr lang="tr-TR" sz="3100" b="1" dirty="0" smtClean="0"/>
              <a:t>Project Charter Details...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78421"/>
            <a:ext cx="792088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5203"/>
            <a:ext cx="7920880" cy="374210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44208" y="2708920"/>
            <a:ext cx="2232248" cy="3240360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04528" y="260648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Collecting Requirements DFD 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4" y="1729464"/>
            <a:ext cx="7610079" cy="4363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4365104"/>
            <a:ext cx="23042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Identification of the stakeholders that can provide information on detailed project and product requirements</a:t>
            </a:r>
            <a:endParaRPr lang="tr-TR" sz="16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71600" y="407707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23" y="1335021"/>
            <a:ext cx="357481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Used to provide the high-level project requirements </a:t>
            </a:r>
            <a:r>
              <a:rPr lang="tr-TR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</a:t>
            </a:r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nd product description of the project </a:t>
            </a:r>
            <a:endParaRPr lang="tr-TR" sz="16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1600" y="1990816"/>
            <a:ext cx="432048" cy="430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836712"/>
            <a:ext cx="698477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defining and documenting stakeholders’ needs to meet the project objectives</a:t>
            </a:r>
            <a:r>
              <a:rPr lang="tr-TR" sz="1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  <a:endParaRPr lang="tr-TR" sz="14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971600" y="2420888"/>
            <a:ext cx="576064" cy="16561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22" y="2959354"/>
            <a:ext cx="106276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4.1 is also needed for 10.1!</a:t>
            </a:r>
            <a:endParaRPr lang="tr-TR" sz="1600" b="0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7504" y="692696"/>
            <a:ext cx="8928992" cy="664096"/>
          </a:xfrm>
        </p:spPr>
        <p:txBody>
          <a:bodyPr/>
          <a:lstStyle/>
          <a:p>
            <a:pPr algn="l"/>
            <a:r>
              <a:rPr lang="tr-TR" sz="2400" b="1" u="sng" dirty="0" smtClean="0">
                <a:solidFill>
                  <a:srgbClr val="FF0000"/>
                </a:solidFill>
              </a:rPr>
              <a:t>Project Communications Management / Identify Stakeholders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395932" cy="424847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 rot="16200000">
            <a:off x="3542073" y="-1705382"/>
            <a:ext cx="1792713" cy="8332036"/>
          </a:xfrm>
          <a:prstGeom prst="round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72411" y="311173"/>
            <a:ext cx="192232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At Chapter 10.... </a:t>
            </a:r>
            <a:endParaRPr lang="tr-TR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Right Arrow 9"/>
          <p:cNvSpPr/>
          <p:nvPr/>
        </p:nvSpPr>
        <p:spPr>
          <a:xfrm rot="19733118">
            <a:off x="5236444" y="2228482"/>
            <a:ext cx="1440160" cy="464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ight Arrow 11"/>
          <p:cNvSpPr/>
          <p:nvPr/>
        </p:nvSpPr>
        <p:spPr>
          <a:xfrm rot="1778466">
            <a:off x="2252453" y="2228482"/>
            <a:ext cx="887954" cy="464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2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118F-962F-44AC-A63F-97858BAC7A96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27384"/>
            <a:ext cx="648072" cy="500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1"/>
            <a:ext cx="8640960" cy="5904657"/>
          </a:xfrm>
          <a:prstGeom prst="rect">
            <a:avLst/>
          </a:prstGeom>
        </p:spPr>
      </p:pic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064896" cy="403903"/>
          </a:xfrm>
        </p:spPr>
        <p:txBody>
          <a:bodyPr/>
          <a:lstStyle/>
          <a:p>
            <a:pPr algn="l"/>
            <a:r>
              <a:rPr lang="tr-TR" sz="2000" dirty="0" smtClean="0"/>
              <a:t>Develop </a:t>
            </a:r>
            <a:r>
              <a:rPr lang="en-US" sz="2000" dirty="0" smtClean="0"/>
              <a:t>Pro</a:t>
            </a:r>
            <a:r>
              <a:rPr lang="tr-TR" sz="2000" dirty="0" smtClean="0"/>
              <a:t>ject Management Plan Process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-108520" y="1844824"/>
            <a:ext cx="5760640" cy="576064"/>
          </a:xfrm>
          <a:prstGeom prst="ellipse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/>
          <p:cNvSpPr/>
          <p:nvPr/>
        </p:nvSpPr>
        <p:spPr>
          <a:xfrm>
            <a:off x="1979712" y="1844824"/>
            <a:ext cx="2160240" cy="576064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 rot="16455605">
            <a:off x="-724041" y="737500"/>
            <a:ext cx="1836850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i="1" dirty="0">
                <a:solidFill>
                  <a:srgbClr val="FF0000"/>
                </a:solidFill>
              </a:rPr>
              <a:t>Let’s </a:t>
            </a:r>
            <a:r>
              <a:rPr lang="tr-TR" sz="1600" i="1" dirty="0" smtClean="0">
                <a:solidFill>
                  <a:srgbClr val="FF0000"/>
                </a:solidFill>
              </a:rPr>
              <a:t>remember !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9257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Scope Management Steps 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1212540"/>
            <a:ext cx="8535028" cy="509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tr-TR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5.1 Collecting Requirements :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defining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documenting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stakeholders’ needs to meet the project objectives.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5.2 Define Scope :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developing a detailed description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project and product.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Product Scope : </a:t>
            </a:r>
            <a:r>
              <a:rPr lang="tr-TR" sz="24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features and functions of the product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 service that the PM and his/her team are building.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Project Scope : </a:t>
            </a:r>
            <a:r>
              <a:rPr lang="tr-TR" sz="24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All the work done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make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the product!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5.3 Create WBS :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subdividing project deliverables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project work into smaller, more manageable components.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5.4 Verify Scope :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formalizing acceptance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completed project deliverables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5.5 Control Scope : 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monitoring the status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the project and product scope and managing changes to the scope baseline.</a:t>
            </a:r>
            <a:endParaRPr lang="tr-TR" sz="24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Collecting Requirements 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985286"/>
            <a:ext cx="6192688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defining and documenting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stakeholders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’ needs to meet the project objectives.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23528" y="1628800"/>
            <a:ext cx="8640960" cy="293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Getting together with all of the stakeholders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project and working out to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determine what their needs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are,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Quantified and documented needs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expectations of the sponsor, customer and other stakeholders,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Defining and Managing customer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expectations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Forming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WBS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Requirements :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Business requirements, PM requirements, delivery requirements etc.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Product Requirements : 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Info. on technical requirements, security requirements, performance requirements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7488831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04528" y="260648"/>
            <a:ext cx="6408712" cy="664096"/>
          </a:xfrm>
        </p:spPr>
        <p:txBody>
          <a:bodyPr/>
          <a:lstStyle/>
          <a:p>
            <a:pPr algn="l"/>
            <a:r>
              <a:rPr lang="tr-TR" sz="3100" b="1" dirty="0" smtClean="0"/>
              <a:t>Collecting Requirements DFD 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364037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4" y="1729464"/>
            <a:ext cx="7610079" cy="4363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4365104"/>
            <a:ext cx="23042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Identification of the stakeholders that can provide information on detailed project and product requirements</a:t>
            </a:r>
            <a:endParaRPr lang="tr-TR" sz="16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71600" y="407707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23" y="1335021"/>
            <a:ext cx="3574815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Used to provide the high-level project requirements </a:t>
            </a:r>
            <a:r>
              <a:rPr lang="tr-TR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</a:t>
            </a:r>
            <a:r>
              <a:rPr lang="tr-TR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nd product description of the project </a:t>
            </a:r>
            <a:endParaRPr lang="tr-TR" sz="16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1600" y="1990816"/>
            <a:ext cx="432048" cy="430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836712"/>
            <a:ext cx="6984776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4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defining and documenting stakeholders’ needs to meet the project objectives</a:t>
            </a:r>
            <a:r>
              <a:rPr lang="tr-TR" sz="1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  <a:endParaRPr lang="tr-TR" sz="14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42979</TotalTime>
  <Words>1276</Words>
  <Application>Microsoft Office PowerPoint</Application>
  <PresentationFormat>Letter Paper (8.5x11 in)</PresentationFormat>
  <Paragraphs>160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2</vt:i4>
      </vt:variant>
    </vt:vector>
  </HeadingPairs>
  <TitlesOfParts>
    <vt:vector size="28" baseType="lpstr">
      <vt:lpstr>Arial</vt:lpstr>
      <vt:lpstr>Century Gothic</vt:lpstr>
      <vt:lpstr>Wingdings</vt:lpstr>
      <vt:lpstr>Palatino Linotype</vt:lpstr>
      <vt:lpstr>Calisto MT</vt:lpstr>
      <vt:lpstr>Courier New</vt:lpstr>
      <vt:lpstr>Executive</vt:lpstr>
      <vt:lpstr>Part 5: Project Scope Management (Part 1)</vt:lpstr>
      <vt:lpstr>Project Scope Management Overview</vt:lpstr>
      <vt:lpstr>Let’s remember! Project Charter Details...</vt:lpstr>
      <vt:lpstr>Collecting Requirements DFD :</vt:lpstr>
      <vt:lpstr>Project Communications Management / Identify Stakeholders</vt:lpstr>
      <vt:lpstr>Develop Project Management Plan Process</vt:lpstr>
      <vt:lpstr>Project Scope Management Steps :</vt:lpstr>
      <vt:lpstr>Collecting Requirements :</vt:lpstr>
      <vt:lpstr>Collecting Requirements DFD :</vt:lpstr>
      <vt:lpstr>Tools and Techniques of collecting requirements:</vt:lpstr>
      <vt:lpstr>Tools and Techniques of collecting requirements:</vt:lpstr>
      <vt:lpstr>Tools and Techniques of collecting requirements:</vt:lpstr>
      <vt:lpstr>Tools and Techniques of collecting requirements:</vt:lpstr>
      <vt:lpstr>Collecting Requirements : Outputs</vt:lpstr>
      <vt:lpstr>Collecting Requirements : Outputs</vt:lpstr>
      <vt:lpstr>Define Scope:</vt:lpstr>
      <vt:lpstr>Define Scope DFD:</vt:lpstr>
      <vt:lpstr>How to define Scope...</vt:lpstr>
      <vt:lpstr>How to define Scope...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1840</cp:revision>
  <cp:lastPrinted>1999-09-02T18:53:40Z</cp:lastPrinted>
  <dcterms:created xsi:type="dcterms:W3CDTF">1998-05-18T17:51:08Z</dcterms:created>
  <dcterms:modified xsi:type="dcterms:W3CDTF">2018-11-01T12:15:06Z</dcterms:modified>
</cp:coreProperties>
</file>