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33" r:id="rId2"/>
    <p:sldId id="556" r:id="rId3"/>
    <p:sldId id="559" r:id="rId4"/>
    <p:sldId id="562" r:id="rId5"/>
    <p:sldId id="603" r:id="rId6"/>
    <p:sldId id="598" r:id="rId7"/>
    <p:sldId id="563" r:id="rId8"/>
    <p:sldId id="599" r:id="rId9"/>
    <p:sldId id="569" r:id="rId10"/>
    <p:sldId id="600" r:id="rId11"/>
    <p:sldId id="601" r:id="rId12"/>
    <p:sldId id="573" r:id="rId13"/>
  </p:sldIdLst>
  <p:sldSz cx="9144000" cy="6858000" type="letter"/>
  <p:notesSz cx="7302500" cy="95885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Calisto MT" panose="02040603050505030304" pitchFamily="18" charset="0"/>
      <p:regular r:id="rId24"/>
      <p:bold r:id="rId25"/>
      <p:italic r:id="rId26"/>
      <p:boldItalic r:id="rId27"/>
    </p:embeddedFont>
  </p:embeddedFontLst>
  <p:custShowLst>
    <p:custShow name="Units" id="0">
      <p:sldLst>
        <p:sld r:id="rId2"/>
      </p:sldLst>
    </p:custShow>
    <p:custShow name="Exercises" id="1">
      <p:sldLst/>
    </p:custShow>
  </p:custShowLst>
  <p:defaultTextStyle>
    <a:defPPr>
      <a:defRPr lang="en-US"/>
    </a:defPPr>
    <a:lvl1pPr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0D0A8A"/>
    <a:srgbClr val="969696"/>
    <a:srgbClr val="000000"/>
    <a:srgbClr val="0000FF"/>
    <a:srgbClr val="FFFFFF"/>
    <a:srgbClr val="C5C5C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52" y="60"/>
      </p:cViewPr>
      <p:guideLst>
        <p:guide orient="horz" pos="3984"/>
        <p:guide orient="horz" pos="1008"/>
        <p:guide orient="horz" pos="768"/>
        <p:guide orient="horz" pos="240"/>
        <p:guide orient="horz" pos="1152"/>
        <p:guide orient="horz" pos="2736"/>
        <p:guide pos="2880"/>
        <p:guide pos="5616"/>
        <p:guide pos="240"/>
        <p:guide pos="3888"/>
        <p:guide pos="3792"/>
        <p:guide pos="144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15"/>
    </p:cViewPr>
  </p:sorterViewPr>
  <p:notesViewPr>
    <p:cSldViewPr>
      <p:cViewPr varScale="1">
        <p:scale>
          <a:sx n="65" d="100"/>
          <a:sy n="65" d="100"/>
        </p:scale>
        <p:origin x="-1594" y="-72"/>
      </p:cViewPr>
      <p:guideLst>
        <p:guide orient="horz" pos="2988"/>
        <p:guide orient="horz" pos="5772"/>
        <p:guide orient="horz" pos="300"/>
        <p:guide pos="2299"/>
        <p:guide pos="3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2425" y="114300"/>
            <a:ext cx="30638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604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 Framework for Project Management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0363" y="114300"/>
            <a:ext cx="2749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80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   Participant’s Manual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92138" y="8732838"/>
            <a:ext cx="60817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0438">
              <a:lnSpc>
                <a:spcPct val="100000"/>
              </a:lnSpc>
              <a:spcBef>
                <a:spcPct val="0"/>
              </a:spcBef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1999 Project Management Institute,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68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8675" y="787400"/>
            <a:ext cx="5664200" cy="4248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3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D9B8-52FD-46BC-8CBC-C48E4F14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E345-C8D0-471B-A068-6E5722FF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29DA-8B7E-4C8A-96F0-D30A6C452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E363-A1F9-41FE-9F9B-6014547E8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140D-9DF9-4B03-A646-311D8F81C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5CA7-C9AA-4FB1-8389-27A57592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234-9F35-4D46-A9D0-590806758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318C-08B6-48B2-9EE4-4B220ABD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1C6-0AEF-425F-AEA7-A16806CEF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1052736"/>
            <a:ext cx="7344816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</a:t>
            </a:r>
            <a:r>
              <a:rPr lang="en-US" sz="3600" b="1" dirty="0"/>
              <a:t>6</a:t>
            </a:r>
            <a:r>
              <a:rPr lang="en-US" sz="3600" b="1" dirty="0" smtClean="0"/>
              <a:t>: </a:t>
            </a:r>
            <a:r>
              <a:rPr lang="tr-TR" sz="3600" b="1" dirty="0" smtClean="0"/>
              <a:t>Project </a:t>
            </a:r>
            <a:r>
              <a:rPr lang="en-US" sz="3600" b="1" dirty="0" smtClean="0"/>
              <a:t>Time</a:t>
            </a:r>
            <a:r>
              <a:rPr lang="tr-TR" sz="3600" b="1" dirty="0" smtClean="0"/>
              <a:t> Management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5776" y="2819211"/>
            <a:ext cx="347794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6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.1 </a:t>
            </a:r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–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Define Activities</a:t>
            </a:r>
            <a:endParaRPr lang="tr-TR" sz="20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6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.2 –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Sequence Activities</a:t>
            </a:r>
            <a:endParaRPr lang="tr-TR" sz="20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6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.3 –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Estimate Activity Resources</a:t>
            </a:r>
            <a:endParaRPr lang="tr-TR" sz="20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6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.4 –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Estimate Activity Durations</a:t>
            </a:r>
            <a:endParaRPr lang="tr-TR" sz="20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6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.5 – </a:t>
            </a: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Develop Schedule</a:t>
            </a:r>
          </a:p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6.6 – Control Schedule</a:t>
            </a:r>
            <a:endParaRPr lang="tr-TR" sz="20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en-US" sz="3100" b="1" dirty="0" smtClean="0"/>
              <a:t>Estimate Activity Resources</a:t>
            </a:r>
            <a:r>
              <a:rPr lang="tr-TR" sz="3100" b="1" dirty="0" smtClean="0"/>
              <a:t>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10</a:t>
            </a:fld>
            <a:endParaRPr lang="en-US" dirty="0"/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451" y="188640"/>
            <a:ext cx="1724045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179512" y="984413"/>
            <a:ext cx="8712968" cy="194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estimating the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type and quantities of material, people, equipment </a:t>
            </a:r>
            <a:b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or supplies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required to perform each activity.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Inputs 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Activity List, Activity Attributes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Resource Calendars </a:t>
            </a:r>
            <a:endParaRPr lang="tr-TR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EEF &amp;OPA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068960"/>
            <a:ext cx="87129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Tools &amp; Techniques</a:t>
            </a:r>
            <a:r>
              <a:rPr lang="tr-TR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:</a:t>
            </a:r>
            <a:endParaRPr lang="en-US" sz="2400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Expert Judgment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Published Estimating Data :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Outputs from other companies and/or projects. Several companies routinely publish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updated production rates, unit costs of resources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etc.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Alternative Analysis :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Considering several different options for assigning resources.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Varying the number of resources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as well as the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kind of resources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Bottom-up estimating 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Breaking up complex activities into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pieces and working out the resource assignments for each of those.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Management Software :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MS Project helps PMs play around with resources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constraints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to find the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best combination of assignments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for the project.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00808"/>
            <a:ext cx="4752528" cy="1944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4608004" y="3068960"/>
            <a:ext cx="1908212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en-US" sz="3100" b="1" dirty="0" smtClean="0"/>
              <a:t>Estimate Activity Resources</a:t>
            </a:r>
            <a:r>
              <a:rPr lang="tr-TR" sz="3100" b="1" dirty="0" smtClean="0"/>
              <a:t>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11</a:t>
            </a:fld>
            <a:endParaRPr lang="en-US"/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451" y="188640"/>
            <a:ext cx="1724045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179512" y="1268760"/>
            <a:ext cx="4176464" cy="4630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Activity Resource requirements</a:t>
            </a:r>
            <a:r>
              <a:rPr lang="en-US" sz="16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: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/>
            </a:r>
            <a:b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</a:b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documentation for each activity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...</a:t>
            </a:r>
            <a:endParaRPr lang="en-US" sz="16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Basis of estimate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for each resource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Assumptions for determining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which type of resources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are applied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Availability and the quantities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them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Resource Breakdown Structure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: </a:t>
            </a:r>
            <a:r>
              <a:rPr lang="tr-TR" b="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</a:t>
            </a:r>
            <a:r>
              <a:rPr lang="en-US" b="0" i="1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rdered</a:t>
            </a:r>
            <a:r>
              <a:rPr lang="en-US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structure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the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identified resources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by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resource category </a:t>
            </a:r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resource type</a:t>
            </a:r>
            <a:r>
              <a:rPr lang="tr-TR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...</a:t>
            </a:r>
            <a:endParaRPr lang="en-US" b="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Includes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labor, material, equipment and supplies</a:t>
            </a:r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...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Useful for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organizing and reporting project schedule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data with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resource utilization information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..</a:t>
            </a:r>
            <a:endParaRPr lang="en-US" sz="16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Document Updates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836712"/>
            <a:ext cx="49616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Outputs…</a:t>
            </a:r>
            <a:endParaRPr lang="en-US" sz="2000" b="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11777"/>
            <a:ext cx="4320480" cy="4525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3779912" y="3584009"/>
            <a:ext cx="1080120" cy="13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en-US" sz="3100" b="1" dirty="0" smtClean="0"/>
              <a:t>Estimate Activity Durations</a:t>
            </a:r>
            <a:r>
              <a:rPr lang="tr-TR" sz="3100" b="1" dirty="0" smtClean="0"/>
              <a:t>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12</a:t>
            </a:fld>
            <a:endParaRPr lang="en-US"/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451" y="188640"/>
            <a:ext cx="1724045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2988890"/>
            <a:ext cx="8408862" cy="33924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512" y="764704"/>
            <a:ext cx="705678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Process of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approximating the number of work periods needed 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complete individual activities with estimated resources.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Where the </a:t>
            </a:r>
            <a:r>
              <a:rPr lang="en-US" sz="1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PM looks at each activity in the activity list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, consider the </a:t>
            </a:r>
            <a:r>
              <a:rPr lang="en-US" sz="1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scope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and the </a:t>
            </a:r>
            <a:r>
              <a:rPr lang="en-US" sz="1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resources</a:t>
            </a:r>
            <a:r>
              <a:rPr lang="en-US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and </a:t>
            </a:r>
            <a:r>
              <a:rPr lang="en-US" sz="1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estimate how long it will take to perform</a:t>
            </a:r>
            <a:r>
              <a:rPr lang="en-US" sz="17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</p:txBody>
      </p:sp>
      <p:pic>
        <p:nvPicPr>
          <p:cNvPr id="8" name="Picture 7" descr="1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5776" y="1887190"/>
            <a:ext cx="6464646" cy="144016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27984" y="5445224"/>
            <a:ext cx="2664296" cy="936104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3045790" y="6079482"/>
            <a:ext cx="800219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NEXT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797607">
            <a:off x="3851920" y="5913276"/>
            <a:ext cx="1080120" cy="177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84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tr-TR" sz="3100" b="1" dirty="0" smtClean="0"/>
              <a:t>Project </a:t>
            </a:r>
            <a:r>
              <a:rPr lang="en-US" sz="3100" b="1" dirty="0" smtClean="0"/>
              <a:t>Time</a:t>
            </a:r>
            <a:r>
              <a:rPr lang="tr-TR" sz="3100" b="1" dirty="0" smtClean="0"/>
              <a:t> Management Overview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</a:t>
            </a:fld>
            <a:endParaRPr lang="en-US"/>
          </a:p>
        </p:txBody>
      </p:sp>
      <p:pic>
        <p:nvPicPr>
          <p:cNvPr id="8" name="Picture 7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908720"/>
            <a:ext cx="8136904" cy="5422265"/>
          </a:xfrm>
          <a:prstGeom prst="rect">
            <a:avLst/>
          </a:prstGeom>
        </p:spPr>
      </p:pic>
      <p:pic>
        <p:nvPicPr>
          <p:cNvPr id="9" name="Picture 8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2451" y="188640"/>
            <a:ext cx="1724045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95536" y="5382593"/>
            <a:ext cx="2808312" cy="99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6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Decomposition :</a:t>
            </a:r>
            <a: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 </a:t>
            </a:r>
            <a:r>
              <a:rPr lang="tr-T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Taking </a:t>
            </a:r>
            <a: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deliverables</a:t>
            </a:r>
            <a:r>
              <a:rPr lang="tr-T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and coming up with </a:t>
            </a:r>
            <a: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work packages </a:t>
            </a:r>
            <a:r>
              <a:rPr lang="tr-T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that will create them.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39552" y="2420888"/>
            <a:ext cx="936104" cy="296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6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en-US" sz="3100" b="1" dirty="0" smtClean="0"/>
              <a:t>Scheduling Overview</a:t>
            </a:r>
            <a:r>
              <a:rPr lang="tr-TR" sz="3100" b="1" dirty="0" smtClean="0"/>
              <a:t>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3</a:t>
            </a:fld>
            <a:endParaRPr lang="en-US"/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451" y="188640"/>
            <a:ext cx="1724045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980728"/>
            <a:ext cx="7272808" cy="53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en-US" sz="3100" b="1" dirty="0" smtClean="0"/>
              <a:t>Define Activities</a:t>
            </a:r>
            <a:r>
              <a:rPr lang="tr-TR" sz="3100" b="1" dirty="0" smtClean="0"/>
              <a:t>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4</a:t>
            </a:fld>
            <a:endParaRPr lang="en-US"/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451" y="188640"/>
            <a:ext cx="1724045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980728"/>
            <a:ext cx="6912768" cy="1314450"/>
          </a:xfrm>
          <a:prstGeom prst="rect">
            <a:avLst/>
          </a:prstGeom>
        </p:spPr>
      </p:pic>
      <p:pic>
        <p:nvPicPr>
          <p:cNvPr id="10" name="Picture 9" descr="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2348880"/>
            <a:ext cx="8208912" cy="396044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403648" y="3212976"/>
            <a:ext cx="1152128" cy="288032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2"/>
          <p:cNvSpPr txBox="1"/>
          <p:nvPr/>
        </p:nvSpPr>
        <p:spPr>
          <a:xfrm>
            <a:off x="2943741" y="2195892"/>
            <a:ext cx="4464685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i="1" dirty="0" smtClean="0">
                <a:solidFill>
                  <a:schemeClr val="tx1"/>
                </a:solidFill>
                <a:latin typeface="+mn-lt"/>
              </a:rPr>
              <a:t>Project Scope Statement, WBS and WBS Dictionary...</a:t>
            </a:r>
            <a:endParaRPr lang="tr-TR" sz="1400" i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endCxn id="3" idx="1"/>
          </p:cNvCxnSpPr>
          <p:nvPr/>
        </p:nvCxnSpPr>
        <p:spPr>
          <a:xfrm flipV="1">
            <a:off x="2411760" y="2344394"/>
            <a:ext cx="531981" cy="868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80236" y="1760714"/>
            <a:ext cx="1756260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1600" i="1" u="sng" dirty="0">
                <a:solidFill>
                  <a:schemeClr val="tx1"/>
                </a:solidFill>
                <a:latin typeface="Calisto MT" pitchFamily="18" charset="0"/>
              </a:rPr>
              <a:t>Project Scope Statement</a:t>
            </a:r>
          </a:p>
          <a:p>
            <a:pPr algn="l"/>
            <a:r>
              <a:rPr lang="tr-T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Describes the project’s </a:t>
            </a:r>
            <a:r>
              <a:rPr lang="tr-T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deliverables, acceptance criteria, constraints etc. </a:t>
            </a:r>
            <a:r>
              <a:rPr lang="tr-T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and the work required to create </a:t>
            </a:r>
            <a:r>
              <a:rPr lang="tr-T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them </a:t>
            </a:r>
            <a:r>
              <a:rPr lang="tr-T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in </a:t>
            </a:r>
            <a:r>
              <a:rPr lang="tr-T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detail</a:t>
            </a:r>
            <a:r>
              <a:rPr lang="tr-T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...</a:t>
            </a:r>
            <a:endParaRPr lang="tr-TR" sz="1400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88024" y="1916832"/>
            <a:ext cx="2492212" cy="30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6912768" cy="664096"/>
          </a:xfrm>
        </p:spPr>
        <p:txBody>
          <a:bodyPr/>
          <a:lstStyle/>
          <a:p>
            <a:pPr algn="l"/>
            <a:r>
              <a:rPr lang="tr-TR" sz="3100" b="1" dirty="0" smtClean="0"/>
              <a:t>Create Work Breakdown Structure: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519" y="116632"/>
            <a:ext cx="1037921" cy="931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208912" cy="525658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732240" y="2492896"/>
            <a:ext cx="1728192" cy="792088"/>
          </a:xfrm>
          <a:prstGeom prst="round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364328" y="1129302"/>
            <a:ext cx="1183336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i="1" u="sng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Chapter 5</a:t>
            </a:r>
            <a:endParaRPr lang="tr-TR" i="1" u="sng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4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en-US" sz="3100" b="1" dirty="0" smtClean="0"/>
              <a:t>Define Activities</a:t>
            </a:r>
            <a:r>
              <a:rPr lang="tr-TR" sz="3100" b="1" dirty="0" smtClean="0"/>
              <a:t>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451" y="188640"/>
            <a:ext cx="1724045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72008" y="908720"/>
            <a:ext cx="8964488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Inputs 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OPA :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Scheduling Methodology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(formal/informal activity planning-related policies, procedures and guidelines) +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Lessons learned!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EEF :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PMIS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 Information about the activities are stored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.</a:t>
            </a:r>
            <a:endParaRPr lang="tr-TR" sz="16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  <a:sym typeface="Wingdings" pitchFamily="2" charset="2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Scope Baseline :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 WBS + WBS Dict. + Project Scope Statement.</a:t>
            </a:r>
            <a:endParaRPr lang="en-US" sz="16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Tools &amp; Techniques 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Decomposition :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Taking the Work Packages (defined in Scope Management process) and breaking them down even further into activities that can be estimated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...</a:t>
            </a:r>
            <a:endParaRPr lang="en-US" sz="16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Expert Judgment &amp; Templates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Rolling Wave Planning :</a:t>
            </a:r>
            <a:r>
              <a:rPr lang="en-US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Plan and schedule only the stuff that you know enough. The work in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the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near term is planned in detail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and future work is planned </a:t>
            </a:r>
            <a: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later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at 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an other level of WBS.</a:t>
            </a:r>
            <a:endParaRPr lang="en-US" sz="16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Outputs: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Activity List: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List of </a:t>
            </a:r>
            <a:r>
              <a:rPr lang="tr-TR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«</a:t>
            </a:r>
            <a:r>
              <a:rPr lang="en-US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everything to be done</a:t>
            </a:r>
            <a:r>
              <a:rPr lang="tr-TR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»</a:t>
            </a:r>
            <a:r>
              <a:rPr lang="en-US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complete the project.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Activity Attributes:</a:t>
            </a:r>
            <a:r>
              <a:rPr lang="en-US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Description of each activity. Used to 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«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create the order</a:t>
            </a:r>
            <a:r>
              <a:rPr lang="tr-T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»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of the work. 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*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Predecessor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/</a:t>
            </a:r>
            <a:r>
              <a:rPr lang="tr-TR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uccessor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activities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or constraints should be listed in the attributes along with descriptions and any other info about resources or time that is necessary for planning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b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</a:br>
            <a: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predecessor ("pre-") comes before and a successor comes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after</a:t>
            </a:r>
            <a: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...</a:t>
            </a:r>
            <a:endParaRPr lang="en-US" sz="1600" i="1" u="sng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Milestone List:</a:t>
            </a:r>
            <a:r>
              <a:rPr lang="en-US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All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important checkpoints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are tracked as milestones. May come from the contract as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requirements or just significant points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that are going to be tracked.</a:t>
            </a:r>
          </a:p>
        </p:txBody>
      </p:sp>
    </p:spTree>
    <p:extLst>
      <p:ext uri="{BB962C8B-B14F-4D97-AF65-F5344CB8AC3E}">
        <p14:creationId xmlns:p14="http://schemas.microsoft.com/office/powerpoint/2010/main" val="17584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07504" y="44624"/>
            <a:ext cx="7992888" cy="664096"/>
          </a:xfrm>
        </p:spPr>
        <p:txBody>
          <a:bodyPr/>
          <a:lstStyle/>
          <a:p>
            <a:pPr algn="l"/>
            <a:r>
              <a:rPr lang="en-US" sz="3100" b="1" dirty="0" smtClean="0"/>
              <a:t>Sequence Activities</a:t>
            </a:r>
            <a:r>
              <a:rPr lang="tr-TR" sz="3100" b="1" dirty="0" smtClean="0"/>
              <a:t>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451" y="188640"/>
            <a:ext cx="1724045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052736"/>
            <a:ext cx="6912768" cy="1457325"/>
          </a:xfrm>
          <a:prstGeom prst="rect">
            <a:avLst/>
          </a:prstGeom>
        </p:spPr>
      </p:pic>
      <p:pic>
        <p:nvPicPr>
          <p:cNvPr id="11" name="Picture 10" descr="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2492896"/>
            <a:ext cx="8208912" cy="381952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331640" y="4221088"/>
            <a:ext cx="1008112" cy="360040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7280236" y="1760714"/>
            <a:ext cx="1756260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1600" i="1" u="sng" dirty="0">
                <a:solidFill>
                  <a:srgbClr val="FF0000"/>
                </a:solidFill>
                <a:latin typeface="Calisto MT" pitchFamily="18" charset="0"/>
              </a:rPr>
              <a:t>Project Scope Statement</a:t>
            </a:r>
          </a:p>
          <a:p>
            <a:pPr algn="l"/>
            <a:r>
              <a:rPr lang="tr-T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Describes the project’s </a:t>
            </a:r>
            <a:r>
              <a:rPr lang="tr-T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deliverables, acceptance criteria, constraints etc. </a:t>
            </a:r>
            <a:r>
              <a:rPr lang="tr-T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and the work required to create </a:t>
            </a:r>
            <a:r>
              <a:rPr lang="tr-TR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them </a:t>
            </a:r>
            <a:r>
              <a:rPr lang="tr-T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in </a:t>
            </a:r>
            <a:r>
              <a:rPr lang="tr-T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detail</a:t>
            </a:r>
            <a:r>
              <a:rPr lang="tr-T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...</a:t>
            </a:r>
            <a:endParaRPr lang="tr-TR" sz="1400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84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992888" cy="664096"/>
          </a:xfrm>
        </p:spPr>
        <p:txBody>
          <a:bodyPr/>
          <a:lstStyle/>
          <a:p>
            <a:pPr algn="l"/>
            <a:r>
              <a:rPr lang="en-US" sz="3100" b="1" dirty="0" smtClean="0"/>
              <a:t>Sequence Activities</a:t>
            </a:r>
            <a:r>
              <a:rPr lang="tr-TR" sz="3100" b="1" dirty="0" smtClean="0"/>
              <a:t>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dirty="0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8</a:t>
            </a:fld>
            <a:endParaRPr lang="en-US" dirty="0"/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451" y="188640"/>
            <a:ext cx="1724045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179512" y="1124745"/>
            <a:ext cx="8784976" cy="526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Focusing on the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order of the work!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Take the defined activities and decide on </a:t>
            </a:r>
            <a:r>
              <a:rPr lang="en-US" sz="16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they will happen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Activity attributes and the activity list had most of the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predecessors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and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successors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 Milestone List has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major pieces of work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 </a:t>
            </a:r>
            <a:r>
              <a:rPr lang="tr-TR" sz="1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  <a:sym typeface="Wingdings" pitchFamily="2" charset="2"/>
              </a:rPr>
              <a:t>A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project management software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(Ex: MSProject)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Inputs :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Activity List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Activity Attributes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Milestone List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Scope Statement : Having the full scope of the project makes PM to be sure that he/she got all the activities needed to do work.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OPA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Tools &amp; Techniques:</a:t>
            </a:r>
            <a:endParaRPr lang="en-US" sz="24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Create a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Network Diagram!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Showing the activities in rectangles and their 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/>
            </a:r>
            <a:b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</a:b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relationships as arrows is called a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: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/>
            </a:r>
            <a:br>
              <a:rPr lang="tr-TR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</a:br>
            <a:r>
              <a:rPr lang="tr-T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recedence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iagramming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ethod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(PDM)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Network Diagrams put the tasks in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perspective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Dependencies</a:t>
            </a:r>
            <a:r>
              <a:rPr lang="en-US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help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sequencing the activities</a:t>
            </a:r>
            <a:r>
              <a:rPr lang="tr-T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  <a:endParaRPr lang="en-US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795" y="764704"/>
            <a:ext cx="2749471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Put everything in order…</a:t>
            </a:r>
            <a:endParaRPr lang="en-US" b="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933056"/>
            <a:ext cx="3600400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3707904" y="4725144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72000" y="5085184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992888" cy="664096"/>
          </a:xfrm>
        </p:spPr>
        <p:txBody>
          <a:bodyPr/>
          <a:lstStyle/>
          <a:p>
            <a:pPr algn="l"/>
            <a:r>
              <a:rPr lang="en-US" sz="3100" b="1" dirty="0" smtClean="0"/>
              <a:t>Estimate Activity Resources</a:t>
            </a:r>
            <a:r>
              <a:rPr lang="tr-TR" sz="3100" b="1" dirty="0" smtClean="0"/>
              <a:t>: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9</a:t>
            </a:fld>
            <a:endParaRPr lang="en-US"/>
          </a:p>
        </p:txBody>
      </p:sp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451" y="188640"/>
            <a:ext cx="1724045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124744"/>
            <a:ext cx="6840760" cy="1438275"/>
          </a:xfrm>
          <a:prstGeom prst="rect">
            <a:avLst/>
          </a:prstGeom>
        </p:spPr>
      </p:pic>
      <p:pic>
        <p:nvPicPr>
          <p:cNvPr id="10" name="Picture 9" descr="1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2492896"/>
            <a:ext cx="7992888" cy="37528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76256" y="1483272"/>
            <a:ext cx="2304256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1400" i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400" i="1" dirty="0" err="1" smtClean="0">
                <a:solidFill>
                  <a:srgbClr val="FF0000"/>
                </a:solidFill>
                <a:latin typeface="+mn-lt"/>
              </a:rPr>
              <a:t>esource</a:t>
            </a:r>
            <a:r>
              <a:rPr lang="en-US" sz="140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400" i="1" dirty="0">
                <a:solidFill>
                  <a:srgbClr val="FF0000"/>
                </a:solidFill>
                <a:latin typeface="+mn-lt"/>
              </a:rPr>
              <a:t>calendar </a:t>
            </a:r>
            <a:r>
              <a:rPr lang="tr-TR" sz="1400" i="1" dirty="0" smtClean="0">
                <a:solidFill>
                  <a:srgbClr val="FF0000"/>
                </a:solidFill>
                <a:latin typeface="+mn-lt"/>
              </a:rPr>
              <a:t>:</a:t>
            </a:r>
            <a:r>
              <a:rPr lang="tr-TR" sz="1400" i="1" u="sng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tr-TR" sz="1400" i="1" u="sng" dirty="0" smtClean="0">
                <a:solidFill>
                  <a:srgbClr val="FF0000"/>
                </a:solidFill>
                <a:latin typeface="+mn-lt"/>
              </a:rPr>
            </a:br>
            <a:r>
              <a:rPr lang="en-US" sz="14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Info </a:t>
            </a:r>
            <a:r>
              <a:rPr lang="en-US" sz="14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about </a:t>
            </a:r>
            <a:r>
              <a:rPr lang="en-US" sz="1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what resources needed </a:t>
            </a:r>
            <a:r>
              <a:rPr lang="en-US" sz="14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various activities and </a:t>
            </a:r>
            <a:r>
              <a:rPr lang="en-US" sz="1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when they are available</a:t>
            </a:r>
            <a:r>
              <a:rPr lang="en-US" sz="14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for the project. It includes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availability, capability and skills of human resources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</a:t>
            </a:r>
            <a:r>
              <a:rPr lang="tr-T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..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67744" y="2492896"/>
            <a:ext cx="45365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44108</TotalTime>
  <Words>659</Words>
  <Application>Microsoft Office PowerPoint</Application>
  <PresentationFormat>Letter Paper (8.5x11 in)</PresentationFormat>
  <Paragraphs>100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Palatino Linotype</vt:lpstr>
      <vt:lpstr>Calisto MT</vt:lpstr>
      <vt:lpstr>Courier New</vt:lpstr>
      <vt:lpstr>Executive</vt:lpstr>
      <vt:lpstr>Part 6: Project Time Management</vt:lpstr>
      <vt:lpstr>Project Time Management Overview</vt:lpstr>
      <vt:lpstr>Scheduling Overview:</vt:lpstr>
      <vt:lpstr>Define Activities:</vt:lpstr>
      <vt:lpstr>Create Work Breakdown Structure:</vt:lpstr>
      <vt:lpstr>Define Activities:</vt:lpstr>
      <vt:lpstr>Sequence Activities:</vt:lpstr>
      <vt:lpstr>Sequence Activities:</vt:lpstr>
      <vt:lpstr>Estimate Activity Resources:</vt:lpstr>
      <vt:lpstr>Estimate Activity Resources:</vt:lpstr>
      <vt:lpstr>Estimate Activity Resources:</vt:lpstr>
      <vt:lpstr>Estimate Activity Durations:</vt:lpstr>
      <vt:lpstr>Units</vt:lpstr>
      <vt:lpstr>Exercises</vt:lpstr>
    </vt:vector>
  </TitlesOfParts>
  <Company>Project Management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 Skills &amp; A Guide to the PMBOK™   Sponsored by the Project Management Institute</dc:title>
  <dc:creator>Tolga BAYCAN</dc:creator>
  <cp:lastModifiedBy>Bilkent</cp:lastModifiedBy>
  <cp:revision>1889</cp:revision>
  <cp:lastPrinted>1999-09-02T18:53:40Z</cp:lastPrinted>
  <dcterms:created xsi:type="dcterms:W3CDTF">1998-05-18T17:51:08Z</dcterms:created>
  <dcterms:modified xsi:type="dcterms:W3CDTF">2017-11-13T11:01:08Z</dcterms:modified>
</cp:coreProperties>
</file>