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75" r:id="rId2"/>
    <p:sldId id="294" r:id="rId3"/>
    <p:sldId id="261" r:id="rId4"/>
    <p:sldId id="264" r:id="rId5"/>
    <p:sldId id="258" r:id="rId6"/>
    <p:sldId id="257" r:id="rId7"/>
    <p:sldId id="287" r:id="rId8"/>
    <p:sldId id="270" r:id="rId9"/>
    <p:sldId id="285" r:id="rId10"/>
    <p:sldId id="286" r:id="rId11"/>
    <p:sldId id="291" r:id="rId12"/>
    <p:sldId id="263" r:id="rId13"/>
    <p:sldId id="267" r:id="rId14"/>
    <p:sldId id="266" r:id="rId15"/>
    <p:sldId id="269" r:id="rId16"/>
    <p:sldId id="276" r:id="rId17"/>
    <p:sldId id="277" r:id="rId18"/>
    <p:sldId id="278" r:id="rId19"/>
    <p:sldId id="279" r:id="rId20"/>
    <p:sldId id="280" r:id="rId21"/>
    <p:sldId id="282" r:id="rId22"/>
    <p:sldId id="288" r:id="rId23"/>
    <p:sldId id="290" r:id="rId24"/>
    <p:sldId id="289" r:id="rId25"/>
    <p:sldId id="292" r:id="rId26"/>
    <p:sldId id="293" r:id="rId27"/>
    <p:sldId id="283" r:id="rId28"/>
  </p:sldIdLst>
  <p:sldSz cx="9144000" cy="6858000" type="screen4x3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6625" autoAdjust="0"/>
  </p:normalViewPr>
  <p:slideViewPr>
    <p:cSldViewPr>
      <p:cViewPr>
        <p:scale>
          <a:sx n="80" d="100"/>
          <a:sy n="80" d="100"/>
        </p:scale>
        <p:origin x="-8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2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3CC3-C046-4962-832C-1C16D2B77FB9}" type="datetimeFigureOut">
              <a:rPr lang="tr-TR" smtClean="0"/>
              <a:pPr/>
              <a:t>20.11.2018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B488A-FA0F-4A14-8621-5B4DDBFE1C0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5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DB2E-87B5-4130-8F47-97388481510B}" type="datetimeFigureOut">
              <a:rPr lang="tr-TR" smtClean="0"/>
              <a:pPr/>
              <a:t>20.11.2018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49A3-375A-4768-9AE6-39070B7094D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85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249A3-375A-4768-9AE6-39070B7094D8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15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2B7A-7BF1-47E3-A2A4-4039A9728F0E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73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B5C1-7F23-424F-AC16-482C5DE0530D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8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37-E234-4D16-82A3-8855D866E21B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8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F6F-8007-4839-923A-D31AF573472F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9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6E9-07EB-48C0-B85F-BB72FBEC6744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3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01CC-B2C3-4302-ACD4-98F89A4AEC0A}" type="datetime1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9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5AFF-7C24-4A7B-BC74-DB5507225A60}" type="datetime1">
              <a:rPr lang="tr-TR" smtClean="0"/>
              <a:t>20.11.2018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89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A504-FF8D-4475-869E-B87BEB906E12}" type="datetime1">
              <a:rPr lang="tr-TR" smtClean="0"/>
              <a:t>20.11.2018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2EF-3B3A-477D-A6DB-398823EF2461}" type="datetime1">
              <a:rPr lang="tr-TR" smtClean="0"/>
              <a:t>20.11.2018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6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1FA-8D7D-4F7F-A600-B72C4EF04F69}" type="datetime1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0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372-C86A-4C8D-ACD1-42804F573F54}" type="datetime1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9994-8B8B-4271-8EA1-FC32C1137025}" type="datetime1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F842-BB2D-4281-A6C1-2E4CC2F6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3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ject_management_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2147">
            <a:off x="1406677" y="3889605"/>
            <a:ext cx="2638981" cy="1583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4712">
            <a:off x="5338842" y="3575834"/>
            <a:ext cx="2191963" cy="1843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785263"/>
            <a:ext cx="2376264" cy="2316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755576" y="1196752"/>
            <a:ext cx="4896544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Developing</a:t>
            </a:r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(6.5) &amp; 	Controlling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(6.6)</a:t>
            </a:r>
            <a:br>
              <a:rPr lang="tr-T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Schedule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807095"/>
            <a:ext cx="271099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none" rtlCol="0">
            <a:spAutoFit/>
          </a:bodyPr>
          <a:lstStyle/>
          <a:p>
            <a:r>
              <a:rPr lang="tr-TR" sz="2400" b="1" i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Chapter 6 (continue)</a:t>
            </a:r>
            <a:endParaRPr lang="tr-TR" sz="2400" b="1" i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3) Final Network Diagram </a:t>
            </a:r>
            <a:endParaRPr lang="tr-TR" sz="4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419872" y="2276872"/>
            <a:ext cx="100811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1.0 Define Req.</a:t>
            </a:r>
            <a:endParaRPr lang="tr-TR" sz="14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2329545" y="3185393"/>
            <a:ext cx="1090327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1.1 </a:t>
            </a:r>
            <a:r>
              <a:rPr lang="tr-TR" sz="1300" b="1" dirty="0" smtClean="0"/>
              <a:t>Interviewing</a:t>
            </a:r>
            <a:endParaRPr lang="tr-TR" sz="13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4549629" y="3185393"/>
            <a:ext cx="943357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1.2 Rev. Cur. Rep.</a:t>
            </a:r>
            <a:endParaRPr lang="tr-TR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90438" y="4053564"/>
            <a:ext cx="145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95952" y="40623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532545" y="4350392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1.1.1 D.I.F</a:t>
            </a:r>
            <a:endParaRPr lang="tr-TR" sz="1400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2369932" y="4350392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1.1.2 S.A.</a:t>
            </a:r>
            <a:endParaRPr lang="tr-TR" sz="1400" b="1" dirty="0"/>
          </a:p>
        </p:txBody>
      </p:sp>
      <p:sp>
        <p:nvSpPr>
          <p:cNvPr id="12" name="Flowchart: Process 11"/>
          <p:cNvSpPr/>
          <p:nvPr/>
        </p:nvSpPr>
        <p:spPr>
          <a:xfrm>
            <a:off x="3193832" y="4350392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1.1.3    C.I</a:t>
            </a:r>
            <a:endParaRPr lang="tr-TR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28689" y="4062360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3548768" y="4062360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7957" y="4077072"/>
            <a:ext cx="1136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47958" y="40770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4124832" y="4365104"/>
            <a:ext cx="57606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1.2.1 C.R</a:t>
            </a:r>
            <a:endParaRPr lang="tr-TR" sz="14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80112" y="40770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5276961" y="4365104"/>
            <a:ext cx="61569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1.2.2 R.R</a:t>
            </a:r>
            <a:endParaRPr lang="tr-TR" sz="1400" b="1" dirty="0"/>
          </a:p>
        </p:txBody>
      </p:sp>
      <p:sp>
        <p:nvSpPr>
          <p:cNvPr id="20" name="Flowchart: Process 19"/>
          <p:cNvSpPr/>
          <p:nvPr/>
        </p:nvSpPr>
        <p:spPr>
          <a:xfrm>
            <a:off x="4099864" y="5390274"/>
            <a:ext cx="62599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/>
              <a:t>1</a:t>
            </a:r>
            <a:r>
              <a:rPr lang="tr-TR" sz="1400" b="1" dirty="0" smtClean="0"/>
              <a:t>.3 S.R</a:t>
            </a:r>
            <a:endParaRPr lang="tr-TR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065226" y="37890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74708" y="3833465"/>
            <a:ext cx="0" cy="22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0" idx="0"/>
          </p:cNvCxnSpPr>
          <p:nvPr/>
        </p:nvCxnSpPr>
        <p:spPr>
          <a:xfrm flipH="1">
            <a:off x="4412863" y="4869160"/>
            <a:ext cx="1171945" cy="52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20" idx="0"/>
          </p:cNvCxnSpPr>
          <p:nvPr/>
        </p:nvCxnSpPr>
        <p:spPr>
          <a:xfrm>
            <a:off x="3548769" y="4854448"/>
            <a:ext cx="864094" cy="53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6" idx="0"/>
          </p:cNvCxnSpPr>
          <p:nvPr/>
        </p:nvCxnSpPr>
        <p:spPr>
          <a:xfrm flipH="1">
            <a:off x="2874709" y="2924944"/>
            <a:ext cx="1049219" cy="26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7" idx="0"/>
          </p:cNvCxnSpPr>
          <p:nvPr/>
        </p:nvCxnSpPr>
        <p:spPr>
          <a:xfrm>
            <a:off x="3923928" y="2924944"/>
            <a:ext cx="1097380" cy="26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16216" y="4441973"/>
            <a:ext cx="226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deciding on the dependencies there may be some changes! </a:t>
            </a:r>
            <a:endParaRPr lang="tr-T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endCxn id="20" idx="3"/>
          </p:cNvCxnSpPr>
          <p:nvPr/>
        </p:nvCxnSpPr>
        <p:spPr>
          <a:xfrm flipH="1">
            <a:off x="4725862" y="5122361"/>
            <a:ext cx="1718346" cy="51994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3) Final Network Diagram (MS Project) </a:t>
            </a:r>
            <a:endParaRPr lang="tr-TR" sz="4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1"/>
            <a:ext cx="8712968" cy="18722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20500"/>
            <a:ext cx="8712968" cy="2500788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107504" y="2492896"/>
            <a:ext cx="648072" cy="792087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4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68952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Pine Valley Furniture </a:t>
            </a:r>
            <a:r>
              <a:rPr lang="tr-TR" sz="3200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/>
            </a:r>
            <a:br>
              <a:rPr lang="tr-TR" sz="3200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</a:br>
            <a:r>
              <a:rPr lang="tr-TR" sz="2800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Sales Promotion Tracking System </a:t>
            </a:r>
            <a:r>
              <a:rPr lang="tr-TR" sz="1600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(Moodle/Week 9/Reading Material)</a:t>
            </a:r>
            <a:endParaRPr lang="tr-TR" sz="2000" b="1" i="1" dirty="0">
              <a:solidFill>
                <a:schemeClr val="bg1">
                  <a:lumMod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6085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sz="2200" b="1" dirty="0" smtClean="0">
                <a:latin typeface="Calisto MT" pitchFamily="18" charset="0"/>
              </a:rPr>
              <a:t>Project</a:t>
            </a:r>
            <a:r>
              <a:rPr lang="en-US" sz="2200" b="1" dirty="0" smtClean="0">
                <a:latin typeface="Calisto MT" pitchFamily="18" charset="0"/>
              </a:rPr>
              <a:t> Definition</a:t>
            </a:r>
            <a:r>
              <a:rPr lang="tr-TR" sz="2200" dirty="0" smtClean="0">
                <a:latin typeface="Calisto MT" pitchFamily="18" charset="0"/>
              </a:rPr>
              <a:t> </a:t>
            </a:r>
            <a:endParaRPr lang="en-US" sz="2200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b="1" i="1" dirty="0" smtClean="0">
                <a:latin typeface="Calisto MT" pitchFamily="18" charset="0"/>
              </a:rPr>
              <a:t>Design</a:t>
            </a:r>
            <a:r>
              <a:rPr lang="tr-TR" sz="2000" dirty="0" smtClean="0">
                <a:latin typeface="Calisto MT" pitchFamily="18" charset="0"/>
              </a:rPr>
              <a:t>, </a:t>
            </a:r>
            <a:r>
              <a:rPr lang="tr-TR" sz="2000" b="1" i="1" dirty="0" smtClean="0">
                <a:latin typeface="Calisto MT" pitchFamily="18" charset="0"/>
              </a:rPr>
              <a:t>Develop</a:t>
            </a:r>
            <a:r>
              <a:rPr lang="tr-TR" sz="2000" dirty="0" smtClean="0">
                <a:latin typeface="Calisto MT" pitchFamily="18" charset="0"/>
              </a:rPr>
              <a:t> and </a:t>
            </a:r>
            <a:r>
              <a:rPr lang="tr-TR" sz="2000" b="1" i="1" dirty="0" smtClean="0">
                <a:latin typeface="Calisto MT" pitchFamily="18" charset="0"/>
              </a:rPr>
              <a:t>Implement</a:t>
            </a:r>
            <a:r>
              <a:rPr lang="tr-TR" sz="2000" dirty="0" smtClean="0">
                <a:latin typeface="Calisto MT" pitchFamily="18" charset="0"/>
              </a:rPr>
              <a:t> </a:t>
            </a:r>
            <a:r>
              <a:rPr lang="tr-TR" sz="2000" dirty="0">
                <a:latin typeface="Calisto MT" pitchFamily="18" charset="0"/>
              </a:rPr>
              <a:t>a</a:t>
            </a:r>
            <a:r>
              <a:rPr lang="tr-TR" sz="2000" dirty="0" smtClean="0">
                <a:latin typeface="Calisto MT" pitchFamily="18" charset="0"/>
              </a:rPr>
              <a:t> </a:t>
            </a:r>
            <a:r>
              <a:rPr lang="en-US" sz="2000" i="1" u="sng" dirty="0" smtClean="0">
                <a:latin typeface="Calisto MT" pitchFamily="18" charset="0"/>
              </a:rPr>
              <a:t>T</a:t>
            </a:r>
            <a:r>
              <a:rPr lang="tr-TR" sz="2000" i="1" u="sng" dirty="0" smtClean="0">
                <a:latin typeface="Calisto MT" pitchFamily="18" charset="0"/>
              </a:rPr>
              <a:t>racking </a:t>
            </a:r>
            <a:r>
              <a:rPr lang="en-US" sz="2000" i="1" u="sng" dirty="0" smtClean="0">
                <a:latin typeface="Calisto MT" pitchFamily="18" charset="0"/>
              </a:rPr>
              <a:t>S</a:t>
            </a:r>
            <a:r>
              <a:rPr lang="tr-TR" sz="2000" i="1" u="sng" dirty="0" smtClean="0">
                <a:latin typeface="Calisto MT" pitchFamily="18" charset="0"/>
              </a:rPr>
              <a:t>ystem</a:t>
            </a:r>
            <a:r>
              <a:rPr lang="tr-TR" sz="2000" i="1" dirty="0" smtClean="0">
                <a:latin typeface="Calisto MT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tr-TR" sz="2200" b="1" dirty="0" smtClean="0">
                <a:latin typeface="Calisto MT" pitchFamily="18" charset="0"/>
              </a:rPr>
              <a:t>Project </a:t>
            </a:r>
            <a:r>
              <a:rPr lang="en-US" sz="2200" b="1" dirty="0" smtClean="0">
                <a:latin typeface="Calisto MT" pitchFamily="18" charset="0"/>
              </a:rPr>
              <a:t>Duration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Calisto MT" pitchFamily="18" charset="0"/>
              </a:rPr>
              <a:t>Project is going to start by the end of </a:t>
            </a:r>
            <a:r>
              <a:rPr lang="en-US" sz="2000" b="1" i="1" dirty="0" smtClean="0">
                <a:latin typeface="Calisto MT" pitchFamily="18" charset="0"/>
              </a:rPr>
              <a:t>July, 201</a:t>
            </a:r>
            <a:r>
              <a:rPr lang="tr-TR" sz="2000" b="1" i="1" dirty="0">
                <a:latin typeface="Calisto MT" pitchFamily="18" charset="0"/>
              </a:rPr>
              <a:t>9</a:t>
            </a:r>
            <a:r>
              <a:rPr lang="tr-TR" sz="2000" dirty="0" smtClean="0">
                <a:latin typeface="Calisto MT" pitchFamily="18" charset="0"/>
              </a:rPr>
              <a:t>. (</a:t>
            </a:r>
            <a:r>
              <a:rPr lang="tr-TR" sz="2000" u="sng" dirty="0" smtClean="0">
                <a:latin typeface="Calisto MT" pitchFamily="18" charset="0"/>
              </a:rPr>
              <a:t>Development</a:t>
            </a:r>
            <a:r>
              <a:rPr lang="tr-TR" sz="2000" dirty="0" smtClean="0">
                <a:latin typeface="Calisto MT" pitchFamily="18" charset="0"/>
              </a:rPr>
              <a:t> and </a:t>
            </a:r>
            <a:r>
              <a:rPr lang="tr-TR" sz="2000" u="sng" dirty="0" smtClean="0">
                <a:latin typeface="Calisto MT" pitchFamily="18" charset="0"/>
              </a:rPr>
              <a:t>Implementation</a:t>
            </a:r>
            <a:r>
              <a:rPr lang="tr-TR" sz="2000" dirty="0" smtClean="0">
                <a:latin typeface="Calisto MT" pitchFamily="18" charset="0"/>
              </a:rPr>
              <a:t> phases)</a:t>
            </a:r>
            <a:r>
              <a:rPr lang="en-US" sz="2000" dirty="0" smtClean="0">
                <a:latin typeface="Calisto MT" pitchFamily="18" charset="0"/>
              </a:rPr>
              <a:t> and </a:t>
            </a:r>
            <a:r>
              <a:rPr lang="en-US" sz="2000" b="1" dirty="0" smtClean="0">
                <a:latin typeface="Calisto MT" pitchFamily="18" charset="0"/>
              </a:rPr>
              <a:t>ends at ???</a:t>
            </a:r>
            <a:endParaRPr lang="tr-TR" sz="2000" b="1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alisto MT" pitchFamily="18" charset="0"/>
              </a:rPr>
              <a:t>Project Tasks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Requirements Collection,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Screen Design,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Report Design,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Database Construction,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User Documentation,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Software Programming, </a:t>
            </a:r>
            <a:endParaRPr lang="en-US" sz="2000" i="1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i="1" dirty="0" smtClean="0">
                <a:latin typeface="Calisto MT" pitchFamily="18" charset="0"/>
              </a:rPr>
              <a:t>System Testing and Installation</a:t>
            </a:r>
            <a:r>
              <a:rPr lang="tr-TR" sz="2000" dirty="0" smtClean="0">
                <a:latin typeface="Calisto MT" pitchFamily="18" charset="0"/>
              </a:rPr>
              <a:t>.</a:t>
            </a:r>
            <a:endParaRPr lang="tr-TR" sz="2000" dirty="0"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517232"/>
            <a:ext cx="1939330" cy="853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156176" y="3284984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- Assets are tracked repetitively reading e.g. a </a:t>
            </a:r>
            <a:r>
              <a:rPr lang="en-US" sz="1600" b="1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barcode</a:t>
            </a:r>
            <a:r>
              <a:rPr lang="en-US" sz="1600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, any passive and active </a:t>
            </a:r>
            <a:r>
              <a:rPr lang="en-US" sz="1600" b="1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RFID</a:t>
            </a:r>
            <a:r>
              <a:rPr lang="en-US" sz="1600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 and feeding read data into </a:t>
            </a:r>
            <a:r>
              <a:rPr lang="en-US" sz="1600" b="1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Work in Progress models (WIP) </a:t>
            </a:r>
            <a:r>
              <a:rPr lang="en-US" sz="1600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or </a:t>
            </a:r>
            <a:r>
              <a:rPr lang="en-US" sz="1600" b="1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Warehouse Management Systems (WMS) or ERP software.</a:t>
            </a:r>
            <a:endParaRPr lang="en-US" sz="1600" b="1" i="1" dirty="0">
              <a:solidFill>
                <a:schemeClr val="bg2">
                  <a:lumMod val="25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4221088"/>
            <a:ext cx="2376264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84168" y="2276872"/>
            <a:ext cx="208823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72400" y="2276872"/>
            <a:ext cx="0" cy="100811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4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Sequence of Activities </a:t>
            </a:r>
            <a:r>
              <a:rPr lang="tr-TR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(determination process of the preceding activities)</a:t>
            </a:r>
            <a:endParaRPr lang="tr-TR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840760" cy="405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val 1"/>
          <p:cNvSpPr/>
          <p:nvPr/>
        </p:nvSpPr>
        <p:spPr>
          <a:xfrm>
            <a:off x="5148064" y="2276872"/>
            <a:ext cx="2304256" cy="3240360"/>
          </a:xfrm>
          <a:prstGeom prst="ellips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552728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67544" y="548680"/>
            <a:ext cx="7848872" cy="13681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tr-TR" sz="37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Expected Time Analysis</a:t>
            </a:r>
            <a:r>
              <a:rPr lang="en-US" sz="37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</a:p>
          <a:p>
            <a:r>
              <a:rPr lang="tr-TR" sz="37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Tools &amp; Techniques : </a:t>
            </a:r>
            <a:r>
              <a:rPr lang="en-US" sz="37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3 point estimates method</a:t>
            </a:r>
            <a:r>
              <a:rPr lang="tr-TR" sz="37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3200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/>
            </a:r>
            <a:br>
              <a:rPr lang="tr-TR" sz="3200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</a:br>
            <a:r>
              <a:rPr lang="tr-TR" sz="2500" i="1" dirty="0" smtClean="0">
                <a:solidFill>
                  <a:schemeClr val="accent1">
                    <a:lumMod val="75000"/>
                  </a:schemeClr>
                </a:solidFill>
                <a:latin typeface="Calisto MT" pitchFamily="18" charset="0"/>
              </a:rPr>
              <a:t>(optimistic + 4 x realistic + pessimistic) / 6</a:t>
            </a:r>
            <a:endParaRPr lang="tr-TR" sz="2900" i="1" dirty="0" smtClean="0">
              <a:solidFill>
                <a:schemeClr val="accent1">
                  <a:lumMod val="75000"/>
                </a:schemeClr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143920"/>
            <a:ext cx="936104" cy="669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4067944" y="2708920"/>
            <a:ext cx="1440160" cy="252028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5652120" y="2708920"/>
            <a:ext cx="1800200" cy="2520280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242608" y="2267580"/>
            <a:ext cx="412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Estimat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ing</a:t>
            </a:r>
            <a:r>
              <a:rPr lang="tr-TR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activity durations</a:t>
            </a:r>
            <a:r>
              <a:rPr lang="tr-TR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 for </a:t>
            </a:r>
            <a:r>
              <a:rPr lang="tr-TR" i="1" dirty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a</a:t>
            </a:r>
            <a:r>
              <a:rPr lang="tr-TR" i="1" dirty="0" smtClean="0">
                <a:solidFill>
                  <a:schemeClr val="bg2">
                    <a:lumMod val="25000"/>
                  </a:schemeClr>
                </a:solidFill>
                <a:latin typeface="Calisto MT" pitchFamily="18" charset="0"/>
              </a:rPr>
              <a:t> project...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3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9" y="1340768"/>
            <a:ext cx="7866824" cy="3996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188640"/>
            <a:ext cx="5544616" cy="108012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SPTS Gantt Chart </a:t>
            </a:r>
            <a:b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by MS Project</a:t>
            </a:r>
          </a:p>
          <a:p>
            <a:pPr marL="109728" indent="0">
              <a:buNone/>
            </a:pPr>
            <a:endParaRPr lang="tr-T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tr-TR" dirty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tr-T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tr-T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182290" y="3793632"/>
            <a:ext cx="594066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82290" y="4045660"/>
            <a:ext cx="288032" cy="1628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57332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smtClean="0">
                <a:solidFill>
                  <a:srgbClr val="FF0000"/>
                </a:solidFill>
                <a:latin typeface="Calisto MT" pitchFamily="18" charset="0"/>
              </a:rPr>
              <a:t>Slack time : </a:t>
            </a:r>
            <a:r>
              <a:rPr lang="tr-TR" dirty="0" smtClean="0">
                <a:latin typeface="Calisto MT" pitchFamily="18" charset="0"/>
              </a:rPr>
              <a:t>amount of time that a task can be extended without affecting other tasks.</a:t>
            </a:r>
            <a:endParaRPr lang="tr-TR" dirty="0">
              <a:latin typeface="Calisto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58" y="5350552"/>
            <a:ext cx="378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smtClean="0">
                <a:solidFill>
                  <a:srgbClr val="FF0000"/>
                </a:solidFill>
                <a:latin typeface="Calisto MT" pitchFamily="18" charset="0"/>
              </a:rPr>
              <a:t>Parallel Tasks : </a:t>
            </a:r>
            <a:r>
              <a:rPr lang="tr-TR" dirty="0" smtClean="0">
                <a:latin typeface="Calisto MT" pitchFamily="18" charset="0"/>
              </a:rPr>
              <a:t>Their start, end, and preceding activities are same.</a:t>
            </a:r>
            <a:endParaRPr lang="tr-TR" dirty="0">
              <a:latin typeface="Calisto MT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16016" y="3068960"/>
            <a:ext cx="133214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 flipH="1">
            <a:off x="2483768" y="3789040"/>
            <a:ext cx="2898322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apture3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60648"/>
            <a:ext cx="2335336" cy="1133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8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960248"/>
            <a:ext cx="8229600" cy="125272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4800" b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PERT</a:t>
            </a:r>
            <a:r>
              <a:rPr lang="tr-TR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/ </a:t>
            </a:r>
            <a:r>
              <a:rPr lang="tr-TR" sz="4800" b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CPM</a:t>
            </a:r>
            <a:r>
              <a:rPr lang="tr-TR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Program Evaluation &amp; Review Technique / Critical Path Method</a:t>
            </a:r>
            <a:endParaRPr lang="tr-TR" sz="2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1447">
            <a:off x="1652587" y="3717032"/>
            <a:ext cx="5838825" cy="2390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1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91264" cy="93043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algn="l"/>
            <a:r>
              <a:rPr lang="tr-TR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PERT</a:t>
            </a: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80920" cy="3450696"/>
          </a:xfrm>
        </p:spPr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Calisto MT" pitchFamily="18" charset="0"/>
              </a:rPr>
              <a:t>PERT</a:t>
            </a:r>
            <a:r>
              <a:rPr lang="tr-TR" dirty="0" smtClean="0">
                <a:latin typeface="Calisto MT" pitchFamily="18" charset="0"/>
              </a:rPr>
              <a:t> </a:t>
            </a:r>
            <a:r>
              <a:rPr lang="tr-TR" sz="2000" dirty="0" smtClean="0">
                <a:latin typeface="Calisto MT" pitchFamily="18" charset="0"/>
              </a:rPr>
              <a:t>(Program Evaluation and Review Technique)</a:t>
            </a:r>
            <a:endParaRPr lang="tr-TR" sz="2400" dirty="0" smtClean="0">
              <a:latin typeface="Calisto MT" pitchFamily="18" charset="0"/>
            </a:endParaRPr>
          </a:p>
          <a:p>
            <a:pPr lvl="1"/>
            <a:r>
              <a:rPr lang="tr-TR" sz="2000" i="1" dirty="0" smtClean="0">
                <a:latin typeface="Calisto MT" pitchFamily="18" charset="0"/>
              </a:rPr>
              <a:t>critical path scheduling </a:t>
            </a:r>
            <a:r>
              <a:rPr lang="tr-TR" sz="2000" dirty="0" smtClean="0">
                <a:latin typeface="Calisto MT" pitchFamily="18" charset="0"/>
              </a:rPr>
              <a:t>for </a:t>
            </a:r>
            <a:r>
              <a:rPr lang="tr-TR" sz="2000" b="1" dirty="0" smtClean="0">
                <a:latin typeface="Calisto MT" pitchFamily="18" charset="0"/>
              </a:rPr>
              <a:t>controlling resources</a:t>
            </a:r>
            <a:r>
              <a:rPr lang="tr-TR" sz="2000" dirty="0" smtClean="0">
                <a:latin typeface="Calisto MT" pitchFamily="18" charset="0"/>
              </a:rPr>
              <a:t>.</a:t>
            </a:r>
          </a:p>
          <a:p>
            <a:r>
              <a:rPr lang="tr-TR" sz="2400" b="1" dirty="0" smtClean="0">
                <a:latin typeface="Calisto MT" pitchFamily="18" charset="0"/>
              </a:rPr>
              <a:t>Critical Path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An important tool for </a:t>
            </a:r>
            <a:r>
              <a:rPr lang="tr-TR" sz="2000" b="1" dirty="0" smtClean="0">
                <a:latin typeface="Calisto MT" pitchFamily="18" charset="0"/>
              </a:rPr>
              <a:t>effective project management </a:t>
            </a:r>
            <a:r>
              <a:rPr lang="tr-TR" sz="2000" dirty="0" smtClean="0">
                <a:latin typeface="Calisto MT" pitchFamily="18" charset="0"/>
              </a:rPr>
              <a:t>in order to </a:t>
            </a:r>
            <a:r>
              <a:rPr lang="tr-TR" sz="2000" i="1" dirty="0" smtClean="0">
                <a:latin typeface="Calisto MT" pitchFamily="18" charset="0"/>
              </a:rPr>
              <a:t>schedule a set of project activities</a:t>
            </a:r>
            <a:r>
              <a:rPr lang="tr-TR" sz="2000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Sequence of task activities order </a:t>
            </a:r>
            <a:r>
              <a:rPr lang="tr-TR" sz="2000" dirty="0" smtClean="0">
                <a:latin typeface="Calisto MT" pitchFamily="18" charset="0"/>
              </a:rPr>
              <a:t>and </a:t>
            </a:r>
            <a:r>
              <a:rPr lang="tr-TR" sz="2000" b="1" dirty="0" smtClean="0">
                <a:latin typeface="Calisto MT" pitchFamily="18" charset="0"/>
              </a:rPr>
              <a:t>durations</a:t>
            </a:r>
            <a:r>
              <a:rPr lang="tr-TR" sz="2000" dirty="0" smtClean="0">
                <a:latin typeface="Calisto MT" pitchFamily="18" charset="0"/>
              </a:rPr>
              <a:t> directly affect the completion of a project. 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Best-known scheduling method.</a:t>
            </a:r>
            <a:r>
              <a:rPr lang="tr-TR" dirty="0" smtClean="0">
                <a:latin typeface="Calisto MT" pitchFamily="18" charset="0"/>
              </a:rPr>
              <a:t/>
            </a:r>
            <a:br>
              <a:rPr lang="tr-TR" dirty="0" smtClean="0">
                <a:latin typeface="Calisto MT" pitchFamily="18" charset="0"/>
              </a:rPr>
            </a:br>
            <a:endParaRPr lang="tr-TR" dirty="0"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27121"/>
            <a:ext cx="4824536" cy="189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796136" y="5051811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PERT network chart for a seven-month project with five milestones (10 through 50) and six activities (A through F).</a:t>
            </a:r>
            <a:endParaRPr lang="tr-TR" sz="14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292080" y="5474859"/>
            <a:ext cx="504056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1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36112"/>
            <a:ext cx="5482952" cy="125272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Critical Path</a:t>
            </a:r>
            <a:br>
              <a:rPr lang="tr-TR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8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Rules...</a:t>
            </a:r>
            <a:endParaRPr lang="tr-TR" sz="28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642600"/>
            <a:ext cx="8280920" cy="280262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 smtClean="0">
                <a:latin typeface="Calisto MT" pitchFamily="18" charset="0"/>
              </a:rPr>
              <a:t>Sequence of connected activities that produce the </a:t>
            </a:r>
            <a:r>
              <a:rPr lang="tr-TR" b="1" dirty="0" smtClean="0">
                <a:latin typeface="Calisto MT" pitchFamily="18" charset="0"/>
              </a:rPr>
              <a:t>longest overall period</a:t>
            </a:r>
            <a:r>
              <a:rPr lang="tr-TR" dirty="0" smtClean="0">
                <a:latin typeface="Calisto MT" pitchFamily="18" charset="0"/>
              </a:rPr>
              <a:t>. (</a:t>
            </a:r>
            <a:r>
              <a:rPr lang="tr-TR" i="1" dirty="0" smtClean="0">
                <a:latin typeface="Calisto MT" pitchFamily="18" charset="0"/>
              </a:rPr>
              <a:t>Begin to end that takes the longest time to complete</a:t>
            </a:r>
            <a:r>
              <a:rPr lang="tr-TR" dirty="0" smtClean="0">
                <a:latin typeface="Calisto MT" pitchFamily="18" charset="0"/>
              </a:rPr>
              <a:t>)</a:t>
            </a:r>
          </a:p>
          <a:p>
            <a:pPr algn="just"/>
            <a:r>
              <a:rPr lang="tr-TR" dirty="0" smtClean="0">
                <a:latin typeface="Calisto MT" pitchFamily="18" charset="0"/>
              </a:rPr>
              <a:t>It shows the </a:t>
            </a:r>
            <a:r>
              <a:rPr lang="tr-TR" b="1" dirty="0" smtClean="0">
                <a:latin typeface="Calisto MT" pitchFamily="18" charset="0"/>
              </a:rPr>
              <a:t>shortest time that a project can be completed</a:t>
            </a:r>
            <a:r>
              <a:rPr lang="tr-TR" dirty="0" smtClean="0">
                <a:latin typeface="Calisto MT" pitchFamily="18" charset="0"/>
              </a:rPr>
              <a:t>.</a:t>
            </a:r>
          </a:p>
          <a:p>
            <a:pPr algn="just"/>
            <a:r>
              <a:rPr lang="tr-TR" dirty="0" smtClean="0">
                <a:latin typeface="Calisto MT" pitchFamily="18" charset="0"/>
              </a:rPr>
              <a:t>Any </a:t>
            </a:r>
            <a:r>
              <a:rPr lang="tr-TR" b="1" dirty="0" smtClean="0">
                <a:latin typeface="Calisto MT" pitchFamily="18" charset="0"/>
              </a:rPr>
              <a:t>activity</a:t>
            </a:r>
            <a:r>
              <a:rPr lang="tr-TR" dirty="0" smtClean="0">
                <a:latin typeface="Calisto MT" pitchFamily="18" charset="0"/>
              </a:rPr>
              <a:t> on a critical path that is </a:t>
            </a:r>
            <a:r>
              <a:rPr lang="tr-TR" b="1" dirty="0" smtClean="0">
                <a:latin typeface="Calisto MT" pitchFamily="18" charset="0"/>
              </a:rPr>
              <a:t>delayed </a:t>
            </a:r>
            <a:r>
              <a:rPr lang="tr-TR" dirty="0" smtClean="0">
                <a:latin typeface="Calisto MT" pitchFamily="18" charset="0"/>
              </a:rPr>
              <a:t>in completion </a:t>
            </a:r>
            <a:r>
              <a:rPr lang="tr-TR" b="1" dirty="0" smtClean="0">
                <a:latin typeface="Calisto MT" pitchFamily="18" charset="0"/>
              </a:rPr>
              <a:t>delays the entire project!</a:t>
            </a:r>
            <a:endParaRPr lang="tr-TR" dirty="0" smtClean="0">
              <a:latin typeface="Calisto MT" pitchFamily="18" charset="0"/>
            </a:endParaRPr>
          </a:p>
          <a:p>
            <a:pPr algn="just"/>
            <a:r>
              <a:rPr lang="tr-TR" dirty="0" smtClean="0">
                <a:latin typeface="Calisto MT" pitchFamily="18" charset="0"/>
              </a:rPr>
              <a:t>Tasks that are </a:t>
            </a:r>
            <a:r>
              <a:rPr lang="tr-TR" i="1" dirty="0" smtClean="0">
                <a:latin typeface="Calisto MT" pitchFamily="18" charset="0"/>
              </a:rPr>
              <a:t>not on the critical path </a:t>
            </a:r>
            <a:r>
              <a:rPr lang="en-US" b="1" i="1" dirty="0" smtClean="0">
                <a:solidFill>
                  <a:srgbClr val="FF0000"/>
                </a:solidFill>
                <a:latin typeface="Calisto MT" pitchFamily="18" charset="0"/>
              </a:rPr>
              <a:t>may </a:t>
            </a:r>
            <a:r>
              <a:rPr lang="tr-TR" dirty="0" smtClean="0">
                <a:latin typeface="Calisto MT" pitchFamily="18" charset="0"/>
              </a:rPr>
              <a:t>contain </a:t>
            </a:r>
            <a:r>
              <a:rPr lang="tr-TR" b="1" dirty="0" smtClean="0">
                <a:latin typeface="Calisto MT" pitchFamily="18" charset="0"/>
              </a:rPr>
              <a:t>slack time </a:t>
            </a:r>
            <a:r>
              <a:rPr lang="tr-TR" dirty="0" smtClean="0">
                <a:latin typeface="Calisto MT" pitchFamily="18" charset="0"/>
              </a:rPr>
              <a:t>and allow the project manager </a:t>
            </a:r>
            <a:r>
              <a:rPr lang="tr-TR" b="1" dirty="0" smtClean="0">
                <a:latin typeface="Calisto MT" pitchFamily="18" charset="0"/>
              </a:rPr>
              <a:t>some flexibility in scheduling</a:t>
            </a:r>
            <a:r>
              <a:rPr lang="tr-TR" dirty="0" smtClean="0">
                <a:latin typeface="Calisto MT" pitchFamily="18" charset="0"/>
              </a:rPr>
              <a:t>.</a:t>
            </a:r>
            <a:endParaRPr lang="tr-TR" dirty="0"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38" y="260648"/>
            <a:ext cx="2686050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5410944" cy="158417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ACTIVITY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NETWORK</a:t>
            </a:r>
            <a:r>
              <a:rPr lang="tr-TR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DIAGRAM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FOR SPTS PROJECT</a:t>
            </a:r>
            <a:endParaRPr lang="tr-TR" sz="24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7272808" cy="4114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520280" cy="1751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6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984776" cy="57606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algn="l"/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Project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Time</a:t>
            </a: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Management Overview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fr-FR" smtClean="0"/>
              <a:t>MAN447 - Lecture Notes (Chapter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8136904" cy="5422265"/>
          </a:xfrm>
          <a:prstGeom prst="rect">
            <a:avLst/>
          </a:prstGeom>
        </p:spPr>
      </p:pic>
      <p:pic>
        <p:nvPicPr>
          <p:cNvPr id="9" name="Picture 8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95536" y="5301208"/>
            <a:ext cx="28083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i="1" u="sng" dirty="0" smtClean="0">
                <a:latin typeface="Calisto MT" pitchFamily="18" charset="0"/>
              </a:rPr>
              <a:t>Decomposition :</a:t>
            </a:r>
            <a:r>
              <a:rPr lang="tr-TR" sz="1600" i="1" dirty="0" smtClean="0">
                <a:latin typeface="Calisto MT" pitchFamily="18" charset="0"/>
              </a:rPr>
              <a:t>  </a:t>
            </a:r>
            <a:r>
              <a:rPr lang="tr-TR" sz="1400" b="0" dirty="0" smtClean="0">
                <a:latin typeface="Calisto MT" pitchFamily="18" charset="0"/>
              </a:rPr>
              <a:t>Taking </a:t>
            </a:r>
            <a:r>
              <a:rPr lang="tr-TR" sz="1600" i="1" dirty="0" smtClean="0">
                <a:latin typeface="Calisto MT" pitchFamily="18" charset="0"/>
              </a:rPr>
              <a:t>deliverables</a:t>
            </a:r>
            <a:r>
              <a:rPr lang="tr-TR" sz="1400" b="0" dirty="0" smtClean="0">
                <a:latin typeface="Calisto MT" pitchFamily="18" charset="0"/>
              </a:rPr>
              <a:t> and coming up with </a:t>
            </a:r>
            <a:r>
              <a:rPr lang="tr-TR" sz="1600" i="1" dirty="0" smtClean="0">
                <a:latin typeface="Calisto MT" pitchFamily="18" charset="0"/>
              </a:rPr>
              <a:t>work packages </a:t>
            </a:r>
            <a:r>
              <a:rPr lang="tr-TR" sz="1400" b="0" dirty="0" smtClean="0">
                <a:latin typeface="Calisto MT" pitchFamily="18" charset="0"/>
              </a:rPr>
              <a:t>that will create them.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39552" y="2420888"/>
            <a:ext cx="936104" cy="296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003651" cy="9361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algn="l"/>
            <a:r>
              <a:rPr lang="tr-TR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Pert Chart Data</a:t>
            </a: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784976" cy="26642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1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379173" y="332656"/>
            <a:ext cx="3433081" cy="12961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tr-TR" sz="3200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Finding critical path...</a:t>
            </a:r>
            <a:endParaRPr lang="tr-TR" sz="3200" dirty="0">
              <a:solidFill>
                <a:schemeClr val="bg1">
                  <a:lumMod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7544" y="486916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1/32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1835696" y="414908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2/39</a:t>
            </a:r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1835696" y="5661248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3/39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3203848" y="486916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4/11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4716016" y="4077072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5/37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788024" y="5661248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6/32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6804248" y="4005064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8/4</a:t>
            </a:r>
            <a:endParaRPr lang="en-US" sz="1200" b="1" dirty="0"/>
          </a:p>
        </p:txBody>
      </p:sp>
      <p:sp>
        <p:nvSpPr>
          <p:cNvPr id="17" name="Oval 16"/>
          <p:cNvSpPr/>
          <p:nvPr/>
        </p:nvSpPr>
        <p:spPr>
          <a:xfrm>
            <a:off x="6804248" y="55892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7/18</a:t>
            </a:r>
            <a:endParaRPr lang="en-US" sz="1200" b="1" dirty="0"/>
          </a:p>
        </p:txBody>
      </p:sp>
      <p:cxnSp>
        <p:nvCxnSpPr>
          <p:cNvPr id="19" name="Straight Arrow Connector 18"/>
          <p:cNvCxnSpPr>
            <a:stCxn id="10" idx="7"/>
            <a:endCxn id="11" idx="2"/>
          </p:cNvCxnSpPr>
          <p:nvPr/>
        </p:nvCxnSpPr>
        <p:spPr>
          <a:xfrm flipV="1">
            <a:off x="1143633" y="4473116"/>
            <a:ext cx="692063" cy="49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5"/>
            <a:endCxn id="12" idx="2"/>
          </p:cNvCxnSpPr>
          <p:nvPr/>
        </p:nvCxnSpPr>
        <p:spPr>
          <a:xfrm>
            <a:off x="1143633" y="5422324"/>
            <a:ext cx="692063" cy="56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3" idx="1"/>
          </p:cNvCxnSpPr>
          <p:nvPr/>
        </p:nvCxnSpPr>
        <p:spPr>
          <a:xfrm>
            <a:off x="2627784" y="4473116"/>
            <a:ext cx="692063" cy="49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3" idx="3"/>
          </p:cNvCxnSpPr>
          <p:nvPr/>
        </p:nvCxnSpPr>
        <p:spPr>
          <a:xfrm flipV="1">
            <a:off x="2627784" y="5422324"/>
            <a:ext cx="692063" cy="56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14" idx="2"/>
          </p:cNvCxnSpPr>
          <p:nvPr/>
        </p:nvCxnSpPr>
        <p:spPr>
          <a:xfrm flipV="1">
            <a:off x="3879937" y="4401108"/>
            <a:ext cx="836079" cy="56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5" idx="2"/>
          </p:cNvCxnSpPr>
          <p:nvPr/>
        </p:nvCxnSpPr>
        <p:spPr>
          <a:xfrm>
            <a:off x="3879937" y="5422324"/>
            <a:ext cx="908087" cy="56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6"/>
            <a:endCxn id="17" idx="2"/>
          </p:cNvCxnSpPr>
          <p:nvPr/>
        </p:nvCxnSpPr>
        <p:spPr>
          <a:xfrm flipV="1">
            <a:off x="5580112" y="5913276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  <a:endCxn id="16" idx="4"/>
          </p:cNvCxnSpPr>
          <p:nvPr/>
        </p:nvCxnSpPr>
        <p:spPr>
          <a:xfrm flipV="1">
            <a:off x="7200292" y="46531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6" idx="2"/>
          </p:cNvCxnSpPr>
          <p:nvPr/>
        </p:nvCxnSpPr>
        <p:spPr>
          <a:xfrm flipV="1">
            <a:off x="5508104" y="4329100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972" y="1982700"/>
            <a:ext cx="37679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PATH</a:t>
            </a:r>
            <a:r>
              <a:rPr lang="tr-TR" b="1" u="sng" dirty="0" smtClean="0"/>
              <a:t> ALTERNATIVES</a:t>
            </a:r>
            <a:r>
              <a:rPr lang="en-US" b="1" u="sng" dirty="0" smtClean="0"/>
              <a:t> :</a:t>
            </a:r>
            <a:endParaRPr lang="tr-TR" b="1" u="sng" dirty="0" smtClean="0"/>
          </a:p>
          <a:p>
            <a:endParaRPr lang="en-US" sz="1200" b="1" u="sng" dirty="0" smtClean="0"/>
          </a:p>
          <a:p>
            <a:r>
              <a:rPr lang="en-US" sz="1600" dirty="0" smtClean="0"/>
              <a:t>a) 1,2,4,6,7,8 = 32+39+11+32+18+4 = 136</a:t>
            </a:r>
          </a:p>
          <a:p>
            <a:r>
              <a:rPr lang="en-US" sz="1600" dirty="0" smtClean="0"/>
              <a:t>b) 1,2,4,5,8 = 32+39+11+37+4 = 123</a:t>
            </a:r>
          </a:p>
          <a:p>
            <a:r>
              <a:rPr lang="en-US" sz="1600" dirty="0" smtClean="0"/>
              <a:t>c) 1,3,4,5,8 = 32+39+11+37+4 = 123</a:t>
            </a:r>
          </a:p>
          <a:p>
            <a:r>
              <a:rPr lang="en-US" sz="1600" dirty="0" smtClean="0"/>
              <a:t>d) 1,3,4,6,7,8 = 32+39+11+32+18+4 = 136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705" y="3604009"/>
            <a:ext cx="361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itchFamily="18" charset="0"/>
              </a:rPr>
              <a:t>A</a:t>
            </a:r>
            <a:r>
              <a:rPr lang="en-US" dirty="0" smtClean="0">
                <a:latin typeface="Calisto MT" pitchFamily="18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sto MT" pitchFamily="18" charset="0"/>
              </a:rPr>
              <a:t>D</a:t>
            </a:r>
            <a:r>
              <a:rPr lang="en-US" dirty="0" smtClean="0">
                <a:latin typeface="Calisto MT" pitchFamily="18" charset="0"/>
              </a:rPr>
              <a:t> are the critical paths…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20" y="993728"/>
            <a:ext cx="1303610" cy="824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67193"/>
            <a:ext cx="4824536" cy="30368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6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388463"/>
            <a:ext cx="8136904" cy="66427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6.5 Develop Schedule</a:t>
            </a:r>
            <a:endParaRPr lang="tr-TR" sz="1800" b="1" i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109728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4385"/>
            <a:ext cx="7920880" cy="55149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0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332656"/>
            <a:ext cx="7992888" cy="6480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Schedule Baseline &amp; Control Schedule</a:t>
            </a:r>
            <a:endParaRPr lang="tr-TR" sz="1800" b="1" i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109728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8" y="2554635"/>
            <a:ext cx="7848872" cy="41044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8" y="1124744"/>
            <a:ext cx="7703786" cy="1285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2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0616" y="333564"/>
            <a:ext cx="4581424" cy="57515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6.6 Control Schedule</a:t>
            </a:r>
            <a:endParaRPr lang="tr-TR" sz="1800" b="1" i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109728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95412"/>
            <a:ext cx="7992888" cy="484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09758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Calisto MT" pitchFamily="18" charset="0"/>
              </a:rPr>
              <a:t>Info about project progress, such as which activities have started, their progress, and which activities have finished</a:t>
            </a:r>
            <a:endParaRPr lang="tr-TR" sz="1400" i="1" dirty="0">
              <a:latin typeface="Calisto M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11760" y="1628800"/>
            <a:ext cx="144016" cy="1089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8064" y="880650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Calisto MT" pitchFamily="18" charset="0"/>
              </a:rPr>
              <a:t>WBS components, work packages and control accounts are documented in order to communicate with stakeholders.</a:t>
            </a:r>
            <a:endParaRPr lang="tr-TR" sz="1400" i="1" dirty="0">
              <a:latin typeface="Calisto MT" pitchFamily="18" charset="0"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6228184" y="1619314"/>
            <a:ext cx="684076" cy="2197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5661248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Calisto MT" pitchFamily="18" charset="0"/>
              </a:rPr>
              <a:t>Accepted and approved by the PM team with baseline start and finish dates. Major component of PMP.</a:t>
            </a:r>
            <a:endParaRPr lang="tr-TR" sz="1400" i="1" dirty="0">
              <a:latin typeface="Calisto MT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8064" y="3212976"/>
            <a:ext cx="21602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9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260648"/>
            <a:ext cx="2987175" cy="15121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Time Management</a:t>
            </a:r>
          </a:p>
          <a:p>
            <a:pPr marL="109728" indent="0">
              <a:buNone/>
            </a:pPr>
            <a:r>
              <a:rPr lang="tr-TR" sz="20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Case Study 1</a:t>
            </a:r>
          </a:p>
          <a:p>
            <a:pPr marL="109728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476672"/>
            <a:ext cx="5688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tr-TR" sz="1600" dirty="0" smtClean="0">
                <a:latin typeface="Calisto MT" pitchFamily="18" charset="0"/>
              </a:rPr>
              <a:t>By making a </a:t>
            </a:r>
            <a:r>
              <a:rPr lang="tr-T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PERT Analysis </a:t>
            </a:r>
            <a:r>
              <a:rPr lang="tr-TR" sz="1600" dirty="0" smtClean="0">
                <a:latin typeface="Calisto MT" pitchFamily="18" charset="0"/>
              </a:rPr>
              <a:t>determine all the </a:t>
            </a:r>
            <a:r>
              <a:rPr lang="tr-TR" sz="1600" i="1" dirty="0" smtClean="0">
                <a:latin typeface="Calisto MT" pitchFamily="18" charset="0"/>
              </a:rPr>
              <a:t>alternative paths</a:t>
            </a:r>
            <a:r>
              <a:rPr lang="tr-TR" sz="1600" dirty="0">
                <a:latin typeface="Calisto MT" pitchFamily="18" charset="0"/>
              </a:rPr>
              <a:t> </a:t>
            </a:r>
            <a:r>
              <a:rPr lang="tr-TR" sz="1600" dirty="0" smtClean="0">
                <a:latin typeface="Calisto MT" pitchFamily="18" charset="0"/>
              </a:rPr>
              <a:t>and </a:t>
            </a:r>
            <a:r>
              <a:rPr lang="tr-TR" sz="1600" i="1" dirty="0" smtClean="0">
                <a:latin typeface="Calisto MT" pitchFamily="18" charset="0"/>
              </a:rPr>
              <a:t>prove that </a:t>
            </a:r>
            <a:r>
              <a:rPr lang="tr-TR" sz="1600" dirty="0" smtClean="0">
                <a:latin typeface="Calisto MT" pitchFamily="18" charset="0"/>
              </a:rPr>
              <a:t>the duration of the project </a:t>
            </a:r>
            <a:r>
              <a:rPr lang="tr-TR" sz="1600" b="1" dirty="0" smtClean="0">
                <a:latin typeface="Calisto MT" pitchFamily="18" charset="0"/>
              </a:rPr>
              <a:t>is </a:t>
            </a:r>
            <a:r>
              <a:rPr lang="tr-TR" sz="1600" b="1" u="sng" dirty="0" smtClean="0">
                <a:latin typeface="Calisto MT" pitchFamily="18" charset="0"/>
              </a:rPr>
              <a:t>21 days!</a:t>
            </a:r>
          </a:p>
          <a:p>
            <a:pPr marL="342900" indent="-342900" algn="just">
              <a:buAutoNum type="arabicParenR"/>
            </a:pPr>
            <a:r>
              <a:rPr lang="tr-TR" sz="1600" dirty="0" smtClean="0">
                <a:latin typeface="Calisto MT" pitchFamily="18" charset="0"/>
              </a:rPr>
              <a:t>Mention the tasks that their duration </a:t>
            </a:r>
            <a:r>
              <a:rPr lang="tr-T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MUST NOT </a:t>
            </a:r>
            <a:r>
              <a:rPr lang="tr-TR" sz="1600" dirty="0" smtClean="0">
                <a:latin typeface="Calisto MT" pitchFamily="18" charset="0"/>
              </a:rPr>
              <a:t>be extended (if extends, the overall duration of the project is definitely effected!)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16832"/>
            <a:ext cx="2736304" cy="4608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1916832"/>
            <a:ext cx="6048671" cy="460851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7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7544" y="285293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TA1/4</a:t>
            </a:r>
          </a:p>
        </p:txBody>
      </p:sp>
      <p:sp>
        <p:nvSpPr>
          <p:cNvPr id="3" name="Oval 2"/>
          <p:cNvSpPr/>
          <p:nvPr/>
        </p:nvSpPr>
        <p:spPr>
          <a:xfrm>
            <a:off x="467544" y="393305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TB1/3</a:t>
            </a:r>
            <a:endParaRPr lang="tr-TR" sz="1600" dirty="0"/>
          </a:p>
        </p:txBody>
      </p:sp>
      <p:sp>
        <p:nvSpPr>
          <p:cNvPr id="4" name="Oval 3"/>
          <p:cNvSpPr/>
          <p:nvPr/>
        </p:nvSpPr>
        <p:spPr>
          <a:xfrm>
            <a:off x="1547664" y="17008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TD1/1</a:t>
            </a:r>
          </a:p>
        </p:txBody>
      </p:sp>
      <p:sp>
        <p:nvSpPr>
          <p:cNvPr id="5" name="Oval 4"/>
          <p:cNvSpPr/>
          <p:nvPr/>
        </p:nvSpPr>
        <p:spPr>
          <a:xfrm>
            <a:off x="1962323" y="278092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TA2/7</a:t>
            </a:r>
            <a:endParaRPr lang="tr-TR" sz="1600" dirty="0"/>
          </a:p>
        </p:txBody>
      </p:sp>
      <p:sp>
        <p:nvSpPr>
          <p:cNvPr id="6" name="Oval 5"/>
          <p:cNvSpPr/>
          <p:nvPr/>
        </p:nvSpPr>
        <p:spPr>
          <a:xfrm>
            <a:off x="1764314" y="362606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TC2/7</a:t>
            </a:r>
            <a:endParaRPr lang="tr-TR" sz="1600" dirty="0"/>
          </a:p>
        </p:txBody>
      </p:sp>
      <p:sp>
        <p:nvSpPr>
          <p:cNvPr id="7" name="Oval 6"/>
          <p:cNvSpPr/>
          <p:nvPr/>
        </p:nvSpPr>
        <p:spPr>
          <a:xfrm>
            <a:off x="1739586" y="45091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TB2/4</a:t>
            </a:r>
            <a:endParaRPr lang="tr-TR" sz="1600" dirty="0"/>
          </a:p>
        </p:txBody>
      </p:sp>
      <p:sp>
        <p:nvSpPr>
          <p:cNvPr id="8" name="Oval 7"/>
          <p:cNvSpPr/>
          <p:nvPr/>
        </p:nvSpPr>
        <p:spPr>
          <a:xfrm>
            <a:off x="833724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TB3/2</a:t>
            </a:r>
            <a:endParaRPr lang="tr-TR" sz="1600" dirty="0"/>
          </a:p>
        </p:txBody>
      </p:sp>
      <p:sp>
        <p:nvSpPr>
          <p:cNvPr id="9" name="Oval 8"/>
          <p:cNvSpPr/>
          <p:nvPr/>
        </p:nvSpPr>
        <p:spPr>
          <a:xfrm>
            <a:off x="3203848" y="263702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TC1/6</a:t>
            </a:r>
            <a:endParaRPr lang="tr-TR" sz="1600" dirty="0"/>
          </a:p>
        </p:txBody>
      </p:sp>
      <p:sp>
        <p:nvSpPr>
          <p:cNvPr id="10" name="Oval 9"/>
          <p:cNvSpPr/>
          <p:nvPr/>
        </p:nvSpPr>
        <p:spPr>
          <a:xfrm>
            <a:off x="3293871" y="4365104"/>
            <a:ext cx="720080" cy="719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TC3/3</a:t>
            </a:r>
            <a:endParaRPr lang="tr-TR" sz="1600" dirty="0"/>
          </a:p>
        </p:txBody>
      </p:sp>
      <p:sp>
        <p:nvSpPr>
          <p:cNvPr id="11" name="Oval 10"/>
          <p:cNvSpPr/>
          <p:nvPr/>
        </p:nvSpPr>
        <p:spPr>
          <a:xfrm>
            <a:off x="4644008" y="2204864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TD2/4</a:t>
            </a:r>
            <a:endParaRPr lang="tr-TR" sz="1600" dirty="0"/>
          </a:p>
        </p:txBody>
      </p:sp>
      <p:sp>
        <p:nvSpPr>
          <p:cNvPr id="12" name="Oval 11"/>
          <p:cNvSpPr/>
          <p:nvPr/>
        </p:nvSpPr>
        <p:spPr>
          <a:xfrm>
            <a:off x="5292080" y="3501008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TD4/5</a:t>
            </a:r>
            <a:endParaRPr lang="tr-TR" sz="1600" dirty="0"/>
          </a:p>
        </p:txBody>
      </p:sp>
      <p:sp>
        <p:nvSpPr>
          <p:cNvPr id="13" name="Oval 12"/>
          <p:cNvSpPr/>
          <p:nvPr/>
        </p:nvSpPr>
        <p:spPr>
          <a:xfrm>
            <a:off x="4788024" y="4989926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TD3/8</a:t>
            </a:r>
            <a:endParaRPr lang="tr-TR" sz="1600" dirty="0"/>
          </a:p>
        </p:txBody>
      </p:sp>
      <p:cxnSp>
        <p:nvCxnSpPr>
          <p:cNvPr id="15" name="Straight Arrow Connector 14"/>
          <p:cNvCxnSpPr>
            <a:stCxn id="2" idx="0"/>
            <a:endCxn id="4" idx="3"/>
          </p:cNvCxnSpPr>
          <p:nvPr/>
        </p:nvCxnSpPr>
        <p:spPr>
          <a:xfrm flipV="1">
            <a:off x="827584" y="2253972"/>
            <a:ext cx="825533" cy="59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7"/>
            <a:endCxn id="11" idx="1"/>
          </p:cNvCxnSpPr>
          <p:nvPr/>
        </p:nvCxnSpPr>
        <p:spPr>
          <a:xfrm flipV="1">
            <a:off x="1082171" y="2299772"/>
            <a:ext cx="368838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6"/>
            <a:endCxn id="5" idx="2"/>
          </p:cNvCxnSpPr>
          <p:nvPr/>
        </p:nvCxnSpPr>
        <p:spPr>
          <a:xfrm flipV="1">
            <a:off x="1187624" y="3104964"/>
            <a:ext cx="774699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7"/>
            <a:endCxn id="6" idx="2"/>
          </p:cNvCxnSpPr>
          <p:nvPr/>
        </p:nvCxnSpPr>
        <p:spPr>
          <a:xfrm flipV="1">
            <a:off x="1082171" y="3950103"/>
            <a:ext cx="682143" cy="7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5"/>
            <a:endCxn id="7" idx="1"/>
          </p:cNvCxnSpPr>
          <p:nvPr/>
        </p:nvCxnSpPr>
        <p:spPr>
          <a:xfrm>
            <a:off x="1082171" y="4486220"/>
            <a:ext cx="762868" cy="11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4"/>
            <a:endCxn id="8" idx="0"/>
          </p:cNvCxnSpPr>
          <p:nvPr/>
        </p:nvCxnSpPr>
        <p:spPr>
          <a:xfrm>
            <a:off x="827584" y="4581128"/>
            <a:ext cx="3661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1" idx="3"/>
          </p:cNvCxnSpPr>
          <p:nvPr/>
        </p:nvCxnSpPr>
        <p:spPr>
          <a:xfrm flipV="1">
            <a:off x="2484394" y="2758028"/>
            <a:ext cx="2286158" cy="119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9" idx="2"/>
          </p:cNvCxnSpPr>
          <p:nvPr/>
        </p:nvCxnSpPr>
        <p:spPr>
          <a:xfrm flipV="1">
            <a:off x="2682403" y="2961065"/>
            <a:ext cx="521445" cy="143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10" idx="1"/>
          </p:cNvCxnSpPr>
          <p:nvPr/>
        </p:nvCxnSpPr>
        <p:spPr>
          <a:xfrm>
            <a:off x="2484394" y="3950103"/>
            <a:ext cx="914930" cy="52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13" idx="1"/>
          </p:cNvCxnSpPr>
          <p:nvPr/>
        </p:nvCxnSpPr>
        <p:spPr>
          <a:xfrm>
            <a:off x="4013951" y="4724969"/>
            <a:ext cx="890072" cy="35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12" idx="2"/>
          </p:cNvCxnSpPr>
          <p:nvPr/>
        </p:nvCxnSpPr>
        <p:spPr>
          <a:xfrm flipV="1">
            <a:off x="2484394" y="3825044"/>
            <a:ext cx="2807686" cy="12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84168" y="2209510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ALTERNATIVE PATHS :</a:t>
            </a:r>
            <a:endParaRPr lang="tr-TR" b="1" u="sng" dirty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56176" y="2637029"/>
            <a:ext cx="29225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tr-TR" sz="1600" dirty="0" smtClean="0"/>
              <a:t>TA1, TD1 = 5 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/>
              <a:t>TA1, </a:t>
            </a:r>
            <a:r>
              <a:rPr lang="tr-TR" sz="1600" dirty="0" smtClean="0"/>
              <a:t>TD2, TD4 </a:t>
            </a:r>
            <a:r>
              <a:rPr lang="tr-TR" sz="1600" dirty="0"/>
              <a:t>= </a:t>
            </a:r>
            <a:r>
              <a:rPr lang="tr-TR" sz="1600" dirty="0" smtClean="0"/>
              <a:t>10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/>
              <a:t>TA1, </a:t>
            </a:r>
            <a:r>
              <a:rPr lang="tr-TR" sz="1600" dirty="0" smtClean="0"/>
              <a:t>TA2, TC1 </a:t>
            </a:r>
            <a:r>
              <a:rPr lang="tr-TR" sz="1600" dirty="0"/>
              <a:t>= </a:t>
            </a:r>
            <a:r>
              <a:rPr lang="tr-TR" sz="1600" dirty="0" smtClean="0"/>
              <a:t>17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 smtClean="0"/>
              <a:t>TB1, TC2, TD2, TD4 </a:t>
            </a:r>
            <a:r>
              <a:rPr lang="tr-TR" sz="1600" dirty="0"/>
              <a:t>= </a:t>
            </a:r>
            <a:r>
              <a:rPr lang="tr-TR" sz="1600" dirty="0" smtClean="0"/>
              <a:t>16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 smtClean="0"/>
              <a:t>TB1</a:t>
            </a:r>
            <a:r>
              <a:rPr lang="tr-TR" sz="1600" dirty="0"/>
              <a:t>, </a:t>
            </a:r>
            <a:r>
              <a:rPr lang="tr-TR" sz="1600" dirty="0" smtClean="0"/>
              <a:t>TC2, TD4 </a:t>
            </a:r>
            <a:r>
              <a:rPr lang="tr-TR" sz="1600" dirty="0"/>
              <a:t>= </a:t>
            </a:r>
            <a:r>
              <a:rPr lang="tr-TR" sz="1600" dirty="0" smtClean="0"/>
              <a:t>15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 smtClean="0"/>
              <a:t>TB1</a:t>
            </a:r>
            <a:r>
              <a:rPr lang="tr-TR" sz="1600" dirty="0"/>
              <a:t>, </a:t>
            </a:r>
            <a:r>
              <a:rPr lang="tr-TR" sz="1600" dirty="0" smtClean="0"/>
              <a:t>TC2, TC3, TD3 </a:t>
            </a:r>
            <a:r>
              <a:rPr lang="tr-TR" sz="1600" dirty="0"/>
              <a:t>= </a:t>
            </a:r>
            <a:r>
              <a:rPr lang="tr-TR" sz="1600" dirty="0" smtClean="0"/>
              <a:t>21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 smtClean="0"/>
              <a:t>TB1</a:t>
            </a:r>
            <a:r>
              <a:rPr lang="tr-TR" sz="1600" dirty="0"/>
              <a:t>, </a:t>
            </a:r>
            <a:r>
              <a:rPr lang="tr-TR" sz="1600" dirty="0" smtClean="0"/>
              <a:t>TB2 </a:t>
            </a:r>
            <a:r>
              <a:rPr lang="tr-TR" sz="1600" dirty="0"/>
              <a:t>= </a:t>
            </a:r>
            <a:r>
              <a:rPr lang="tr-TR" sz="1600" dirty="0" smtClean="0"/>
              <a:t>7 </a:t>
            </a:r>
            <a:r>
              <a:rPr lang="tr-TR" sz="1600" dirty="0"/>
              <a:t>days</a:t>
            </a:r>
          </a:p>
          <a:p>
            <a:pPr marL="342900" indent="-342900">
              <a:buFontTx/>
              <a:buAutoNum type="arabicParenR"/>
            </a:pPr>
            <a:r>
              <a:rPr lang="tr-TR" sz="1600" dirty="0" smtClean="0"/>
              <a:t>TB1</a:t>
            </a:r>
            <a:r>
              <a:rPr lang="tr-TR" sz="1600" dirty="0"/>
              <a:t>, </a:t>
            </a:r>
            <a:r>
              <a:rPr lang="tr-TR" sz="1600" dirty="0" smtClean="0"/>
              <a:t>TB3 </a:t>
            </a:r>
            <a:r>
              <a:rPr lang="tr-TR" sz="1600" dirty="0"/>
              <a:t>= 5 </a:t>
            </a:r>
            <a:r>
              <a:rPr lang="tr-TR" sz="1600" dirty="0" smtClean="0"/>
              <a:t>days</a:t>
            </a:r>
            <a:endParaRPr lang="tr-TR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67544" y="764704"/>
            <a:ext cx="835292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Case Study 1 - Solution</a:t>
            </a:r>
            <a:endParaRPr lang="tr-TR" sz="3200" b="1" dirty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228184" y="4149080"/>
            <a:ext cx="273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452320" y="4205057"/>
            <a:ext cx="1152128" cy="109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76257" y="52292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Critical Path!</a:t>
            </a:r>
            <a:endParaRPr lang="tr-TR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5275357" y="2758028"/>
            <a:ext cx="412767" cy="74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260648"/>
            <a:ext cx="3649726" cy="144016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Time Management</a:t>
            </a:r>
            <a:br>
              <a:rPr lang="tr-TR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18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Case Study 2</a:t>
            </a:r>
          </a:p>
          <a:p>
            <a:pPr marL="109728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830" y="1916832"/>
            <a:ext cx="37444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 smtClean="0">
                <a:latin typeface="Calisto MT" pitchFamily="18" charset="0"/>
              </a:rPr>
              <a:t>You can find the </a:t>
            </a:r>
            <a:r>
              <a:rPr lang="tr-TR" sz="1600" b="1" dirty="0" smtClean="0">
                <a:latin typeface="Calisto MT" pitchFamily="18" charset="0"/>
              </a:rPr>
              <a:t>WBS</a:t>
            </a:r>
            <a:r>
              <a:rPr lang="tr-TR" sz="1600" dirty="0" smtClean="0">
                <a:latin typeface="Calisto MT" pitchFamily="18" charset="0"/>
              </a:rPr>
              <a:t> of a </a:t>
            </a:r>
            <a:r>
              <a:rPr lang="tr-TR" sz="1600" i="1" dirty="0" smtClean="0">
                <a:latin typeface="Calisto MT" pitchFamily="18" charset="0"/>
              </a:rPr>
              <a:t>Market Analysis process of a specific project </a:t>
            </a:r>
            <a:r>
              <a:rPr lang="tr-TR" sz="1600" dirty="0" smtClean="0">
                <a:latin typeface="Calisto MT" pitchFamily="18" charset="0"/>
              </a:rPr>
              <a:t>on the right side of this slide. The durations of the tasks and the preceding activities are also mentioned.</a:t>
            </a:r>
          </a:p>
          <a:p>
            <a:pPr algn="just"/>
            <a:endParaRPr lang="tr-TR" sz="1600" dirty="0" smtClean="0">
              <a:latin typeface="Calisto MT" pitchFamily="18" charset="0"/>
            </a:endParaRPr>
          </a:p>
          <a:p>
            <a:pPr marL="342900" indent="-342900" algn="just">
              <a:buAutoNum type="arabicParenR"/>
            </a:pPr>
            <a:r>
              <a:rPr lang="tr-TR" sz="1600" dirty="0" smtClean="0">
                <a:latin typeface="Calisto MT" pitchFamily="18" charset="0"/>
              </a:rPr>
              <a:t>Mention </a:t>
            </a:r>
            <a:r>
              <a:rPr lang="tr-TR" sz="1600" b="1" dirty="0" smtClean="0">
                <a:latin typeface="Calisto MT" pitchFamily="18" charset="0"/>
              </a:rPr>
              <a:t>alternative paths and the critical path</a:t>
            </a:r>
            <a:r>
              <a:rPr lang="tr-TR" sz="1600" dirty="0" smtClean="0">
                <a:latin typeface="Calisto MT" pitchFamily="18" charset="0"/>
              </a:rPr>
              <a:t> by using </a:t>
            </a:r>
            <a:r>
              <a:rPr lang="tr-TR" sz="1600" i="1" dirty="0" smtClean="0">
                <a:latin typeface="Calisto MT" pitchFamily="18" charset="0"/>
              </a:rPr>
              <a:t>PERT</a:t>
            </a:r>
            <a:r>
              <a:rPr lang="tr-TR" sz="1600" dirty="0" smtClean="0">
                <a:latin typeface="Calisto MT" pitchFamily="18" charset="0"/>
              </a:rPr>
              <a:t>.</a:t>
            </a:r>
          </a:p>
          <a:p>
            <a:pPr marL="342900" indent="-342900" algn="just">
              <a:buFontTx/>
              <a:buAutoNum type="arabicParenR"/>
            </a:pPr>
            <a:r>
              <a:rPr lang="tr-TR" sz="1600" dirty="0" smtClean="0">
                <a:latin typeface="Calisto MT" pitchFamily="18" charset="0"/>
              </a:rPr>
              <a:t>By using </a:t>
            </a:r>
            <a:r>
              <a:rPr lang="tr-TR" sz="1600" b="1" dirty="0" smtClean="0">
                <a:solidFill>
                  <a:srgbClr val="FF0000"/>
                </a:solidFill>
                <a:latin typeface="Calisto MT" pitchFamily="18" charset="0"/>
              </a:rPr>
              <a:t>MS Project</a:t>
            </a:r>
            <a:r>
              <a:rPr lang="tr-TR" sz="1600" dirty="0" smtClean="0">
                <a:latin typeface="Calisto MT" pitchFamily="18" charset="0"/>
              </a:rPr>
              <a:t>, generate a  </a:t>
            </a:r>
            <a:r>
              <a:rPr lang="tr-TR" sz="1600" b="1" dirty="0" smtClean="0">
                <a:latin typeface="Calisto MT" pitchFamily="18" charset="0"/>
              </a:rPr>
              <a:t>Gantt Chart</a:t>
            </a:r>
            <a:r>
              <a:rPr lang="tr-TR" sz="1600" dirty="0" smtClean="0">
                <a:latin typeface="Calisto MT" pitchFamily="18" charset="0"/>
              </a:rPr>
              <a:t> and </a:t>
            </a:r>
            <a:r>
              <a:rPr lang="tr-TR" sz="1600" dirty="0">
                <a:latin typeface="Calisto MT" pitchFamily="18" charset="0"/>
              </a:rPr>
              <a:t>a </a:t>
            </a:r>
            <a:r>
              <a:rPr lang="tr-TR" sz="1600" b="1" dirty="0">
                <a:latin typeface="Calisto MT" pitchFamily="18" charset="0"/>
              </a:rPr>
              <a:t>Network Diagram</a:t>
            </a:r>
            <a:r>
              <a:rPr lang="tr-TR" sz="1600" dirty="0" smtClean="0">
                <a:latin typeface="Calisto MT" pitchFamily="18" charset="0"/>
              </a:rPr>
              <a:t>. (After LAB!)</a:t>
            </a:r>
          </a:p>
          <a:p>
            <a:pPr marL="342900" indent="-342900" algn="just">
              <a:buFontTx/>
              <a:buAutoNum type="arabicParenR"/>
            </a:pPr>
            <a:r>
              <a:rPr lang="tr-TR" sz="1600" dirty="0" smtClean="0">
                <a:latin typeface="Calisto MT" pitchFamily="18" charset="0"/>
              </a:rPr>
              <a:t>For the </a:t>
            </a:r>
            <a:r>
              <a:rPr lang="tr-TR" sz="1600" b="1" dirty="0" smtClean="0">
                <a:latin typeface="Calisto MT" pitchFamily="18" charset="0"/>
              </a:rPr>
              <a:t>sub-tasks</a:t>
            </a:r>
            <a:r>
              <a:rPr lang="tr-TR" sz="1600" dirty="0" smtClean="0">
                <a:latin typeface="Calisto MT" pitchFamily="18" charset="0"/>
              </a:rPr>
              <a:t> (2.1.1, 2.4.3 etc.) Think the </a:t>
            </a:r>
            <a:r>
              <a:rPr lang="tr-TR" b="1" i="1" u="sng" dirty="0" smtClean="0">
                <a:latin typeface="Calisto MT" pitchFamily="18" charset="0"/>
              </a:rPr>
              <a:t>allocation of durations </a:t>
            </a:r>
            <a:r>
              <a:rPr lang="tr-TR" sz="1600" dirty="0" smtClean="0">
                <a:latin typeface="Calisto MT" pitchFamily="18" charset="0"/>
              </a:rPr>
              <a:t>and the </a:t>
            </a:r>
            <a:r>
              <a:rPr lang="tr-TR" b="1" i="1" u="sng" dirty="0" smtClean="0">
                <a:latin typeface="Calisto MT" pitchFamily="18" charset="0"/>
              </a:rPr>
              <a:t>sequence of them</a:t>
            </a:r>
            <a:r>
              <a:rPr lang="tr-TR" sz="1600" dirty="0" smtClean="0">
                <a:latin typeface="Calisto MT" pitchFamily="18" charset="0"/>
              </a:rPr>
              <a:t>.</a:t>
            </a:r>
            <a:endParaRPr lang="tr-TR" sz="1600" dirty="0"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68" y="260648"/>
            <a:ext cx="4896544" cy="612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73481" y="5583522"/>
            <a:ext cx="39111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tr-TR" sz="16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Milestone Durations </a:t>
            </a:r>
            <a:r>
              <a:rPr lang="tr-TR" sz="1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&amp; Preceding Activities</a:t>
            </a:r>
          </a:p>
          <a:p>
            <a:pPr marL="109728" indent="0">
              <a:buNone/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(-/3 w) means : </a:t>
            </a:r>
            <a:b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no preceding activity / duration is 3 weeks...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1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Representing </a:t>
            </a:r>
            <a:r>
              <a:rPr lang="tr-TR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&amp;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b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Scheduling Project Plans</a:t>
            </a:r>
            <a:endParaRPr lang="tr-TR" sz="3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5"/>
            <a:ext cx="7272808" cy="42484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Project Manager</a:t>
            </a:r>
          </a:p>
          <a:p>
            <a:pPr lvl="1">
              <a:buFont typeface="Wingdings" pitchFamily="2" charset="2"/>
              <a:buChar char="v"/>
            </a:pPr>
            <a:r>
              <a:rPr lang="tr-TR" sz="2200" dirty="0">
                <a:latin typeface="Calisto MT" pitchFamily="18" charset="0"/>
              </a:rPr>
              <a:t>P</a:t>
            </a:r>
            <a:r>
              <a:rPr lang="tr-TR" sz="2200" dirty="0" smtClean="0">
                <a:latin typeface="Calisto MT" pitchFamily="18" charset="0"/>
              </a:rPr>
              <a:t>eriodically review status of all ongoing project task activities (plans, reports etc.) in a graphical way.</a:t>
            </a:r>
          </a:p>
          <a:p>
            <a:pPr lvl="1">
              <a:buFont typeface="Wingdings" pitchFamily="2" charset="2"/>
              <a:buChar char="v"/>
            </a:pPr>
            <a:r>
              <a:rPr lang="tr-TR" b="1" dirty="0" smtClean="0">
                <a:latin typeface="Calisto MT" pitchFamily="18" charset="0"/>
              </a:rPr>
              <a:t>Gantt Charts</a:t>
            </a:r>
            <a:r>
              <a:rPr lang="tr-TR" dirty="0" smtClean="0">
                <a:latin typeface="Calisto MT" pitchFamily="18" charset="0"/>
              </a:rPr>
              <a:t>	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Task </a:t>
            </a:r>
            <a:r>
              <a:rPr lang="tr-TR" sz="2200" i="1" dirty="0" smtClean="0">
                <a:latin typeface="Calisto MT" pitchFamily="18" charset="0"/>
                <a:sym typeface="Wingdings" pitchFamily="2" charset="2"/>
              </a:rPr>
              <a:t> B</a:t>
            </a:r>
            <a:r>
              <a:rPr lang="tr-TR" sz="2200" i="1" dirty="0" smtClean="0">
                <a:latin typeface="Calisto MT" pitchFamily="18" charset="0"/>
              </a:rPr>
              <a:t>egin</a:t>
            </a:r>
            <a:r>
              <a:rPr lang="tr-TR" sz="2200" i="1" dirty="0">
                <a:latin typeface="Calisto MT" pitchFamily="18" charset="0"/>
              </a:rPr>
              <a:t> </a:t>
            </a:r>
            <a:r>
              <a:rPr lang="tr-TR" sz="2200" i="1" dirty="0" smtClean="0">
                <a:latin typeface="Calisto MT" pitchFamily="18" charset="0"/>
              </a:rPr>
              <a:t>&amp; </a:t>
            </a:r>
            <a:r>
              <a:rPr lang="tr-TR" sz="2200" i="1" dirty="0">
                <a:latin typeface="Calisto MT" pitchFamily="18" charset="0"/>
              </a:rPr>
              <a:t>E</a:t>
            </a:r>
            <a:r>
              <a:rPr lang="tr-TR" sz="2200" i="1" dirty="0" smtClean="0">
                <a:latin typeface="Calisto MT" pitchFamily="18" charset="0"/>
              </a:rPr>
              <a:t>nd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Durations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Overlapped tasks</a:t>
            </a:r>
          </a:p>
          <a:p>
            <a:pPr lvl="1">
              <a:buFont typeface="Wingdings" pitchFamily="2" charset="2"/>
              <a:buChar char="v"/>
            </a:pPr>
            <a:r>
              <a:rPr lang="tr-TR" b="1" dirty="0" smtClean="0">
                <a:latin typeface="Calisto MT" pitchFamily="18" charset="0"/>
              </a:rPr>
              <a:t>Pert Charts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Ordered Tasks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Dependencies</a:t>
            </a:r>
          </a:p>
          <a:p>
            <a:pPr lvl="2">
              <a:buFont typeface="Wingdings" pitchFamily="2" charset="2"/>
              <a:buChar char="v"/>
            </a:pPr>
            <a:r>
              <a:rPr lang="tr-TR" sz="2200" i="1" dirty="0" smtClean="0">
                <a:latin typeface="Calisto MT" pitchFamily="18" charset="0"/>
              </a:rPr>
              <a:t>Critical 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88" y="3234851"/>
            <a:ext cx="4573868" cy="2426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3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04276" y="3645024"/>
            <a:ext cx="8352928" cy="2736304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tr-TR" sz="2900" dirty="0" smtClean="0">
                <a:latin typeface="Calisto MT" pitchFamily="18" charset="0"/>
              </a:rPr>
              <a:t>As mentioned before, </a:t>
            </a:r>
            <a:r>
              <a:rPr lang="en-US" sz="2900" b="1" i="1" u="sng" dirty="0" smtClean="0">
                <a:latin typeface="Calisto MT" pitchFamily="18" charset="0"/>
              </a:rPr>
              <a:t>planning </a:t>
            </a:r>
            <a:r>
              <a:rPr lang="en-US" sz="2900" b="1" i="1" u="sng" dirty="0">
                <a:latin typeface="Calisto MT" pitchFamily="18" charset="0"/>
              </a:rPr>
              <a:t>and controlling </a:t>
            </a:r>
            <a:r>
              <a:rPr lang="en-US" sz="2900" dirty="0">
                <a:latin typeface="Calisto MT" pitchFamily="18" charset="0"/>
              </a:rPr>
              <a:t>are key aspects of project management. </a:t>
            </a:r>
            <a:endParaRPr lang="tr-TR" sz="29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alisto MT" pitchFamily="18" charset="0"/>
              </a:rPr>
              <a:t>A </a:t>
            </a:r>
            <a:r>
              <a:rPr lang="en-US" sz="2900" dirty="0">
                <a:latin typeface="Calisto MT" pitchFamily="18" charset="0"/>
              </a:rPr>
              <a:t>standard tool that allows managers to plan and control a project is a </a:t>
            </a:r>
            <a:r>
              <a:rPr lang="en-US" sz="2900" b="1" u="sng" dirty="0">
                <a:latin typeface="Calisto MT" pitchFamily="18" charset="0"/>
              </a:rPr>
              <a:t>Gantt chart</a:t>
            </a:r>
            <a:r>
              <a:rPr lang="en-US" sz="2900" dirty="0">
                <a:latin typeface="Calisto MT" pitchFamily="18" charset="0"/>
              </a:rPr>
              <a:t>. </a:t>
            </a:r>
            <a:endParaRPr lang="tr-TR" sz="29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900" b="1" dirty="0" smtClean="0">
                <a:latin typeface="Calisto MT" pitchFamily="18" charset="0"/>
              </a:rPr>
              <a:t>MS Project </a:t>
            </a:r>
            <a:r>
              <a:rPr lang="tr-TR" sz="2900" dirty="0" smtClean="0">
                <a:latin typeface="Calisto MT" pitchFamily="18" charset="0"/>
              </a:rPr>
              <a:t>is a well known project management software tool but, </a:t>
            </a:r>
            <a:r>
              <a:rPr lang="tr-TR" sz="2900" b="1" dirty="0" smtClean="0">
                <a:latin typeface="Calisto MT" pitchFamily="18" charset="0"/>
              </a:rPr>
              <a:t>MS Excel </a:t>
            </a:r>
            <a:r>
              <a:rPr lang="tr-TR" sz="2900" dirty="0" smtClean="0">
                <a:latin typeface="Calisto MT" pitchFamily="18" charset="0"/>
              </a:rPr>
              <a:t>can also be used in order to create a Gantt chart. </a:t>
            </a:r>
            <a:br>
              <a:rPr lang="tr-TR" sz="2900" dirty="0" smtClean="0">
                <a:latin typeface="Calisto MT" pitchFamily="18" charset="0"/>
              </a:rPr>
            </a:br>
            <a:r>
              <a:rPr lang="tr-TR" sz="2900" i="1" dirty="0">
                <a:latin typeface="Calisto MT" pitchFamily="18" charset="0"/>
              </a:rPr>
              <a:t>-</a:t>
            </a:r>
            <a:r>
              <a:rPr lang="tr-TR" sz="2900" i="1" dirty="0" smtClean="0">
                <a:latin typeface="Calisto MT" pitchFamily="18" charset="0"/>
              </a:rPr>
              <a:t> </a:t>
            </a:r>
            <a:r>
              <a:rPr lang="tr-TR" sz="2900" i="1" dirty="0" smtClean="0">
                <a:latin typeface="Calisto MT" pitchFamily="18" charset="0"/>
                <a:hlinkClick r:id="rId3"/>
              </a:rPr>
              <a:t>Other Project Magement Softwares</a:t>
            </a:r>
            <a:r>
              <a:rPr lang="tr-TR" sz="2900" i="1" dirty="0" smtClean="0">
                <a:latin typeface="Calisto MT" pitchFamily="18" charset="0"/>
              </a:rPr>
              <a:t> -</a:t>
            </a:r>
          </a:p>
          <a:p>
            <a:pPr>
              <a:buFont typeface="Wingdings" pitchFamily="2" charset="2"/>
              <a:buChar char="v"/>
            </a:pPr>
            <a:r>
              <a:rPr lang="tr-TR" sz="2900" dirty="0" smtClean="0">
                <a:latin typeface="Calisto MT" pitchFamily="18" charset="0"/>
              </a:rPr>
              <a:t>We can define a Gantt chart as ‘</a:t>
            </a:r>
            <a:r>
              <a:rPr lang="tr-TR" sz="2900" i="1" dirty="0" smtClean="0">
                <a:latin typeface="Calisto MT" pitchFamily="18" charset="0"/>
              </a:rPr>
              <a:t>Graphical </a:t>
            </a:r>
            <a:r>
              <a:rPr lang="tr-TR" sz="2900" i="1" dirty="0">
                <a:latin typeface="Calisto MT" pitchFamily="18" charset="0"/>
              </a:rPr>
              <a:t>representation of a project that shows each task as a horizontal bar whose length is proportional to its time for </a:t>
            </a:r>
            <a:r>
              <a:rPr lang="tr-TR" sz="2900" i="1" dirty="0" smtClean="0">
                <a:latin typeface="Calisto MT" pitchFamily="18" charset="0"/>
              </a:rPr>
              <a:t>completion</a:t>
            </a:r>
            <a:r>
              <a:rPr lang="tr-TR" sz="2900" dirty="0" smtClean="0">
                <a:latin typeface="Calisto MT" pitchFamily="18" charset="0"/>
              </a:rPr>
              <a:t>’.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>
                <a:latin typeface="Calisto MT" pitchFamily="18" charset="0"/>
              </a:rPr>
              <a:t>Gantt charts are frequently used in </a:t>
            </a:r>
            <a:r>
              <a:rPr lang="en-US" sz="2900" b="1" dirty="0">
                <a:latin typeface="Calisto MT" pitchFamily="18" charset="0"/>
              </a:rPr>
              <a:t>presentations</a:t>
            </a:r>
            <a:r>
              <a:rPr lang="en-US" sz="2900" dirty="0">
                <a:latin typeface="Calisto MT" pitchFamily="18" charset="0"/>
              </a:rPr>
              <a:t> and to </a:t>
            </a:r>
            <a:r>
              <a:rPr lang="en-US" sz="2900" b="1" dirty="0">
                <a:latin typeface="Calisto MT" pitchFamily="18" charset="0"/>
              </a:rPr>
              <a:t>communicate with stakeholders</a:t>
            </a:r>
            <a:r>
              <a:rPr lang="en-US" sz="2900" dirty="0">
                <a:latin typeface="Calisto MT" pitchFamily="18" charset="0"/>
              </a:rPr>
              <a:t>. The disadvantage of Gantt charts is that they may not contain all of the information needed by the project manager to make decisions during the project</a:t>
            </a:r>
            <a:r>
              <a:rPr lang="en-US" sz="2900" dirty="0" smtClean="0">
                <a:latin typeface="Calisto MT" pitchFamily="18" charset="0"/>
              </a:rPr>
              <a:t>.</a:t>
            </a:r>
            <a:endParaRPr lang="tr-TR" sz="29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900" dirty="0">
                <a:latin typeface="Calisto MT" pitchFamily="18" charset="0"/>
              </a:rPr>
              <a:t>For each task, a time to completion needs to be </a:t>
            </a:r>
            <a:r>
              <a:rPr lang="en-US" sz="2900" dirty="0" smtClean="0">
                <a:latin typeface="Calisto MT" pitchFamily="18" charset="0"/>
              </a:rPr>
              <a:t>estimated</a:t>
            </a:r>
            <a:r>
              <a:rPr lang="tr-TR" sz="2900" dirty="0" smtClean="0">
                <a:latin typeface="Calisto MT" pitchFamily="18" charset="0"/>
              </a:rPr>
              <a:t> and</a:t>
            </a:r>
            <a:r>
              <a:rPr lang="en-US" sz="2900" dirty="0" smtClean="0">
                <a:latin typeface="Calisto MT" pitchFamily="18" charset="0"/>
              </a:rPr>
              <a:t> </a:t>
            </a:r>
            <a:r>
              <a:rPr lang="en-US" sz="2900" dirty="0">
                <a:latin typeface="Calisto MT" pitchFamily="18" charset="0"/>
              </a:rPr>
              <a:t>the order of tasks needs to be determined</a:t>
            </a:r>
            <a:r>
              <a:rPr lang="en-US" sz="2900" dirty="0" smtClean="0">
                <a:latin typeface="Calisto MT" pitchFamily="18" charset="0"/>
              </a:rPr>
              <a:t>.</a:t>
            </a:r>
            <a:endParaRPr lang="tr-TR" sz="2900" dirty="0">
              <a:latin typeface="Calisto M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4276" y="158775"/>
            <a:ext cx="8200172" cy="9659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tr-TR" sz="3600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Gantt Charts</a:t>
            </a:r>
            <a:endParaRPr lang="tr-TR" sz="3600" dirty="0">
              <a:solidFill>
                <a:schemeClr val="bg1">
                  <a:lumMod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992888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8" y="3304034"/>
            <a:ext cx="7655440" cy="228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534739"/>
            <a:ext cx="7992888" cy="2462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>
            <a:spAutoFit/>
          </a:bodyPr>
          <a:lstStyle/>
          <a:p>
            <a:r>
              <a:rPr lang="tr-TR" sz="35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Example </a:t>
            </a:r>
            <a:r>
              <a:rPr lang="tr-TR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(Purchasing process)</a:t>
            </a:r>
            <a:r>
              <a:rPr lang="tr-TR" sz="2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2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5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.</a:t>
            </a:r>
            <a:endParaRPr lang="tr-TR" sz="28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Let’s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consider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purchasing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new </a:t>
            </a:r>
            <a:r>
              <a:rPr lang="tr-TR" b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tv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set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as a project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..</a:t>
            </a:r>
            <a:b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</a:b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Below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, </a:t>
            </a:r>
            <a:r>
              <a:rPr lang="tr-TR" b="1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9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tasks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are listed for this project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..</a:t>
            </a:r>
            <a:b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each task an estimated duration is 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mentioned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..</a:t>
            </a:r>
            <a:b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Finally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, for every task after the first one, a predecessor for that task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selected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tr-TR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example, the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predecessor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for 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T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ask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2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is 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T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ask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1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</a:t>
            </a:r>
            <a:r>
              <a:rPr lang="tr-TR" b="1" i="1" u="sng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or</a:t>
            </a:r>
            <a:r>
              <a:rPr lang="tr-TR" b="1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 Task 2 is the successor of Task 1</a:t>
            </a:r>
            <a:r>
              <a:rPr lang="tr-TR" i="1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)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478" y="5723964"/>
            <a:ext cx="833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Slack time :</a:t>
            </a:r>
            <a:r>
              <a:rPr lang="tr-T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dirty="0" smtClean="0">
                <a:latin typeface="Calisto MT" pitchFamily="18" charset="0"/>
              </a:rPr>
              <a:t>amount of time that a task can be extended without affecting other tasks.</a:t>
            </a:r>
            <a:endParaRPr lang="tr-TR" dirty="0">
              <a:latin typeface="Calisto MT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588224" y="4509120"/>
            <a:ext cx="936104" cy="50405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1475656" y="4582937"/>
            <a:ext cx="5249657" cy="122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1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60" y="692695"/>
            <a:ext cx="8615528" cy="531848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15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.</a:t>
            </a:r>
            <a:r>
              <a:rPr lang="tr-TR" sz="6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6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6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1) Work Break </a:t>
            </a:r>
            <a:r>
              <a:rPr lang="tr-TR" sz="6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</a:t>
            </a:r>
            <a:r>
              <a:rPr lang="tr-TR" sz="6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own Structure </a:t>
            </a:r>
            <a:br>
              <a:rPr lang="tr-TR" sz="6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51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(Determination of tasks </a:t>
            </a:r>
            <a:r>
              <a:rPr lang="tr-TR" sz="51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51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WBS)</a:t>
            </a:r>
            <a:endParaRPr lang="tr-TR" sz="5100" i="1" dirty="0" smtClean="0">
              <a:solidFill>
                <a:schemeClr val="bg1">
                  <a:lumMod val="50000"/>
                </a:schemeClr>
              </a:solidFill>
              <a:latin typeface="Calisto MT" pitchFamily="18" charset="0"/>
            </a:endParaRPr>
          </a:p>
          <a:p>
            <a:pPr marL="301943" lvl="1" indent="0">
              <a:buNone/>
            </a:pPr>
            <a:endParaRPr lang="tr-TR" sz="36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3800" dirty="0" smtClean="0">
                <a:latin typeface="Calisto MT" pitchFamily="18" charset="0"/>
              </a:rPr>
              <a:t>Dividing the project into </a:t>
            </a:r>
            <a:r>
              <a:rPr lang="tr-TR" sz="3800" b="1" dirty="0" smtClean="0">
                <a:latin typeface="Calisto MT" pitchFamily="18" charset="0"/>
              </a:rPr>
              <a:t>manageable tasks</a:t>
            </a:r>
            <a:r>
              <a:rPr lang="tr-TR" sz="3800" dirty="0" smtClean="0">
                <a:latin typeface="Calisto MT" pitchFamily="18" charset="0"/>
              </a:rPr>
              <a:t> and </a:t>
            </a:r>
            <a:r>
              <a:rPr lang="tr-TR" sz="3800" b="1" dirty="0" smtClean="0">
                <a:latin typeface="Calisto MT" pitchFamily="18" charset="0"/>
              </a:rPr>
              <a:t>logically placing</a:t>
            </a:r>
            <a:r>
              <a:rPr lang="tr-TR" sz="3800" dirty="0" smtClean="0">
                <a:latin typeface="Calisto MT" pitchFamily="18" charset="0"/>
              </a:rPr>
              <a:t> them to ensure a </a:t>
            </a:r>
            <a:r>
              <a:rPr lang="tr-TR" sz="3800" i="1" dirty="0" smtClean="0">
                <a:latin typeface="Calisto MT" pitchFamily="18" charset="0"/>
              </a:rPr>
              <a:t>smooth evaluation</a:t>
            </a:r>
            <a:r>
              <a:rPr lang="tr-TR" sz="3800" dirty="0" smtClean="0">
                <a:latin typeface="Calisto MT" pitchFamily="18" charset="0"/>
              </a:rPr>
              <a:t> between tasks.</a:t>
            </a:r>
          </a:p>
          <a:p>
            <a:pPr>
              <a:buFont typeface="Wingdings" pitchFamily="2" charset="2"/>
              <a:buChar char="v"/>
            </a:pPr>
            <a:r>
              <a:rPr lang="tr-TR" sz="3800" dirty="0" smtClean="0">
                <a:latin typeface="Calisto MT" pitchFamily="18" charset="0"/>
              </a:rPr>
              <a:t>A </a:t>
            </a:r>
            <a:r>
              <a:rPr lang="tr-TR" sz="3800" b="1" i="1" dirty="0" smtClean="0">
                <a:latin typeface="Calisto MT" pitchFamily="18" charset="0"/>
              </a:rPr>
              <a:t>pre-scheduling</a:t>
            </a:r>
            <a:r>
              <a:rPr lang="tr-TR" sz="3800" dirty="0" smtClean="0">
                <a:latin typeface="Calisto MT" pitchFamily="18" charset="0"/>
              </a:rPr>
              <a:t> phase...</a:t>
            </a:r>
          </a:p>
          <a:p>
            <a:pPr marL="0" indent="0">
              <a:buNone/>
            </a:pPr>
            <a:endParaRPr lang="tr-TR" sz="3600" b="1" u="sng" dirty="0" smtClean="0">
              <a:latin typeface="Calisto MT" pitchFamily="18" charset="0"/>
            </a:endParaRPr>
          </a:p>
          <a:p>
            <a:pPr marL="0" indent="0">
              <a:buNone/>
            </a:pPr>
            <a:r>
              <a:rPr lang="tr-TR" sz="3600" b="1" u="sng" dirty="0" smtClean="0">
                <a:latin typeface="Calisto MT" pitchFamily="18" charset="0"/>
              </a:rPr>
              <a:t>Ex:</a:t>
            </a:r>
          </a:p>
          <a:p>
            <a:pPr lvl="1">
              <a:buFont typeface="Wingdings" pitchFamily="2" charset="2"/>
              <a:buChar char="v"/>
            </a:pPr>
            <a:r>
              <a:rPr lang="tr-TR" sz="3500" dirty="0">
                <a:latin typeface="Calisto MT" pitchFamily="18" charset="0"/>
              </a:rPr>
              <a:t>Interviewing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>
                <a:latin typeface="Calisto MT" pitchFamily="18" charset="0"/>
              </a:rPr>
              <a:t>Design interview form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>
                <a:latin typeface="Calisto MT" pitchFamily="18" charset="0"/>
              </a:rPr>
              <a:t>Schedule appointments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>
                <a:latin typeface="Calisto MT" pitchFamily="18" charset="0"/>
              </a:rPr>
              <a:t>Conduct </a:t>
            </a:r>
            <a:r>
              <a:rPr lang="tr-TR" sz="3900" i="1" dirty="0" smtClean="0">
                <a:latin typeface="Calisto MT" pitchFamily="18" charset="0"/>
              </a:rPr>
              <a:t>interviews</a:t>
            </a:r>
            <a:endParaRPr lang="tr-TR" sz="4400" dirty="0" smtClean="0">
              <a:latin typeface="Calisto MT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3500" dirty="0" smtClean="0">
                <a:latin typeface="Calisto MT" pitchFamily="18" charset="0"/>
              </a:rPr>
              <a:t>Define Requirements</a:t>
            </a:r>
          </a:p>
          <a:p>
            <a:pPr lvl="1">
              <a:buFont typeface="Wingdings" pitchFamily="2" charset="2"/>
              <a:buChar char="v"/>
            </a:pPr>
            <a:r>
              <a:rPr lang="tr-TR" sz="3500" dirty="0" smtClean="0">
                <a:latin typeface="Calisto MT" pitchFamily="18" charset="0"/>
              </a:rPr>
              <a:t>Review current 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 smtClean="0">
                <a:latin typeface="Calisto MT" pitchFamily="18" charset="0"/>
              </a:rPr>
              <a:t>Collect 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 smtClean="0">
                <a:latin typeface="Calisto MT" pitchFamily="18" charset="0"/>
              </a:rPr>
              <a:t>Review 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3900" i="1" dirty="0" smtClean="0">
                <a:latin typeface="Calisto MT" pitchFamily="18" charset="0"/>
              </a:rPr>
              <a:t>Summarize reports</a:t>
            </a:r>
          </a:p>
          <a:p>
            <a:pPr lvl="1"/>
            <a:endParaRPr lang="tr-TR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64904"/>
            <a:ext cx="4320480" cy="3080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7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004048" y="3140968"/>
            <a:ext cx="100811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1.0 Define Req.</a:t>
            </a:r>
            <a:endParaRPr lang="tr-TR" sz="1400" b="1" dirty="0"/>
          </a:p>
        </p:txBody>
      </p:sp>
      <p:sp>
        <p:nvSpPr>
          <p:cNvPr id="5" name="Flowchart: Process 4"/>
          <p:cNvSpPr/>
          <p:nvPr/>
        </p:nvSpPr>
        <p:spPr>
          <a:xfrm>
            <a:off x="6217975" y="3140968"/>
            <a:ext cx="1090327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2.0 </a:t>
            </a:r>
            <a:r>
              <a:rPr lang="tr-TR" sz="1300" b="1" dirty="0" smtClean="0"/>
              <a:t>Interviewing</a:t>
            </a:r>
            <a:endParaRPr lang="tr-TR" sz="13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7596336" y="3140968"/>
            <a:ext cx="943357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3.0 Rev. Cur. Rep.</a:t>
            </a:r>
            <a:endParaRPr lang="tr-TR" sz="14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620308" y="3789040"/>
            <a:ext cx="1368151" cy="91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85877" y="4701636"/>
            <a:ext cx="145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1391" y="47104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4427984" y="4998464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2.1 D.I.F</a:t>
            </a:r>
            <a:endParaRPr lang="tr-TR" sz="1400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5265371" y="4998464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2.2 S.A.</a:t>
            </a:r>
            <a:endParaRPr lang="tr-TR" sz="1400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6089271" y="4998464"/>
            <a:ext cx="70987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2.3    C.I</a:t>
            </a:r>
            <a:endParaRPr lang="tr-TR" sz="1400" b="1" dirty="0"/>
          </a:p>
        </p:txBody>
      </p: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5620307" y="4710432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7" idx="0"/>
          </p:cNvCxnSpPr>
          <p:nvPr/>
        </p:nvCxnSpPr>
        <p:spPr>
          <a:xfrm>
            <a:off x="6444207" y="4710432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56376" y="3789040"/>
            <a:ext cx="0" cy="92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43396" y="4725144"/>
            <a:ext cx="141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43397" y="47251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7020271" y="5013176"/>
            <a:ext cx="576063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3.1 C.R</a:t>
            </a:r>
            <a:endParaRPr lang="tr-TR" sz="14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956376" y="47251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7668344" y="5013176"/>
            <a:ext cx="61569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3.2 R.R</a:t>
            </a:r>
            <a:endParaRPr lang="tr-TR" sz="1400" b="1" dirty="0"/>
          </a:p>
        </p:txBody>
      </p:sp>
      <p:sp>
        <p:nvSpPr>
          <p:cNvPr id="35" name="Flowchart: Process 34"/>
          <p:cNvSpPr/>
          <p:nvPr/>
        </p:nvSpPr>
        <p:spPr>
          <a:xfrm>
            <a:off x="8388425" y="5013176"/>
            <a:ext cx="62599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3.3 S.R</a:t>
            </a:r>
            <a:endParaRPr lang="tr-TR" sz="14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8748464" y="47251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5" idx="1"/>
          </p:cNvCxnSpPr>
          <p:nvPr/>
        </p:nvCxnSpPr>
        <p:spPr>
          <a:xfrm>
            <a:off x="5940151" y="3465004"/>
            <a:ext cx="27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6" idx="1"/>
          </p:cNvCxnSpPr>
          <p:nvPr/>
        </p:nvCxnSpPr>
        <p:spPr>
          <a:xfrm>
            <a:off x="7308302" y="3465004"/>
            <a:ext cx="288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593973"/>
            <a:ext cx="4450893" cy="15388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r>
              <a:rPr lang="tr-TR" sz="35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2) Network (Logic) Diagram</a:t>
            </a:r>
          </a:p>
          <a:p>
            <a:r>
              <a:rPr lang="tr-TR" sz="2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(WBS </a:t>
            </a:r>
            <a:r>
              <a:rPr lang="tr-TR" sz="2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  <a:sym typeface="Wingdings" pitchFamily="2" charset="2"/>
              </a:rPr>
              <a:t> Network Diagram</a:t>
            </a:r>
            <a:r>
              <a:rPr lang="tr-TR" sz="2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)</a:t>
            </a:r>
            <a:endParaRPr lang="tr-TR" sz="2400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446" y="2665169"/>
            <a:ext cx="3910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tr-TR" dirty="0">
                <a:latin typeface="Calisto MT" pitchFamily="18" charset="0"/>
              </a:rPr>
              <a:t>A</a:t>
            </a:r>
            <a:r>
              <a:rPr lang="en-US" dirty="0" smtClean="0">
                <a:latin typeface="Calisto MT" pitchFamily="18" charset="0"/>
              </a:rPr>
              <a:t> </a:t>
            </a:r>
            <a:r>
              <a:rPr lang="en-US" i="1" dirty="0">
                <a:latin typeface="Calisto MT" pitchFamily="18" charset="0"/>
              </a:rPr>
              <a:t>flow chart </a:t>
            </a:r>
            <a:r>
              <a:rPr lang="en-US" dirty="0">
                <a:latin typeface="Calisto MT" pitchFamily="18" charset="0"/>
              </a:rPr>
              <a:t>showing the </a:t>
            </a:r>
            <a:r>
              <a:rPr lang="en-US" b="1" u="sng" dirty="0">
                <a:latin typeface="Calisto MT" pitchFamily="18" charset="0"/>
              </a:rPr>
              <a:t>sequence</a:t>
            </a:r>
            <a:r>
              <a:rPr lang="en-US" dirty="0">
                <a:latin typeface="Calisto MT" pitchFamily="18" charset="0"/>
              </a:rPr>
              <a:t> of a project's tasks and their </a:t>
            </a:r>
            <a:r>
              <a:rPr lang="en-US" dirty="0" smtClean="0">
                <a:latin typeface="Calisto MT" pitchFamily="18" charset="0"/>
              </a:rPr>
              <a:t>dependencies</a:t>
            </a:r>
            <a:r>
              <a:rPr lang="tr-TR" dirty="0" smtClean="0">
                <a:latin typeface="Calisto MT" pitchFamily="18" charset="0"/>
              </a:rPr>
              <a:t>...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tr-TR" dirty="0">
                <a:latin typeface="Calisto MT" pitchFamily="18" charset="0"/>
              </a:rPr>
              <a:t>A</a:t>
            </a:r>
            <a:r>
              <a:rPr lang="en-US" dirty="0" smtClean="0">
                <a:latin typeface="Calisto MT" pitchFamily="18" charset="0"/>
              </a:rPr>
              <a:t> </a:t>
            </a:r>
            <a:r>
              <a:rPr lang="en-US" dirty="0">
                <a:latin typeface="Calisto MT" pitchFamily="18" charset="0"/>
              </a:rPr>
              <a:t>great way for </a:t>
            </a:r>
            <a:r>
              <a:rPr lang="en-US" b="1" i="1" dirty="0">
                <a:latin typeface="Calisto MT" pitchFamily="18" charset="0"/>
              </a:rPr>
              <a:t>starting to understand and </a:t>
            </a:r>
            <a:r>
              <a:rPr lang="en-US" b="1" i="1" dirty="0" smtClean="0">
                <a:latin typeface="Calisto MT" pitchFamily="18" charset="0"/>
              </a:rPr>
              <a:t>visualize </a:t>
            </a:r>
            <a:r>
              <a:rPr lang="en-US" b="1" i="1" dirty="0">
                <a:latin typeface="Calisto MT" pitchFamily="18" charset="0"/>
              </a:rPr>
              <a:t>how your </a:t>
            </a:r>
            <a:r>
              <a:rPr lang="en-US" b="1" i="1" dirty="0" smtClean="0">
                <a:latin typeface="Calisto MT" pitchFamily="18" charset="0"/>
              </a:rPr>
              <a:t>project</a:t>
            </a:r>
            <a:r>
              <a:rPr lang="tr-TR" b="1" i="1" dirty="0" smtClean="0">
                <a:latin typeface="Calisto MT" pitchFamily="18" charset="0"/>
              </a:rPr>
              <a:t>/plan</a:t>
            </a:r>
            <a:r>
              <a:rPr lang="en-US" b="1" i="1" dirty="0" smtClean="0">
                <a:latin typeface="Calisto MT" pitchFamily="18" charset="0"/>
              </a:rPr>
              <a:t> </a:t>
            </a:r>
            <a:r>
              <a:rPr lang="en-US" b="1" i="1" dirty="0">
                <a:latin typeface="Calisto MT" pitchFamily="18" charset="0"/>
              </a:rPr>
              <a:t>will proceed. </a:t>
            </a:r>
            <a:endParaRPr lang="tr-TR" b="1" i="1" dirty="0">
              <a:latin typeface="Calisto MT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tr-TR" dirty="0">
                <a:latin typeface="Calisto MT" pitchFamily="18" charset="0"/>
              </a:rPr>
              <a:t>A</a:t>
            </a:r>
            <a:r>
              <a:rPr lang="en-US" dirty="0" smtClean="0">
                <a:latin typeface="Calisto MT" pitchFamily="18" charset="0"/>
              </a:rPr>
              <a:t> </a:t>
            </a:r>
            <a:r>
              <a:rPr lang="en-US" dirty="0">
                <a:latin typeface="Calisto MT" pitchFamily="18" charset="0"/>
              </a:rPr>
              <a:t>simple concept successfully used in applications </a:t>
            </a:r>
            <a:r>
              <a:rPr lang="tr-TR" dirty="0" smtClean="0">
                <a:latin typeface="Calisto MT" pitchFamily="18" charset="0"/>
              </a:rPr>
              <a:t>to «</a:t>
            </a:r>
            <a:r>
              <a:rPr lang="en-US" b="1" dirty="0" smtClean="0">
                <a:latin typeface="Calisto MT" pitchFamily="18" charset="0"/>
              </a:rPr>
              <a:t>map</a:t>
            </a:r>
            <a:r>
              <a:rPr lang="tr-TR" b="1" dirty="0" smtClean="0">
                <a:latin typeface="Calisto MT" pitchFamily="18" charset="0"/>
              </a:rPr>
              <a:t>, order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en-US" b="1" dirty="0">
                <a:latin typeface="Calisto MT" pitchFamily="18" charset="0"/>
              </a:rPr>
              <a:t>and understand work flows</a:t>
            </a:r>
            <a:r>
              <a:rPr lang="en-US" b="1" dirty="0" smtClean="0">
                <a:latin typeface="Calisto MT" pitchFamily="18" charset="0"/>
              </a:rPr>
              <a:t>.</a:t>
            </a:r>
            <a:r>
              <a:rPr lang="tr-TR" b="1" dirty="0" smtClean="0">
                <a:latin typeface="Calisto MT" pitchFamily="18" charset="0"/>
              </a:rPr>
              <a:t>»</a:t>
            </a:r>
            <a:endParaRPr lang="tr-TR" b="1" dirty="0">
              <a:latin typeface="Calisto M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318715"/>
            <a:ext cx="3995941" cy="24622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tr-TR" sz="1600" dirty="0">
                <a:latin typeface="Calisto MT" pitchFamily="18" charset="0"/>
              </a:rPr>
              <a:t>Interviewing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>
                <a:latin typeface="Calisto MT" pitchFamily="18" charset="0"/>
              </a:rPr>
              <a:t>Design interview form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>
                <a:latin typeface="Calisto MT" pitchFamily="18" charset="0"/>
              </a:rPr>
              <a:t>Schedule appointments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>
                <a:latin typeface="Calisto MT" pitchFamily="18" charset="0"/>
              </a:rPr>
              <a:t>Conduct </a:t>
            </a:r>
            <a:r>
              <a:rPr lang="tr-TR" sz="1600" i="1" dirty="0" smtClean="0">
                <a:latin typeface="Calisto MT" pitchFamily="18" charset="0"/>
              </a:rPr>
              <a:t>interviews</a:t>
            </a:r>
            <a:endParaRPr lang="tr-TR" sz="16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1600" dirty="0" smtClean="0">
                <a:latin typeface="Calisto MT" pitchFamily="18" charset="0"/>
              </a:rPr>
              <a:t>Define </a:t>
            </a:r>
            <a:r>
              <a:rPr lang="tr-TR" sz="1600" dirty="0">
                <a:latin typeface="Calisto MT" pitchFamily="18" charset="0"/>
              </a:rPr>
              <a:t>Requirements</a:t>
            </a:r>
          </a:p>
          <a:p>
            <a:pPr>
              <a:buFont typeface="Wingdings" pitchFamily="2" charset="2"/>
              <a:buChar char="v"/>
            </a:pPr>
            <a:r>
              <a:rPr lang="tr-TR" sz="1600" dirty="0" smtClean="0">
                <a:latin typeface="Calisto MT" pitchFamily="18" charset="0"/>
              </a:rPr>
              <a:t>Review </a:t>
            </a:r>
            <a:r>
              <a:rPr lang="tr-TR" sz="1600" dirty="0">
                <a:latin typeface="Calisto MT" pitchFamily="18" charset="0"/>
              </a:rPr>
              <a:t>current 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 smtClean="0">
                <a:latin typeface="Calisto MT" pitchFamily="18" charset="0"/>
              </a:rPr>
              <a:t>Collect </a:t>
            </a:r>
            <a:r>
              <a:rPr lang="tr-TR" sz="1600" i="1" dirty="0">
                <a:latin typeface="Calisto MT" pitchFamily="18" charset="0"/>
              </a:rPr>
              <a:t>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 smtClean="0">
                <a:latin typeface="Calisto MT" pitchFamily="18" charset="0"/>
              </a:rPr>
              <a:t>Review </a:t>
            </a:r>
            <a:r>
              <a:rPr lang="tr-TR" sz="1600" i="1" dirty="0">
                <a:latin typeface="Calisto MT" pitchFamily="18" charset="0"/>
              </a:rPr>
              <a:t>reports</a:t>
            </a:r>
          </a:p>
          <a:p>
            <a:pPr lvl="2">
              <a:buFont typeface="Wingdings" pitchFamily="2" charset="2"/>
              <a:buChar char="v"/>
            </a:pPr>
            <a:r>
              <a:rPr lang="tr-TR" sz="1600" i="1" dirty="0" smtClean="0">
                <a:latin typeface="Calisto MT" pitchFamily="18" charset="0"/>
              </a:rPr>
              <a:t>Summarize </a:t>
            </a:r>
            <a:r>
              <a:rPr lang="tr-TR" sz="1600" i="1" dirty="0">
                <a:latin typeface="Calisto MT" pitchFamily="18" charset="0"/>
              </a:rPr>
              <a:t>reports</a:t>
            </a:r>
          </a:p>
          <a:p>
            <a:endParaRPr lang="tr-TR" sz="1000" dirty="0"/>
          </a:p>
        </p:txBody>
      </p:sp>
      <p:sp>
        <p:nvSpPr>
          <p:cNvPr id="13" name="Down Arrow 12"/>
          <p:cNvSpPr/>
          <p:nvPr/>
        </p:nvSpPr>
        <p:spPr>
          <a:xfrm rot="20292922">
            <a:off x="5014688" y="2470965"/>
            <a:ext cx="648073" cy="570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7668344" y="1549821"/>
            <a:ext cx="103308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tr-T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WBS</a:t>
            </a:r>
            <a:endParaRPr lang="tr-T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3) Network Diagram 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Gantt Chart 1 </a:t>
            </a:r>
            <a:r>
              <a:rPr lang="tr-TR" sz="4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4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(by MS Project)</a:t>
            </a:r>
            <a:endParaRPr lang="tr-TR" sz="4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8352927" cy="3168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5" y="3140968"/>
            <a:ext cx="335933" cy="266429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1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3) Network Diagram 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Gantt Chart 2 </a:t>
            </a:r>
            <a:r>
              <a:rPr lang="tr-TR" sz="4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/>
            </a:r>
            <a:br>
              <a:rPr lang="tr-TR" sz="4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tr-TR" sz="28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(by MS Project)</a:t>
            </a:r>
            <a:endParaRPr lang="tr-TR" sz="4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28874"/>
            <a:ext cx="8991600" cy="33043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MAN447 - Lecture Notes (Chapter 6)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842-BB2D-4281-A6C1-2E4CC2F6FBC3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1216</Words>
  <Application>Microsoft Office PowerPoint</Application>
  <PresentationFormat>On-screen Show (4:3)</PresentationFormat>
  <Paragraphs>227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Project Time Management Overview</vt:lpstr>
      <vt:lpstr>Representing &amp;  Scheduling Project Plans</vt:lpstr>
      <vt:lpstr>PowerPoint Presentation</vt:lpstr>
      <vt:lpstr>PowerPoint Presentation</vt:lpstr>
      <vt:lpstr>PowerPoint Presentation</vt:lpstr>
      <vt:lpstr>PowerPoint Presentation</vt:lpstr>
      <vt:lpstr>3) Network Diagram  Gantt Chart 1  (by MS Project)</vt:lpstr>
      <vt:lpstr>3) Network Diagram  Gantt Chart 2  (by MS Project)</vt:lpstr>
      <vt:lpstr>3) Final Network Diagram </vt:lpstr>
      <vt:lpstr>3) Final Network Diagram (MS Project) </vt:lpstr>
      <vt:lpstr>Pine Valley Furniture  Sales Promotion Tracking System (Moodle/Week 9/Reading Material)</vt:lpstr>
      <vt:lpstr>Sequence of Activities  (determination process of the preceding activities)</vt:lpstr>
      <vt:lpstr>PowerPoint Presentation</vt:lpstr>
      <vt:lpstr>PowerPoint Presentation</vt:lpstr>
      <vt:lpstr>PERT / CPM Program Evaluation &amp; Review Technique / Critical Path Method</vt:lpstr>
      <vt:lpstr>PERT</vt:lpstr>
      <vt:lpstr>Critical Path Rules...</vt:lpstr>
      <vt:lpstr>ACTIVITY NETWORK DIAGRAM  FOR SPTS PROJECT</vt:lpstr>
      <vt:lpstr>Pert Chart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Bilkent</dc:creator>
  <cp:lastModifiedBy>Bilkent</cp:lastModifiedBy>
  <cp:revision>231</cp:revision>
  <cp:lastPrinted>2013-02-09T11:49:06Z</cp:lastPrinted>
  <dcterms:created xsi:type="dcterms:W3CDTF">2013-02-06T13:45:06Z</dcterms:created>
  <dcterms:modified xsi:type="dcterms:W3CDTF">2018-11-20T08:28:25Z</dcterms:modified>
</cp:coreProperties>
</file>